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571" r:id="rId1"/>
  </p:sldMasterIdLst>
  <p:notesMasterIdLst>
    <p:notesMasterId r:id="rId80"/>
  </p:notesMasterIdLst>
  <p:handoutMasterIdLst>
    <p:handoutMasterId r:id="rId81"/>
  </p:handoutMasterIdLst>
  <p:sldIdLst>
    <p:sldId id="395" r:id="rId2"/>
    <p:sldId id="312" r:id="rId3"/>
    <p:sldId id="313" r:id="rId4"/>
    <p:sldId id="314" r:id="rId5"/>
    <p:sldId id="315" r:id="rId6"/>
    <p:sldId id="316" r:id="rId7"/>
    <p:sldId id="317" r:id="rId8"/>
    <p:sldId id="318" r:id="rId9"/>
    <p:sldId id="319" r:id="rId10"/>
    <p:sldId id="320" r:id="rId11"/>
    <p:sldId id="391" r:id="rId12"/>
    <p:sldId id="393" r:id="rId13"/>
    <p:sldId id="323" r:id="rId14"/>
    <p:sldId id="324" r:id="rId15"/>
    <p:sldId id="325" r:id="rId16"/>
    <p:sldId id="326" r:id="rId17"/>
    <p:sldId id="327" r:id="rId18"/>
    <p:sldId id="328" r:id="rId19"/>
    <p:sldId id="329" r:id="rId20"/>
    <p:sldId id="330" r:id="rId21"/>
    <p:sldId id="331" r:id="rId22"/>
    <p:sldId id="332" r:id="rId23"/>
    <p:sldId id="396" r:id="rId24"/>
    <p:sldId id="333" r:id="rId25"/>
    <p:sldId id="334" r:id="rId26"/>
    <p:sldId id="397"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98" r:id="rId48"/>
    <p:sldId id="356" r:id="rId49"/>
    <p:sldId id="400" r:id="rId50"/>
    <p:sldId id="401" r:id="rId51"/>
    <p:sldId id="359" r:id="rId52"/>
    <p:sldId id="360" r:id="rId53"/>
    <p:sldId id="394" r:id="rId54"/>
    <p:sldId id="361" r:id="rId55"/>
    <p:sldId id="362" r:id="rId56"/>
    <p:sldId id="363" r:id="rId57"/>
    <p:sldId id="402" r:id="rId58"/>
    <p:sldId id="365" r:id="rId59"/>
    <p:sldId id="366" r:id="rId60"/>
    <p:sldId id="367" r:id="rId61"/>
    <p:sldId id="368" r:id="rId62"/>
    <p:sldId id="403" r:id="rId63"/>
    <p:sldId id="370" r:id="rId64"/>
    <p:sldId id="371" r:id="rId65"/>
    <p:sldId id="372" r:id="rId66"/>
    <p:sldId id="373" r:id="rId67"/>
    <p:sldId id="374" r:id="rId68"/>
    <p:sldId id="375" r:id="rId69"/>
    <p:sldId id="376" r:id="rId70"/>
    <p:sldId id="377" r:id="rId71"/>
    <p:sldId id="378" r:id="rId72"/>
    <p:sldId id="379" r:id="rId73"/>
    <p:sldId id="380" r:id="rId74"/>
    <p:sldId id="381" r:id="rId75"/>
    <p:sldId id="382" r:id="rId76"/>
    <p:sldId id="387" r:id="rId77"/>
    <p:sldId id="389" r:id="rId78"/>
    <p:sldId id="390" r:id="rId79"/>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5EB6"/>
    <a:srgbClr val="993300"/>
    <a:srgbClr val="CC9900"/>
    <a:srgbClr val="1E5E7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E04B2-3C8E-498B-9CCA-5FF240169426}" v="2" dt="2022-02-08T20:35:15.284"/>
    <p1510:client id="{ED1607D6-2517-4B9A-9C39-3E1ACB0D6C58}" v="4" dt="2022-01-12T19:38:25.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96517" autoAdjust="0"/>
  </p:normalViewPr>
  <p:slideViewPr>
    <p:cSldViewPr snapToGrid="0">
      <p:cViewPr>
        <p:scale>
          <a:sx n="100" d="100"/>
          <a:sy n="100" d="100"/>
        </p:scale>
        <p:origin x="5874" y="3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5797"/>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5797"/>
          </a:xfrm>
          <a:prstGeom prst="rect">
            <a:avLst/>
          </a:prstGeom>
        </p:spPr>
        <p:txBody>
          <a:bodyPr vert="horz" lIns="92885" tIns="46442" rIns="92885" bIns="46442" rtlCol="0"/>
          <a:lstStyle>
            <a:lvl1pPr algn="r">
              <a:defRPr sz="1200"/>
            </a:lvl1pPr>
          </a:lstStyle>
          <a:p>
            <a:fld id="{9266523C-5B6B-4917-ACBD-5B142FA87CB1}" type="datetimeFigureOut">
              <a:rPr lang="en-US" smtClean="0"/>
              <a:t>12/13/2023</a:t>
            </a:fld>
            <a:endParaRPr lang="en-US"/>
          </a:p>
        </p:txBody>
      </p:sp>
      <p:sp>
        <p:nvSpPr>
          <p:cNvPr id="4" name="Footer Placeholder 3"/>
          <p:cNvSpPr>
            <a:spLocks noGrp="1"/>
          </p:cNvSpPr>
          <p:nvPr>
            <p:ph type="ftr" sz="quarter" idx="2"/>
          </p:nvPr>
        </p:nvSpPr>
        <p:spPr>
          <a:xfrm>
            <a:off x="1" y="8817904"/>
            <a:ext cx="3026833" cy="465796"/>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5796"/>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363" cy="465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1" y="0"/>
            <a:ext cx="3027363" cy="465775"/>
          </a:xfrm>
          <a:prstGeom prst="rect">
            <a:avLst/>
          </a:prstGeom>
        </p:spPr>
        <p:txBody>
          <a:bodyPr vert="horz" lIns="91440" tIns="45720" rIns="91440" bIns="45720" rtlCol="0"/>
          <a:lstStyle>
            <a:lvl1pPr algn="r">
              <a:defRPr sz="1200"/>
            </a:lvl1pPr>
          </a:lstStyle>
          <a:p>
            <a:fld id="{99859675-EE40-462A-A6A5-E6050D913DE3}" type="datetimeFigureOut">
              <a:rPr lang="en-US" smtClean="0"/>
              <a:t>12/13/2023</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8576"/>
            <a:ext cx="5588000" cy="3654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26"/>
            <a:ext cx="3027363" cy="4657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1" y="8817926"/>
            <a:ext cx="3027363" cy="465774"/>
          </a:xfrm>
          <a:prstGeom prst="rect">
            <a:avLst/>
          </a:prstGeom>
        </p:spPr>
        <p:txBody>
          <a:bodyPr vert="horz" lIns="91440" tIns="45720" rIns="91440" bIns="45720" rtlCol="0" anchor="b"/>
          <a:lstStyle>
            <a:lvl1pPr algn="r">
              <a:defRPr sz="1200"/>
            </a:lvl1pPr>
          </a:lstStyle>
          <a:p>
            <a:fld id="{41449E48-5A11-4CFE-A81F-D1B082239866}" type="slidenum">
              <a:rPr lang="en-US" smtClean="0"/>
              <a:t>‹#›</a:t>
            </a:fld>
            <a:endParaRPr lang="en-US"/>
          </a:p>
        </p:txBody>
      </p:sp>
    </p:spTree>
    <p:extLst>
      <p:ext uri="{BB962C8B-B14F-4D97-AF65-F5344CB8AC3E}">
        <p14:creationId xmlns:p14="http://schemas.microsoft.com/office/powerpoint/2010/main" val="122266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1</a:t>
            </a:fld>
            <a:endParaRPr lang="en-US"/>
          </a:p>
        </p:txBody>
      </p:sp>
    </p:spTree>
    <p:extLst>
      <p:ext uri="{BB962C8B-B14F-4D97-AF65-F5344CB8AC3E}">
        <p14:creationId xmlns:p14="http://schemas.microsoft.com/office/powerpoint/2010/main" val="2215332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1605" indent="0">
              <a:buNone/>
            </a:pPr>
            <a:endParaRPr lang="en-US" dirty="0"/>
          </a:p>
        </p:txBody>
      </p:sp>
    </p:spTree>
    <p:extLst>
      <p:ext uri="{BB962C8B-B14F-4D97-AF65-F5344CB8AC3E}">
        <p14:creationId xmlns:p14="http://schemas.microsoft.com/office/powerpoint/2010/main" val="2944308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4189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15</a:t>
            </a:fld>
            <a:endParaRPr lang="en-US"/>
          </a:p>
        </p:txBody>
      </p:sp>
    </p:spTree>
    <p:extLst>
      <p:ext uri="{BB962C8B-B14F-4D97-AF65-F5344CB8AC3E}">
        <p14:creationId xmlns:p14="http://schemas.microsoft.com/office/powerpoint/2010/main" val="513466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5761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3205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2078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22</a:t>
            </a:fld>
            <a:endParaRPr lang="en-US"/>
          </a:p>
        </p:txBody>
      </p:sp>
    </p:spTree>
    <p:extLst>
      <p:ext uri="{BB962C8B-B14F-4D97-AF65-F5344CB8AC3E}">
        <p14:creationId xmlns:p14="http://schemas.microsoft.com/office/powerpoint/2010/main" val="2506832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23</a:t>
            </a:fld>
            <a:endParaRPr lang="en-US"/>
          </a:p>
        </p:txBody>
      </p:sp>
    </p:spTree>
    <p:extLst>
      <p:ext uri="{BB962C8B-B14F-4D97-AF65-F5344CB8AC3E}">
        <p14:creationId xmlns:p14="http://schemas.microsoft.com/office/powerpoint/2010/main" val="285473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6004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110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1605" indent="0">
              <a:buNone/>
            </a:pPr>
            <a:endParaRPr lang="en-US" dirty="0"/>
          </a:p>
        </p:txBody>
      </p:sp>
    </p:spTree>
    <p:extLst>
      <p:ext uri="{BB962C8B-B14F-4D97-AF65-F5344CB8AC3E}">
        <p14:creationId xmlns:p14="http://schemas.microsoft.com/office/powerpoint/2010/main" val="1582776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1605" indent="0">
              <a:buNone/>
            </a:pPr>
            <a:endParaRPr lang="en-US" dirty="0"/>
          </a:p>
        </p:txBody>
      </p:sp>
    </p:spTree>
    <p:extLst>
      <p:ext uri="{BB962C8B-B14F-4D97-AF65-F5344CB8AC3E}">
        <p14:creationId xmlns:p14="http://schemas.microsoft.com/office/powerpoint/2010/main" val="610955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1605" indent="0">
              <a:buNone/>
            </a:pPr>
            <a:endParaRPr lang="en-US" dirty="0"/>
          </a:p>
        </p:txBody>
      </p:sp>
    </p:spTree>
    <p:extLst>
      <p:ext uri="{BB962C8B-B14F-4D97-AF65-F5344CB8AC3E}">
        <p14:creationId xmlns:p14="http://schemas.microsoft.com/office/powerpoint/2010/main" val="3356153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9545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9493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0680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2019" indent="0">
              <a:buNone/>
            </a:pPr>
            <a:endParaRPr lang="en-US" dirty="0"/>
          </a:p>
        </p:txBody>
      </p:sp>
    </p:spTree>
    <p:extLst>
      <p:ext uri="{BB962C8B-B14F-4D97-AF65-F5344CB8AC3E}">
        <p14:creationId xmlns:p14="http://schemas.microsoft.com/office/powerpoint/2010/main" val="1328696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1605" indent="0">
              <a:buNone/>
            </a:pPr>
            <a:endParaRPr lang="en-US" baseline="0" dirty="0"/>
          </a:p>
        </p:txBody>
      </p:sp>
    </p:spTree>
    <p:extLst>
      <p:ext uri="{BB962C8B-B14F-4D97-AF65-F5344CB8AC3E}">
        <p14:creationId xmlns:p14="http://schemas.microsoft.com/office/powerpoint/2010/main" val="3842426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1605" indent="0">
              <a:buNone/>
            </a:pPr>
            <a:endParaRPr lang="en-US" dirty="0"/>
          </a:p>
        </p:txBody>
      </p:sp>
    </p:spTree>
    <p:extLst>
      <p:ext uri="{BB962C8B-B14F-4D97-AF65-F5344CB8AC3E}">
        <p14:creationId xmlns:p14="http://schemas.microsoft.com/office/powerpoint/2010/main" val="195955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1605" indent="0">
              <a:buNone/>
            </a:pPr>
            <a:endParaRPr lang="en-US" dirty="0"/>
          </a:p>
        </p:txBody>
      </p:sp>
    </p:spTree>
    <p:extLst>
      <p:ext uri="{BB962C8B-B14F-4D97-AF65-F5344CB8AC3E}">
        <p14:creationId xmlns:p14="http://schemas.microsoft.com/office/powerpoint/2010/main" val="2911297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288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1605" indent="0">
              <a:buNone/>
            </a:pPr>
            <a:endParaRPr lang="en-US" dirty="0"/>
          </a:p>
        </p:txBody>
      </p:sp>
    </p:spTree>
    <p:extLst>
      <p:ext uri="{BB962C8B-B14F-4D97-AF65-F5344CB8AC3E}">
        <p14:creationId xmlns:p14="http://schemas.microsoft.com/office/powerpoint/2010/main" val="3761556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0987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3498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7096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3689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solidFill>
                <a:srgbClr val="FF0000"/>
              </a:solidFill>
            </a:endParaRPr>
          </a:p>
        </p:txBody>
      </p:sp>
    </p:spTree>
    <p:extLst>
      <p:ext uri="{BB962C8B-B14F-4D97-AF65-F5344CB8AC3E}">
        <p14:creationId xmlns:p14="http://schemas.microsoft.com/office/powerpoint/2010/main" val="2114587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54</a:t>
            </a:fld>
            <a:endParaRPr lang="en-US"/>
          </a:p>
        </p:txBody>
      </p:sp>
    </p:spTree>
    <p:extLst>
      <p:ext uri="{BB962C8B-B14F-4D97-AF65-F5344CB8AC3E}">
        <p14:creationId xmlns:p14="http://schemas.microsoft.com/office/powerpoint/2010/main" val="3353283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55</a:t>
            </a:fld>
            <a:endParaRPr lang="en-US"/>
          </a:p>
        </p:txBody>
      </p:sp>
    </p:spTree>
    <p:extLst>
      <p:ext uri="{BB962C8B-B14F-4D97-AF65-F5344CB8AC3E}">
        <p14:creationId xmlns:p14="http://schemas.microsoft.com/office/powerpoint/2010/main" val="1417960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481253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5716192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64716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2685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8124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1605" indent="0">
              <a:buNone/>
            </a:pPr>
            <a:endParaRPr lang="en-US" dirty="0"/>
          </a:p>
        </p:txBody>
      </p:sp>
    </p:spTree>
    <p:extLst>
      <p:ext uri="{BB962C8B-B14F-4D97-AF65-F5344CB8AC3E}">
        <p14:creationId xmlns:p14="http://schemas.microsoft.com/office/powerpoint/2010/main" val="1586551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1605" indent="0">
              <a:buNone/>
            </a:pPr>
            <a:endParaRPr lang="en-US" dirty="0"/>
          </a:p>
        </p:txBody>
      </p:sp>
    </p:spTree>
    <p:extLst>
      <p:ext uri="{BB962C8B-B14F-4D97-AF65-F5344CB8AC3E}">
        <p14:creationId xmlns:p14="http://schemas.microsoft.com/office/powerpoint/2010/main" val="34645964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23470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2440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2019" indent="0">
              <a:buNone/>
            </a:pPr>
            <a:endParaRPr lang="en-US" dirty="0"/>
          </a:p>
        </p:txBody>
      </p:sp>
    </p:spTree>
    <p:extLst>
      <p:ext uri="{BB962C8B-B14F-4D97-AF65-F5344CB8AC3E}">
        <p14:creationId xmlns:p14="http://schemas.microsoft.com/office/powerpoint/2010/main" val="2860955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2019" indent="0">
              <a:buNone/>
            </a:pPr>
            <a:endParaRPr lang="en-US" dirty="0"/>
          </a:p>
        </p:txBody>
      </p:sp>
    </p:spTree>
    <p:extLst>
      <p:ext uri="{BB962C8B-B14F-4D97-AF65-F5344CB8AC3E}">
        <p14:creationId xmlns:p14="http://schemas.microsoft.com/office/powerpoint/2010/main" val="3962850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2019" indent="0">
              <a:buNone/>
            </a:pPr>
            <a:endParaRPr lang="en-US" dirty="0"/>
          </a:p>
        </p:txBody>
      </p:sp>
    </p:spTree>
    <p:extLst>
      <p:ext uri="{BB962C8B-B14F-4D97-AF65-F5344CB8AC3E}">
        <p14:creationId xmlns:p14="http://schemas.microsoft.com/office/powerpoint/2010/main" val="4061758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656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6D0DB3-A4F7-48A8-A386-87AB2B9E3FF1}"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a:solidFill>
                  <a:schemeClr val="accent5">
                    <a:lumMod val="50000"/>
                  </a:schemeClr>
                </a:solidFill>
              </a:rPr>
              <a:t>CALIFORNIA DEPARTMENT </a:t>
            </a:r>
            <a:r>
              <a:rPr lang="en-US" sz="1400">
                <a:solidFill>
                  <a:srgbClr val="1E5E70"/>
                </a:solidFill>
              </a:rPr>
              <a:t>OF EDUCATION</a:t>
            </a:r>
          </a:p>
          <a:p>
            <a:r>
              <a:rPr lang="en-US" sz="1400">
                <a:solidFill>
                  <a:srgbClr val="1E5E70"/>
                </a:solidFill>
              </a:rPr>
              <a:t>Tony Thurmond, State Superintendent</a:t>
            </a:r>
            <a:r>
              <a:rPr lang="en-US" sz="1400" baseline="0">
                <a:solidFill>
                  <a:srgbClr val="1E5E70"/>
                </a:solidFill>
              </a:rPr>
              <a:t> of Public </a:t>
            </a:r>
            <a:r>
              <a:rPr lang="en-US" sz="1400" baseline="0">
                <a:solidFill>
                  <a:schemeClr val="accent5">
                    <a:lumMod val="50000"/>
                  </a:schemeClr>
                </a:solidFill>
              </a:rPr>
              <a:t>Instruction</a:t>
            </a:r>
            <a:endParaRPr lang="en-US" sz="1400">
              <a:solidFill>
                <a:schemeClr val="accent5">
                  <a:lumMod val="50000"/>
                </a:schemeClr>
              </a:solidFill>
            </a:endParaRPr>
          </a:p>
        </p:txBody>
      </p:sp>
    </p:spTree>
    <p:extLst>
      <p:ext uri="{BB962C8B-B14F-4D97-AF65-F5344CB8AC3E}">
        <p14:creationId xmlns:p14="http://schemas.microsoft.com/office/powerpoint/2010/main" val="7543371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B5BC46-B3B4-464A-AC7F-6006CA9B3872}"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194843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3B48A9-D462-42FB-A627-A58CCCA6E210}"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3064034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p:nvPr>
        </p:nvSpPr>
        <p:spPr>
          <a:xfrm>
            <a:off x="3073467" y="1548067"/>
            <a:ext cx="8204000" cy="1546400"/>
          </a:xfrm>
          <a:prstGeom prst="rect">
            <a:avLst/>
          </a:prstGeom>
        </p:spPr>
        <p:txBody>
          <a:bodyPr spcFirstLastPara="1" wrap="square" lIns="91425" tIns="91425" rIns="91425" bIns="91425" anchor="ctr" anchorCtr="0"/>
          <a:lstStyle>
            <a:lvl1pPr lvl="0" algn="r">
              <a:spcBef>
                <a:spcPts val="0"/>
              </a:spcBef>
              <a:spcAft>
                <a:spcPts val="0"/>
              </a:spcAft>
              <a:buClr>
                <a:srgbClr val="1C4587"/>
              </a:buClr>
              <a:buSzPts val="4800"/>
              <a:buNone/>
              <a:defRPr sz="6400" b="0">
                <a:solidFill>
                  <a:srgbClr val="1C4587"/>
                </a:solidFill>
              </a:defRPr>
            </a:lvl1pPr>
            <a:lvl2pPr lvl="1" algn="r">
              <a:spcBef>
                <a:spcPts val="0"/>
              </a:spcBef>
              <a:spcAft>
                <a:spcPts val="0"/>
              </a:spcAft>
              <a:buClr>
                <a:srgbClr val="1C4587"/>
              </a:buClr>
              <a:buSzPts val="4800"/>
              <a:buNone/>
              <a:defRPr sz="6400" b="0">
                <a:solidFill>
                  <a:srgbClr val="1C4587"/>
                </a:solidFill>
              </a:defRPr>
            </a:lvl2pPr>
            <a:lvl3pPr lvl="2" algn="r">
              <a:spcBef>
                <a:spcPts val="0"/>
              </a:spcBef>
              <a:spcAft>
                <a:spcPts val="0"/>
              </a:spcAft>
              <a:buClr>
                <a:srgbClr val="1C4587"/>
              </a:buClr>
              <a:buSzPts val="4800"/>
              <a:buNone/>
              <a:defRPr sz="6400" b="0">
                <a:solidFill>
                  <a:srgbClr val="1C4587"/>
                </a:solidFill>
              </a:defRPr>
            </a:lvl3pPr>
            <a:lvl4pPr lvl="3" algn="r">
              <a:spcBef>
                <a:spcPts val="0"/>
              </a:spcBef>
              <a:spcAft>
                <a:spcPts val="0"/>
              </a:spcAft>
              <a:buClr>
                <a:srgbClr val="1C4587"/>
              </a:buClr>
              <a:buSzPts val="4800"/>
              <a:buNone/>
              <a:defRPr sz="6400" b="0">
                <a:solidFill>
                  <a:srgbClr val="1C4587"/>
                </a:solidFill>
              </a:defRPr>
            </a:lvl4pPr>
            <a:lvl5pPr lvl="4" algn="r">
              <a:spcBef>
                <a:spcPts val="0"/>
              </a:spcBef>
              <a:spcAft>
                <a:spcPts val="0"/>
              </a:spcAft>
              <a:buClr>
                <a:srgbClr val="1C4587"/>
              </a:buClr>
              <a:buSzPts val="4800"/>
              <a:buNone/>
              <a:defRPr sz="6400" b="0">
                <a:solidFill>
                  <a:srgbClr val="1C4587"/>
                </a:solidFill>
              </a:defRPr>
            </a:lvl5pPr>
            <a:lvl6pPr lvl="5" algn="r">
              <a:spcBef>
                <a:spcPts val="0"/>
              </a:spcBef>
              <a:spcAft>
                <a:spcPts val="0"/>
              </a:spcAft>
              <a:buClr>
                <a:srgbClr val="1C4587"/>
              </a:buClr>
              <a:buSzPts val="4800"/>
              <a:buNone/>
              <a:defRPr sz="6400" b="0">
                <a:solidFill>
                  <a:srgbClr val="1C4587"/>
                </a:solidFill>
              </a:defRPr>
            </a:lvl6pPr>
            <a:lvl7pPr lvl="6" algn="r">
              <a:spcBef>
                <a:spcPts val="0"/>
              </a:spcBef>
              <a:spcAft>
                <a:spcPts val="0"/>
              </a:spcAft>
              <a:buClr>
                <a:srgbClr val="1C4587"/>
              </a:buClr>
              <a:buSzPts val="4800"/>
              <a:buNone/>
              <a:defRPr sz="6400" b="0">
                <a:solidFill>
                  <a:srgbClr val="1C4587"/>
                </a:solidFill>
              </a:defRPr>
            </a:lvl7pPr>
            <a:lvl8pPr lvl="7" algn="r">
              <a:spcBef>
                <a:spcPts val="0"/>
              </a:spcBef>
              <a:spcAft>
                <a:spcPts val="0"/>
              </a:spcAft>
              <a:buClr>
                <a:srgbClr val="1C4587"/>
              </a:buClr>
              <a:buSzPts val="4800"/>
              <a:buNone/>
              <a:defRPr sz="6400" b="0">
                <a:solidFill>
                  <a:srgbClr val="1C4587"/>
                </a:solidFill>
              </a:defRPr>
            </a:lvl8pPr>
            <a:lvl9pPr lvl="8" algn="r">
              <a:spcBef>
                <a:spcPts val="0"/>
              </a:spcBef>
              <a:spcAft>
                <a:spcPts val="0"/>
              </a:spcAft>
              <a:buClr>
                <a:srgbClr val="1C4587"/>
              </a:buClr>
              <a:buSzPts val="4800"/>
              <a:buNone/>
              <a:defRPr sz="6400" b="0">
                <a:solidFill>
                  <a:srgbClr val="1C4587"/>
                </a:solidFill>
              </a:defRPr>
            </a:lvl9pPr>
          </a:lstStyle>
          <a:p>
            <a:endParaRPr/>
          </a:p>
        </p:txBody>
      </p:sp>
    </p:spTree>
    <p:extLst>
      <p:ext uri="{BB962C8B-B14F-4D97-AF65-F5344CB8AC3E}">
        <p14:creationId xmlns:p14="http://schemas.microsoft.com/office/powerpoint/2010/main" val="2163993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997233" y="300033"/>
            <a:ext cx="8187200" cy="11432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2" name="Google Shape;292;p5"/>
          <p:cNvSpPr txBox="1">
            <a:spLocks noGrp="1"/>
          </p:cNvSpPr>
          <p:nvPr>
            <p:ph type="body" idx="1"/>
          </p:nvPr>
        </p:nvSpPr>
        <p:spPr>
          <a:xfrm>
            <a:off x="997233" y="1737116"/>
            <a:ext cx="8187200" cy="4814400"/>
          </a:xfrm>
          <a:prstGeom prst="rect">
            <a:avLst/>
          </a:prstGeom>
        </p:spPr>
        <p:txBody>
          <a:bodyPr spcFirstLastPara="1" wrap="square" lIns="91425" tIns="91425" rIns="91425" bIns="91425" anchor="t" anchorCtr="0"/>
          <a:lstStyle>
            <a:lvl1pPr marL="609585" lvl="0" indent="-516454">
              <a:spcBef>
                <a:spcPts val="800"/>
              </a:spcBef>
              <a:spcAft>
                <a:spcPts val="0"/>
              </a:spcAft>
              <a:buSzPts val="2500"/>
              <a:buChar char="✘"/>
              <a:defRPr sz="3333"/>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Tree>
    <p:extLst>
      <p:ext uri="{BB962C8B-B14F-4D97-AF65-F5344CB8AC3E}">
        <p14:creationId xmlns:p14="http://schemas.microsoft.com/office/powerpoint/2010/main" val="384105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3056141-5860-4ACD-8EAF-3F1E2902CC1D}"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65249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FF7D9D-61AC-4828-B371-F4FD09769760}" type="datetime1">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93967104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194052-43A5-41EE-9DCB-98D5C92FE08D}" type="datetime1">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758408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85D03-5F4E-40A1-B59B-8CFFC9A4AE9F}" type="datetime1">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047303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laceholder 4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D782DD61-57CC-4C76-9C0E-0E1048B0C5BB}"/>
              </a:ext>
            </a:extLst>
          </p:cNvPr>
          <p:cNvSpPr>
            <a:spLocks noGrp="1"/>
          </p:cNvSpPr>
          <p:nvPr>
            <p:ph sz="quarter" idx="13"/>
          </p:nvPr>
        </p:nvSpPr>
        <p:spPr>
          <a:xfrm>
            <a:off x="1484313" y="1936750"/>
            <a:ext cx="9251950" cy="3538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BA1784A7-BB0A-4E09-B9C8-054963D859BF}"/>
              </a:ext>
            </a:extLst>
          </p:cNvPr>
          <p:cNvSpPr>
            <a:spLocks noGrp="1"/>
          </p:cNvSpPr>
          <p:nvPr>
            <p:ph type="body" sz="quarter" idx="14"/>
          </p:nvPr>
        </p:nvSpPr>
        <p:spPr>
          <a:xfrm>
            <a:off x="1979613" y="5637213"/>
            <a:ext cx="7110412" cy="365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5718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83792128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B9EA1A-8539-4DB7-BA43-0E03DD3E77BB}" type="datetime1">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160280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570A4E-7BB2-4080-8814-FEE7B364D5A6}" type="datetime1">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84249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5CDDC-036A-4979-8381-EE99B1DA4B88}" type="datetime1">
              <a:rPr lang="en-US" smtClean="0"/>
              <a:t>12/13/2023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175375"/>
            <a:ext cx="2743200" cy="365125"/>
          </a:xfrm>
          <a:prstGeom prst="rect">
            <a:avLst/>
          </a:prstGeom>
        </p:spPr>
        <p:txBody>
          <a:bodyPr vert="horz" lIns="91440" tIns="45720" rIns="91440" bIns="45720" rtlCol="0" anchor="ctr"/>
          <a:lstStyle>
            <a:lvl1pPr algn="r">
              <a:defRPr sz="2400">
                <a:solidFill>
                  <a:schemeClr val="tx1"/>
                </a:solidFill>
              </a:defRPr>
            </a:lvl1pPr>
          </a:lstStyle>
          <a:p>
            <a:fld id="{31ACC61B-BE24-4B9E-BC0B-BBC9AC8345A4}" type="slidenum">
              <a:rPr lang="en-US" smtClean="0"/>
              <a:pPr/>
              <a:t>‹#›</a:t>
            </a:fld>
            <a:endParaRPr lang="en-US" dirty="0"/>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fficial Seal of the California Department of Educaito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711321045"/>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 id="2147484584" r:id="rId13"/>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leginfo.legislature.ca.gov/faces/billNavClient.xhtml?bill_id=202120220SB17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leginfo.legislature.ca.gov/faces/billNavClient.xhtml?bill_id=202120220SB17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sp/sw/t1/essaassistdatafiles.as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o.usa.gov/xdcPV" TargetMode="External"/><Relationship Id="rId2" Type="http://schemas.openxmlformats.org/officeDocument/2006/relationships/hyperlink" Target="https://www.grants.gov/web/grants/learn-grants/grant-policies/omb-uniform-guidance-2014.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3.cde.ca.gov/gmart/gmartlogon.asp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ca.gov/sp/sw/t1/csicoeproginformation21.as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e.ca.gov/sp/sw/t1/csicoeproginformation21.as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ca.gov/sp/sw/t1/csiwebinars.as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3.cde.ca.gov/gmart/gmartlogon.asp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cde.ca.gov/sp/sw/t1/csicoeproginformation21.asp"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cde.ca.gov/sp/sw/t1/gmartinstructions.as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hyperlink" Target="https://www.cde.ca.gov/fg/fo/fm/ff.asp"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s://www.cde.ca.gov/schooldirectory/"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cde.ca.gov/sp/sw/t1/csicoefiscalinfo.asp#plandevImpSup"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3.cde.ca.gov/opuscds/default.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mailto:ESSACOE@cde.ca.gov"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hyperlink" Target="mailto:ESSACOE@cde.ca.gov"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ESSACOE@cde.ca.gov"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9144000" cy="4000500"/>
          </a:xfrm>
        </p:spPr>
        <p:txBody>
          <a:bodyPr>
            <a:normAutofit fontScale="90000"/>
          </a:bodyPr>
          <a:lstStyle/>
          <a:p>
            <a:r>
              <a:rPr lang="en-US" sz="4900" b="1" dirty="0">
                <a:solidFill>
                  <a:schemeClr val="tx1"/>
                </a:solidFill>
                <a:latin typeface="Arial" panose="020B0604020202020204" pitchFamily="34" charset="0"/>
                <a:cs typeface="Arial" panose="020B0604020202020204" pitchFamily="34" charset="0"/>
              </a:rPr>
              <a:t>2021–22 </a:t>
            </a:r>
            <a:r>
              <a:rPr lang="en" sz="4900" b="1" dirty="0">
                <a:solidFill>
                  <a:schemeClr val="tx1"/>
                </a:solidFill>
                <a:latin typeface="Arial" panose="020B0604020202020204" pitchFamily="34" charset="0"/>
                <a:cs typeface="Arial" panose="020B0604020202020204" pitchFamily="34" charset="0"/>
              </a:rPr>
              <a:t>Every Student Succeeds Act Comprehensive Support and Improvement County Office of Education Plan Development and Implementation Support Application for Funding Webinar</a:t>
            </a:r>
            <a:endParaRPr lang="en-US" dirty="0"/>
          </a:p>
        </p:txBody>
      </p:sp>
      <p:sp>
        <p:nvSpPr>
          <p:cNvPr id="3" name="Subtitle 2"/>
          <p:cNvSpPr>
            <a:spLocks noGrp="1"/>
          </p:cNvSpPr>
          <p:nvPr>
            <p:ph type="subTitle" idx="1"/>
          </p:nvPr>
        </p:nvSpPr>
        <p:spPr>
          <a:xfrm>
            <a:off x="1524000" y="4457700"/>
            <a:ext cx="9144000" cy="1581150"/>
          </a:xfrm>
        </p:spPr>
        <p:txBody>
          <a:bodyPr/>
          <a:lstStyle/>
          <a:p>
            <a:r>
              <a:rPr lang="en" sz="4400" dirty="0">
                <a:latin typeface="Arial" panose="020B0604020202020204" pitchFamily="34" charset="0"/>
                <a:cs typeface="Arial" panose="020B0604020202020204" pitchFamily="34" charset="0"/>
              </a:rPr>
              <a:t>February 9, 2022</a:t>
            </a:r>
            <a:endParaRPr lang="en-US" sz="4400" dirty="0"/>
          </a:p>
        </p:txBody>
      </p:sp>
    </p:spTree>
    <p:extLst>
      <p:ext uri="{BB962C8B-B14F-4D97-AF65-F5344CB8AC3E}">
        <p14:creationId xmlns:p14="http://schemas.microsoft.com/office/powerpoint/2010/main" val="2777290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cs typeface="Arial" panose="020B0604020202020204" pitchFamily="34" charset="0"/>
              </a:rPr>
              <a:t>Purpose</a:t>
            </a:r>
          </a:p>
        </p:txBody>
      </p:sp>
      <p:sp>
        <p:nvSpPr>
          <p:cNvPr id="3" name="Text Placeholder 2"/>
          <p:cNvSpPr>
            <a:spLocks noGrp="1"/>
          </p:cNvSpPr>
          <p:nvPr>
            <p:ph idx="1"/>
          </p:nvPr>
        </p:nvSpPr>
        <p:spPr/>
        <p:txBody>
          <a:bodyPr>
            <a:normAutofit/>
          </a:bodyPr>
          <a:lstStyle/>
          <a:p>
            <a:pPr marL="93131" indent="0">
              <a:buNone/>
            </a:pPr>
            <a:r>
              <a:rPr lang="en-US" sz="3200" dirty="0">
                <a:cs typeface="Arial" panose="020B0604020202020204" pitchFamily="34" charset="0"/>
              </a:rPr>
              <a:t>The Budget Act of 2021 appropriates $5,000,000 of ESSA, Section 1003 funds to COEs to support LEAs with the development and implementation of their 2022–23 CSI plans in coordination with the statewide system of support. </a:t>
            </a:r>
          </a:p>
        </p:txBody>
      </p:sp>
      <p:sp>
        <p:nvSpPr>
          <p:cNvPr id="4" name="Slide Number Placeholder 3"/>
          <p:cNvSpPr>
            <a:spLocks noGrp="1"/>
          </p:cNvSpPr>
          <p:nvPr>
            <p:ph type="sldNum" sz="quarter" idx="12"/>
          </p:nvPr>
        </p:nvSpPr>
        <p:spPr>
          <a:xfrm>
            <a:off x="10393680" y="5946775"/>
            <a:ext cx="2743200" cy="365125"/>
          </a:xfrm>
        </p:spPr>
        <p:txBody>
          <a:bodyPr/>
          <a:lstStyle/>
          <a:p>
            <a:pPr algn="l"/>
            <a:fld id="{00000000-1234-1234-1234-123412341234}" type="slidenum">
              <a:rPr lang="en">
                <a:solidFill>
                  <a:schemeClr val="tx1"/>
                </a:solidFill>
              </a:rPr>
              <a:pPr algn="l"/>
              <a:t>10</a:t>
            </a:fld>
            <a:endParaRPr lang="en" dirty="0">
              <a:solidFill>
                <a:schemeClr val="tx1"/>
              </a:solidFill>
            </a:endParaRPr>
          </a:p>
        </p:txBody>
      </p:sp>
    </p:spTree>
    <p:extLst>
      <p:ext uri="{BB962C8B-B14F-4D97-AF65-F5344CB8AC3E}">
        <p14:creationId xmlns:p14="http://schemas.microsoft.com/office/powerpoint/2010/main" val="3258317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cs typeface="Arial"/>
              </a:rPr>
              <a:t>FY 2021 CSI Funds for COEs: Statutory Authority (1)</a:t>
            </a:r>
            <a:endParaRPr lang="en-US" b="1"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pPr marL="457200" indent="-274320">
              <a:lnSpc>
                <a:spcPct val="100000"/>
              </a:lnSpc>
              <a:spcBef>
                <a:spcPts val="0"/>
              </a:spcBef>
              <a:spcAft>
                <a:spcPts val="1600"/>
              </a:spcAft>
            </a:pPr>
            <a:r>
              <a:rPr lang="en-US" sz="2400" dirty="0">
                <a:ea typeface="+mn-lt"/>
                <a:cs typeface="+mn-lt"/>
              </a:rPr>
              <a:t>Senate Bill 170: </a:t>
            </a:r>
            <a:r>
              <a:rPr lang="en-US" sz="2400" dirty="0">
                <a:ea typeface="+mn-lt"/>
                <a:cs typeface="+mn-lt"/>
                <a:hlinkClick r:id="rId2" tooltip="Senate Bill 170"/>
              </a:rPr>
              <a:t>https://leginfo.legislature.ca.gov/faces/billNavClient.xhtml?bill_id=202120220SB170</a:t>
            </a:r>
            <a:r>
              <a:rPr lang="en-US" sz="2400" dirty="0">
                <a:ea typeface="+mn-lt"/>
                <a:cs typeface="+mn-lt"/>
              </a:rPr>
              <a:t>.</a:t>
            </a:r>
          </a:p>
          <a:p>
            <a:pPr marL="457200" indent="-274320">
              <a:lnSpc>
                <a:spcPct val="100000"/>
              </a:lnSpc>
              <a:spcBef>
                <a:spcPts val="0"/>
              </a:spcBef>
              <a:spcAft>
                <a:spcPts val="1600"/>
              </a:spcAft>
            </a:pPr>
            <a:r>
              <a:rPr lang="en-US" sz="2400" dirty="0">
                <a:ea typeface="+mn-lt"/>
                <a:cs typeface="+mn-lt"/>
              </a:rPr>
              <a:t> Section 6100-134-0890</a:t>
            </a:r>
          </a:p>
          <a:p>
            <a:pPr marL="457200" indent="-274320">
              <a:lnSpc>
                <a:spcPct val="100000"/>
              </a:lnSpc>
              <a:spcBef>
                <a:spcPts val="0"/>
              </a:spcBef>
              <a:spcAft>
                <a:spcPts val="800"/>
              </a:spcAft>
            </a:pPr>
            <a:r>
              <a:rPr lang="en-US" sz="2400" dirty="0">
                <a:ea typeface="+mn-lt"/>
                <a:cs typeface="+mn-lt"/>
              </a:rPr>
              <a:t>Splits the $10,000,000 previously allocated to COEs in prior years’ Budget Bills into two separate provisions:</a:t>
            </a:r>
          </a:p>
          <a:p>
            <a:pPr marL="457200" lvl="1" indent="-274320">
              <a:lnSpc>
                <a:spcPct val="100000"/>
              </a:lnSpc>
              <a:spcAft>
                <a:spcPts val="800"/>
              </a:spcAft>
              <a:buFont typeface="Arial" panose="020B0604020202020204" pitchFamily="34" charset="0"/>
              <a:buChar char="•"/>
            </a:pPr>
            <a:r>
              <a:rPr lang="en-US" dirty="0">
                <a:cs typeface="Calibri"/>
              </a:rPr>
              <a:t>Shifts $5,000,000 to a new provision in Schedule 2 (Provision 11) for the purposes of CSI plan approval through review and approval of CSI prompts in the LEA LCAP. </a:t>
            </a:r>
          </a:p>
          <a:p>
            <a:pPr marL="0" indent="0">
              <a:buNone/>
            </a:pPr>
            <a:endParaRPr lang="en-US" dirty="0"/>
          </a:p>
        </p:txBody>
      </p:sp>
      <p:sp>
        <p:nvSpPr>
          <p:cNvPr id="4" name="Slide Number Placeholder 3"/>
          <p:cNvSpPr>
            <a:spLocks noGrp="1"/>
          </p:cNvSpPr>
          <p:nvPr>
            <p:ph type="sldNum" sz="quarter" idx="12"/>
          </p:nvPr>
        </p:nvSpPr>
        <p:spPr>
          <a:xfrm>
            <a:off x="10493828" y="5994400"/>
            <a:ext cx="582881" cy="365125"/>
          </a:xfrm>
        </p:spPr>
        <p:txBody>
          <a:bodyPr/>
          <a:lstStyle/>
          <a:p>
            <a:pPr algn="l"/>
            <a:fld id="{00000000-1234-1234-1234-123412341234}" type="slidenum">
              <a:rPr lang="en">
                <a:solidFill>
                  <a:schemeClr val="tx1"/>
                </a:solidFill>
              </a:rPr>
              <a:pPr algn="l"/>
              <a:t>11</a:t>
            </a:fld>
            <a:endParaRPr lang="en" dirty="0">
              <a:solidFill>
                <a:schemeClr val="tx1"/>
              </a:solidFill>
            </a:endParaRPr>
          </a:p>
        </p:txBody>
      </p:sp>
    </p:spTree>
    <p:extLst>
      <p:ext uri="{BB962C8B-B14F-4D97-AF65-F5344CB8AC3E}">
        <p14:creationId xmlns:p14="http://schemas.microsoft.com/office/powerpoint/2010/main" val="2642574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cs typeface="Arial"/>
              </a:rPr>
              <a:t>FY 2021 CSI Funds for COEs: Statutory Authority (2)</a:t>
            </a:r>
            <a:endParaRPr lang="en-US" b="1"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445679" y="1690688"/>
            <a:ext cx="9479666" cy="4351338"/>
          </a:xfrm>
        </p:spPr>
        <p:txBody>
          <a:bodyPr/>
          <a:lstStyle/>
          <a:p>
            <a:pPr marL="457200" indent="-274320">
              <a:lnSpc>
                <a:spcPct val="100000"/>
              </a:lnSpc>
              <a:spcBef>
                <a:spcPts val="0"/>
              </a:spcBef>
            </a:pPr>
            <a:r>
              <a:rPr lang="en-US" dirty="0">
                <a:ea typeface="+mn-lt"/>
                <a:cs typeface="+mn-lt"/>
              </a:rPr>
              <a:t>Senate Bill 170: </a:t>
            </a:r>
            <a:r>
              <a:rPr lang="en-US" dirty="0">
                <a:ea typeface="+mn-lt"/>
                <a:cs typeface="+mn-lt"/>
                <a:hlinkClick r:id="rId2" tooltip="Senate Bill 170"/>
              </a:rPr>
              <a:t>https://leginfo.legislature.ca.gov/faces/billNavClient.xhtml?bill_id=202120220SB170</a:t>
            </a:r>
            <a:r>
              <a:rPr lang="en-US" dirty="0">
                <a:ea typeface="+mn-lt"/>
                <a:cs typeface="+mn-lt"/>
              </a:rPr>
              <a:t>.</a:t>
            </a:r>
          </a:p>
          <a:p>
            <a:pPr marL="457200" indent="-274320">
              <a:lnSpc>
                <a:spcPct val="100000"/>
              </a:lnSpc>
              <a:spcBef>
                <a:spcPts val="0"/>
              </a:spcBef>
            </a:pPr>
            <a:r>
              <a:rPr lang="en-US" dirty="0">
                <a:ea typeface="+mn-lt"/>
                <a:cs typeface="+mn-lt"/>
              </a:rPr>
              <a:t> Section 6100-134-0890</a:t>
            </a:r>
          </a:p>
          <a:p>
            <a:pPr marL="457200" lvl="1" indent="-274320">
              <a:lnSpc>
                <a:spcPct val="100000"/>
              </a:lnSpc>
              <a:buClrTx/>
              <a:buFont typeface="Arial" panose="020B0604020202020204" pitchFamily="34" charset="0"/>
              <a:buChar char="•"/>
            </a:pPr>
            <a:r>
              <a:rPr lang="en-US" sz="2800" dirty="0">
                <a:cs typeface="Calibri"/>
              </a:rPr>
              <a:t>Keeps $5,000,000 in Schedule 1 for the purposes of providing </a:t>
            </a:r>
            <a:r>
              <a:rPr lang="en-US" sz="2800" b="1" dirty="0">
                <a:cs typeface="Calibri"/>
              </a:rPr>
              <a:t>CSI plan development and implementation support </a:t>
            </a:r>
            <a:r>
              <a:rPr lang="en-US" sz="2800" dirty="0">
                <a:cs typeface="Calibri"/>
              </a:rPr>
              <a:t>for LEAs.</a:t>
            </a:r>
            <a:br>
              <a:rPr lang="en-US" sz="2800" dirty="0">
                <a:cs typeface="Calibri"/>
              </a:rPr>
            </a:br>
            <a:endParaRPr lang="en-US" sz="2800" dirty="0">
              <a:ea typeface="+mn-lt"/>
              <a:cs typeface="+mn-lt"/>
            </a:endParaRPr>
          </a:p>
          <a:p>
            <a:pPr marL="93131" indent="0">
              <a:lnSpc>
                <a:spcPct val="100000"/>
              </a:lnSpc>
              <a:buNone/>
            </a:pPr>
            <a:r>
              <a:rPr lang="en-US" b="1" dirty="0">
                <a:cs typeface="Calibri"/>
              </a:rPr>
              <a:t>The next section will cover how to apply for funding authorized under this Provision.</a:t>
            </a:r>
          </a:p>
          <a:p>
            <a:pPr marL="0" indent="0">
              <a:buNone/>
            </a:pPr>
            <a:endParaRPr lang="en-US" dirty="0"/>
          </a:p>
        </p:txBody>
      </p:sp>
      <p:sp>
        <p:nvSpPr>
          <p:cNvPr id="4" name="Slide Number Placeholder 3"/>
          <p:cNvSpPr>
            <a:spLocks noGrp="1"/>
          </p:cNvSpPr>
          <p:nvPr>
            <p:ph type="sldNum" sz="quarter" idx="12"/>
          </p:nvPr>
        </p:nvSpPr>
        <p:spPr>
          <a:xfrm>
            <a:off x="10553700" y="5994400"/>
            <a:ext cx="543791" cy="365125"/>
          </a:xfrm>
        </p:spPr>
        <p:txBody>
          <a:bodyPr/>
          <a:lstStyle/>
          <a:p>
            <a:pPr algn="l"/>
            <a:fld id="{00000000-1234-1234-1234-123412341234}" type="slidenum">
              <a:rPr lang="en">
                <a:solidFill>
                  <a:schemeClr val="tx1"/>
                </a:solidFill>
              </a:rPr>
              <a:pPr algn="l"/>
              <a:t>12</a:t>
            </a:fld>
            <a:endParaRPr lang="en" dirty="0">
              <a:solidFill>
                <a:schemeClr val="tx1"/>
              </a:solidFill>
            </a:endParaRPr>
          </a:p>
        </p:txBody>
      </p:sp>
    </p:spTree>
    <p:extLst>
      <p:ext uri="{BB962C8B-B14F-4D97-AF65-F5344CB8AC3E}">
        <p14:creationId xmlns:p14="http://schemas.microsoft.com/office/powerpoint/2010/main" val="281890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solidFill>
                  <a:schemeClr val="tx1"/>
                </a:solidFill>
                <a:latin typeface="Arial"/>
                <a:cs typeface="Arial"/>
              </a:rPr>
              <a:t>2021 Budget Act: Provision </a:t>
            </a:r>
            <a:r>
              <a:rPr lang="en-US" b="1" dirty="0">
                <a:solidFill>
                  <a:schemeClr val="tx1"/>
                </a:solidFill>
                <a:cs typeface="Arial"/>
              </a:rPr>
              <a:t>7 of Schedule 1 </a:t>
            </a:r>
            <a:endParaRPr lang="en-US" dirty="0">
              <a:solidFill>
                <a:schemeClr val="tx1"/>
              </a:solidFill>
              <a:cs typeface="Calibri Light" panose="020F0302020204030204"/>
            </a:endParaRPr>
          </a:p>
        </p:txBody>
      </p:sp>
      <p:sp>
        <p:nvSpPr>
          <p:cNvPr id="3" name="Text Placeholder 2"/>
          <p:cNvSpPr>
            <a:spLocks noGrp="1"/>
          </p:cNvSpPr>
          <p:nvPr>
            <p:ph idx="1"/>
          </p:nvPr>
        </p:nvSpPr>
        <p:spPr/>
        <p:txBody>
          <a:bodyPr>
            <a:noAutofit/>
          </a:bodyPr>
          <a:lstStyle/>
          <a:p>
            <a:pPr marL="243834" indent="0">
              <a:lnSpc>
                <a:spcPct val="100000"/>
              </a:lnSpc>
              <a:spcBef>
                <a:spcPts val="0"/>
              </a:spcBef>
              <a:spcAft>
                <a:spcPts val="1600"/>
              </a:spcAft>
              <a:buNone/>
            </a:pPr>
            <a:r>
              <a:rPr lang="en-US" sz="3200" dirty="0">
                <a:latin typeface="Arial" panose="020B0604020202020204" pitchFamily="34" charset="0"/>
                <a:cs typeface="Arial" panose="020B0604020202020204" pitchFamily="34" charset="0"/>
              </a:rPr>
              <a:t>Here, the COE is working on behalf of the </a:t>
            </a:r>
            <a:r>
              <a:rPr lang="en-US" sz="3200" b="1" dirty="0">
                <a:latin typeface="Arial" panose="020B0604020202020204" pitchFamily="34" charset="0"/>
                <a:cs typeface="Arial" panose="020B0604020202020204" pitchFamily="34" charset="0"/>
              </a:rPr>
              <a:t>LEA</a:t>
            </a:r>
            <a:r>
              <a:rPr lang="en-US" sz="3200" dirty="0">
                <a:latin typeface="Arial" panose="020B0604020202020204" pitchFamily="34" charset="0"/>
                <a:cs typeface="Arial" panose="020B0604020202020204" pitchFamily="34" charset="0"/>
              </a:rPr>
              <a:t> to meet the ESSA requirement to provide technical assistance and support to develop and implement 2022–23 CSI plans</a:t>
            </a:r>
            <a:r>
              <a:rPr lang="en-US" sz="3200" dirty="0">
                <a:latin typeface="Arial"/>
                <a:cs typeface="Calibri"/>
              </a:rPr>
              <a:t>.</a:t>
            </a:r>
          </a:p>
        </p:txBody>
      </p:sp>
      <p:sp>
        <p:nvSpPr>
          <p:cNvPr id="4" name="Slide Number Placeholder 3"/>
          <p:cNvSpPr>
            <a:spLocks noGrp="1"/>
          </p:cNvSpPr>
          <p:nvPr>
            <p:ph type="sldNum" sz="quarter" idx="12"/>
          </p:nvPr>
        </p:nvSpPr>
        <p:spPr>
          <a:xfrm>
            <a:off x="10393680" y="5811838"/>
            <a:ext cx="2743200" cy="365125"/>
          </a:xfrm>
        </p:spPr>
        <p:txBody>
          <a:bodyPr/>
          <a:lstStyle/>
          <a:p>
            <a:pPr algn="l"/>
            <a:fld id="{00000000-1234-1234-1234-123412341234}" type="slidenum">
              <a:rPr lang="en">
                <a:solidFill>
                  <a:schemeClr val="tx1"/>
                </a:solidFill>
              </a:rPr>
              <a:pPr algn="l"/>
              <a:t>13</a:t>
            </a:fld>
            <a:endParaRPr lang="en" dirty="0">
              <a:solidFill>
                <a:schemeClr val="tx1"/>
              </a:solidFill>
            </a:endParaRPr>
          </a:p>
        </p:txBody>
      </p:sp>
    </p:spTree>
    <p:extLst>
      <p:ext uri="{BB962C8B-B14F-4D97-AF65-F5344CB8AC3E}">
        <p14:creationId xmlns:p14="http://schemas.microsoft.com/office/powerpoint/2010/main" val="409425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1886321"/>
          </a:xfrm>
        </p:spPr>
        <p:txBody>
          <a:bodyPr>
            <a:normAutofit/>
          </a:bodyPr>
          <a:lstStyle/>
          <a:p>
            <a:pPr algn="ctr"/>
            <a:r>
              <a:rPr lang="en-US" b="1" dirty="0">
                <a:solidFill>
                  <a:schemeClr val="tx1"/>
                </a:solidFill>
                <a:cs typeface="Arial" panose="020B0604020202020204" pitchFamily="34" charset="0"/>
              </a:rPr>
              <a:t>Which COEs are eligible to apply for FY 2021 Funding?</a:t>
            </a:r>
          </a:p>
        </p:txBody>
      </p:sp>
      <p:sp>
        <p:nvSpPr>
          <p:cNvPr id="3" name="Content Placeholder 2"/>
          <p:cNvSpPr>
            <a:spLocks noGrp="1"/>
          </p:cNvSpPr>
          <p:nvPr>
            <p:ph idx="1"/>
          </p:nvPr>
        </p:nvSpPr>
        <p:spPr>
          <a:xfrm>
            <a:off x="1097281" y="1886321"/>
            <a:ext cx="10058400" cy="4074212"/>
          </a:xfrm>
        </p:spPr>
        <p:txBody>
          <a:bodyPr>
            <a:normAutofit/>
          </a:bodyPr>
          <a:lstStyle/>
          <a:p>
            <a:pPr marL="243834" indent="0">
              <a:lnSpc>
                <a:spcPct val="100000"/>
              </a:lnSpc>
              <a:spcBef>
                <a:spcPts val="1600"/>
              </a:spcBef>
              <a:spcAft>
                <a:spcPts val="1600"/>
              </a:spcAft>
              <a:buNone/>
            </a:pPr>
            <a:r>
              <a:rPr lang="en-US" sz="3200" dirty="0">
                <a:cs typeface="Arial" panose="020B0604020202020204" pitchFamily="34" charset="0"/>
              </a:rPr>
              <a:t>Eligible COEs have an LEA or LEAs in their county that serve schools eligible for CSI based on the </a:t>
            </a:r>
            <a:r>
              <a:rPr lang="en-US" sz="3200" b="1" dirty="0">
                <a:cs typeface="Arial" panose="020B0604020202020204" pitchFamily="34" charset="0"/>
              </a:rPr>
              <a:t>2021–22 ESSA Assistance Status Data Files</a:t>
            </a:r>
            <a:r>
              <a:rPr lang="en-US" sz="3200" dirty="0">
                <a:cs typeface="Arial" panose="020B0604020202020204" pitchFamily="34" charset="0"/>
              </a:rPr>
              <a:t>.</a:t>
            </a:r>
          </a:p>
          <a:p>
            <a:pPr marL="0" indent="0">
              <a:buNone/>
            </a:pPr>
            <a:endParaRPr lang="en-US" dirty="0"/>
          </a:p>
        </p:txBody>
      </p:sp>
      <p:sp>
        <p:nvSpPr>
          <p:cNvPr id="4" name="Slide Number Placeholder 3"/>
          <p:cNvSpPr>
            <a:spLocks noGrp="1"/>
          </p:cNvSpPr>
          <p:nvPr>
            <p:ph type="sldNum" sz="quarter" idx="12"/>
          </p:nvPr>
        </p:nvSpPr>
        <p:spPr>
          <a:xfrm>
            <a:off x="10120745" y="4934858"/>
            <a:ext cx="750455" cy="1455551"/>
          </a:xfrm>
        </p:spPr>
        <p:txBody>
          <a:bodyPr/>
          <a:lstStyle/>
          <a:p>
            <a:pPr>
              <a:defRPr/>
            </a:pPr>
            <a:r>
              <a:rPr lang="en-US" altLang="en-US" sz="3200" dirty="0"/>
              <a:t>  </a:t>
            </a:r>
            <a:fld id="{9E6079BA-F332-4425-9C58-42D17C9CD8C1}" type="slidenum">
              <a:rPr lang="en-US" altLang="en-US">
                <a:solidFill>
                  <a:schemeClr val="tx1"/>
                </a:solidFill>
              </a:rPr>
              <a:pPr>
                <a:defRPr/>
              </a:pPr>
              <a:t>14</a:t>
            </a:fld>
            <a:endParaRPr lang="en-US" altLang="en-US" dirty="0">
              <a:solidFill>
                <a:schemeClr val="tx1"/>
              </a:solidFill>
            </a:endParaRPr>
          </a:p>
        </p:txBody>
      </p:sp>
    </p:spTree>
    <p:extLst>
      <p:ext uri="{BB962C8B-B14F-4D97-AF65-F5344CB8AC3E}">
        <p14:creationId xmlns:p14="http://schemas.microsoft.com/office/powerpoint/2010/main" val="285211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BB2E-7C0F-4C5C-8963-D08D35E9E5B8}"/>
              </a:ext>
            </a:extLst>
          </p:cNvPr>
          <p:cNvSpPr>
            <a:spLocks noGrp="1"/>
          </p:cNvSpPr>
          <p:nvPr>
            <p:ph type="title"/>
          </p:nvPr>
        </p:nvSpPr>
        <p:spPr/>
        <p:txBody>
          <a:bodyPr>
            <a:normAutofit/>
          </a:bodyPr>
          <a:lstStyle/>
          <a:p>
            <a:pPr algn="ctr"/>
            <a:r>
              <a:rPr lang="en-US" b="1" dirty="0">
                <a:solidFill>
                  <a:schemeClr val="tx1"/>
                </a:solidFill>
                <a:cs typeface="Calibri"/>
              </a:rPr>
              <a:t>2021–22 ESSA Assistance Status Data Files (1) </a:t>
            </a:r>
            <a:endParaRPr lang="en-US" dirty="0"/>
          </a:p>
        </p:txBody>
      </p:sp>
      <p:sp>
        <p:nvSpPr>
          <p:cNvPr id="3" name="Content Placeholder 2">
            <a:extLst>
              <a:ext uri="{FF2B5EF4-FFF2-40B4-BE49-F238E27FC236}">
                <a16:creationId xmlns:a16="http://schemas.microsoft.com/office/drawing/2014/main" id="{7EC7DBFF-D6A9-4176-AFF4-437A474EC0A4}"/>
              </a:ext>
            </a:extLst>
          </p:cNvPr>
          <p:cNvSpPr>
            <a:spLocks noGrp="1"/>
          </p:cNvSpPr>
          <p:nvPr>
            <p:ph idx="1"/>
          </p:nvPr>
        </p:nvSpPr>
        <p:spPr>
          <a:xfrm>
            <a:off x="1097280" y="1825625"/>
            <a:ext cx="9736625" cy="4351338"/>
          </a:xfrm>
        </p:spPr>
        <p:txBody>
          <a:bodyPr>
            <a:normAutofit/>
          </a:bodyPr>
          <a:lstStyle/>
          <a:p>
            <a:pPr marL="182880" indent="0">
              <a:lnSpc>
                <a:spcPct val="100000"/>
              </a:lnSpc>
              <a:spcBef>
                <a:spcPts val="0"/>
              </a:spcBef>
              <a:spcAft>
                <a:spcPts val="1200"/>
              </a:spcAft>
              <a:buNone/>
            </a:pPr>
            <a:r>
              <a:rPr lang="en-US" sz="3200" dirty="0">
                <a:cs typeface="Arial" panose="020B0604020202020204" pitchFamily="34" charset="0"/>
              </a:rPr>
              <a:t>California received a federal waiver and was not required to report performance levels (or colors) on the 2021 California State Dashboard. Because these data are not available, determination of exit from the CSI–Lowest Performing Schools category is not possible. Therefore, schools designated as such in 2019–20, remained in place through 2021–22 and are reflected in the 2021–22 Data Files.</a:t>
            </a:r>
            <a:endParaRPr lang="en-US" sz="3200" dirty="0"/>
          </a:p>
        </p:txBody>
      </p:sp>
      <p:sp>
        <p:nvSpPr>
          <p:cNvPr id="5" name="Slide Number Placeholder 4">
            <a:extLst>
              <a:ext uri="{FF2B5EF4-FFF2-40B4-BE49-F238E27FC236}">
                <a16:creationId xmlns:a16="http://schemas.microsoft.com/office/drawing/2014/main" id="{654DD27C-1911-4027-9168-E735EAAEBE6D}"/>
              </a:ext>
            </a:extLst>
          </p:cNvPr>
          <p:cNvSpPr>
            <a:spLocks noGrp="1"/>
          </p:cNvSpPr>
          <p:nvPr>
            <p:ph type="sldNum" sz="quarter" idx="12"/>
          </p:nvPr>
        </p:nvSpPr>
        <p:spPr>
          <a:xfrm>
            <a:off x="9843656" y="5463540"/>
            <a:ext cx="1158173" cy="1361371"/>
          </a:xfrm>
        </p:spPr>
        <p:txBody>
          <a:bodyPr/>
          <a:lstStyle/>
          <a:p>
            <a:pPr>
              <a:defRPr/>
            </a:pPr>
            <a:fld id="{9E6079BA-F332-4425-9C58-42D17C9CD8C1}" type="slidenum">
              <a:rPr lang="en-US" altLang="en-US">
                <a:solidFill>
                  <a:schemeClr val="tx1"/>
                </a:solidFill>
              </a:rPr>
              <a:pPr>
                <a:defRPr/>
              </a:pPr>
              <a:t>15</a:t>
            </a:fld>
            <a:endParaRPr lang="en-US" altLang="en-US" dirty="0">
              <a:solidFill>
                <a:schemeClr val="tx1"/>
              </a:solidFill>
            </a:endParaRPr>
          </a:p>
        </p:txBody>
      </p:sp>
    </p:spTree>
    <p:extLst>
      <p:ext uri="{BB962C8B-B14F-4D97-AF65-F5344CB8AC3E}">
        <p14:creationId xmlns:p14="http://schemas.microsoft.com/office/powerpoint/2010/main" val="654050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54A3-35E4-44A9-A762-C96ED2D3C5EA}"/>
              </a:ext>
            </a:extLst>
          </p:cNvPr>
          <p:cNvSpPr>
            <a:spLocks noGrp="1"/>
          </p:cNvSpPr>
          <p:nvPr>
            <p:ph type="title"/>
          </p:nvPr>
        </p:nvSpPr>
        <p:spPr/>
        <p:txBody>
          <a:bodyPr>
            <a:normAutofit/>
          </a:bodyPr>
          <a:lstStyle/>
          <a:p>
            <a:pPr algn="ctr"/>
            <a:r>
              <a:rPr lang="en-US" b="1" dirty="0">
                <a:solidFill>
                  <a:schemeClr val="tx1"/>
                </a:solidFill>
                <a:cs typeface="Calibri"/>
              </a:rPr>
              <a:t>2021–22 ESSA Assistance Status Data Files (2) </a:t>
            </a:r>
            <a:endParaRPr lang="en-US" dirty="0"/>
          </a:p>
        </p:txBody>
      </p:sp>
      <p:sp>
        <p:nvSpPr>
          <p:cNvPr id="3" name="Content Placeholder 2">
            <a:extLst>
              <a:ext uri="{FF2B5EF4-FFF2-40B4-BE49-F238E27FC236}">
                <a16:creationId xmlns:a16="http://schemas.microsoft.com/office/drawing/2014/main" id="{BBB2369B-02A4-438D-B40E-095E1F5C96A8}"/>
              </a:ext>
            </a:extLst>
          </p:cNvPr>
          <p:cNvSpPr>
            <a:spLocks noGrp="1"/>
          </p:cNvSpPr>
          <p:nvPr>
            <p:ph idx="1"/>
          </p:nvPr>
        </p:nvSpPr>
        <p:spPr>
          <a:xfrm>
            <a:off x="1066800" y="1690688"/>
            <a:ext cx="10058400" cy="4603301"/>
          </a:xfrm>
        </p:spPr>
        <p:txBody>
          <a:bodyPr>
            <a:normAutofit/>
          </a:bodyPr>
          <a:lstStyle/>
          <a:p>
            <a:pPr marL="182880" indent="0">
              <a:lnSpc>
                <a:spcPct val="100000"/>
              </a:lnSpc>
              <a:spcBef>
                <a:spcPts val="0"/>
              </a:spcBef>
              <a:spcAft>
                <a:spcPts val="1200"/>
              </a:spcAft>
              <a:buNone/>
            </a:pPr>
            <a:r>
              <a:rPr lang="en-US" sz="3200" dirty="0">
                <a:cs typeface="Arial" panose="020B0604020202020204" pitchFamily="34" charset="0"/>
              </a:rPr>
              <a:t>However, LEAs were required to report grad rate data which California used to determine if those schools designated as CSI–Low Grad Rate in 2019–20 were eligible to exit.</a:t>
            </a:r>
          </a:p>
          <a:p>
            <a:pPr marL="182880" indent="0">
              <a:lnSpc>
                <a:spcPct val="100000"/>
              </a:lnSpc>
              <a:spcBef>
                <a:spcPts val="0"/>
              </a:spcBef>
              <a:spcAft>
                <a:spcPts val="1200"/>
              </a:spcAft>
              <a:buNone/>
            </a:pPr>
            <a:r>
              <a:rPr lang="en-US" sz="3200" dirty="0">
                <a:cs typeface="Arial" panose="020B0604020202020204" pitchFamily="34" charset="0"/>
              </a:rPr>
              <a:t>Schools with a three-year school-wide (i.e., 2018–19, 2019–20, and 2020–21 school years) average grad rate at or above 68 percent exited the CSI–Low Grad Rate category on the 2021–22 Data Files.</a:t>
            </a:r>
          </a:p>
          <a:p>
            <a:endParaRPr lang="en-US" dirty="0"/>
          </a:p>
        </p:txBody>
      </p:sp>
      <p:sp>
        <p:nvSpPr>
          <p:cNvPr id="5" name="Slide Number Placeholder 4">
            <a:extLst>
              <a:ext uri="{FF2B5EF4-FFF2-40B4-BE49-F238E27FC236}">
                <a16:creationId xmlns:a16="http://schemas.microsoft.com/office/drawing/2014/main" id="{C9F46515-8242-4C53-98BA-F7918FC73F6E}"/>
              </a:ext>
            </a:extLst>
          </p:cNvPr>
          <p:cNvSpPr>
            <a:spLocks noGrp="1"/>
          </p:cNvSpPr>
          <p:nvPr>
            <p:ph type="sldNum" sz="quarter" idx="12"/>
          </p:nvPr>
        </p:nvSpPr>
        <p:spPr>
          <a:xfrm>
            <a:off x="9944101" y="5692140"/>
            <a:ext cx="1043213" cy="1061819"/>
          </a:xfrm>
        </p:spPr>
        <p:txBody>
          <a:bodyPr/>
          <a:lstStyle/>
          <a:p>
            <a:pPr>
              <a:defRPr/>
            </a:pPr>
            <a:fld id="{9E6079BA-F332-4425-9C58-42D17C9CD8C1}" type="slidenum">
              <a:rPr lang="en-US" altLang="en-US">
                <a:solidFill>
                  <a:schemeClr val="tx1"/>
                </a:solidFill>
              </a:rPr>
              <a:pPr>
                <a:defRPr/>
              </a:pPr>
              <a:t>16</a:t>
            </a:fld>
            <a:endParaRPr lang="en-US" altLang="en-US" dirty="0">
              <a:solidFill>
                <a:schemeClr val="tx1"/>
              </a:solidFill>
            </a:endParaRPr>
          </a:p>
        </p:txBody>
      </p:sp>
    </p:spTree>
    <p:extLst>
      <p:ext uri="{BB962C8B-B14F-4D97-AF65-F5344CB8AC3E}">
        <p14:creationId xmlns:p14="http://schemas.microsoft.com/office/powerpoint/2010/main" val="1267360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7" y="130945"/>
            <a:ext cx="10058400" cy="1829336"/>
          </a:xfrm>
        </p:spPr>
        <p:txBody>
          <a:bodyPr>
            <a:noAutofit/>
          </a:bodyPr>
          <a:lstStyle/>
          <a:p>
            <a:pPr marL="93131">
              <a:lnSpc>
                <a:spcPct val="100000"/>
              </a:lnSpc>
              <a:spcBef>
                <a:spcPts val="0"/>
              </a:spcBef>
              <a:spcAft>
                <a:spcPts val="1600"/>
              </a:spcAft>
              <a:buSzPts val="2500"/>
            </a:pPr>
            <a:r>
              <a:rPr lang="en-US" b="1" dirty="0">
                <a:solidFill>
                  <a:schemeClr val="tx1"/>
                </a:solidFill>
                <a:cs typeface="Calibri"/>
              </a:rPr>
              <a:t>2021–22 ESSA Assistance Status Data Files (3)</a:t>
            </a:r>
          </a:p>
        </p:txBody>
      </p:sp>
      <p:sp>
        <p:nvSpPr>
          <p:cNvPr id="3" name="Content Placeholder 2"/>
          <p:cNvSpPr>
            <a:spLocks noGrp="1"/>
          </p:cNvSpPr>
          <p:nvPr>
            <p:ph idx="1"/>
          </p:nvPr>
        </p:nvSpPr>
        <p:spPr>
          <a:xfrm>
            <a:off x="1068387" y="1783080"/>
            <a:ext cx="10540517" cy="4676704"/>
          </a:xfrm>
        </p:spPr>
        <p:txBody>
          <a:bodyPr>
            <a:normAutofit/>
          </a:bodyPr>
          <a:lstStyle/>
          <a:p>
            <a:pPr marL="0" indent="0">
              <a:spcAft>
                <a:spcPts val="3200"/>
              </a:spcAft>
              <a:buNone/>
            </a:pPr>
            <a:r>
              <a:rPr lang="en-US" sz="3200" dirty="0">
                <a:cs typeface="Arial" panose="020B0604020202020204" pitchFamily="34" charset="0"/>
              </a:rPr>
              <a:t>Please visit the CDE ESSA Assistance Status Data Files web page to view the 2021–22 Data Files and the corresponding record layouts.</a:t>
            </a:r>
          </a:p>
          <a:p>
            <a:pPr marL="0" indent="0">
              <a:spcAft>
                <a:spcPts val="3200"/>
              </a:spcAft>
              <a:buNone/>
            </a:pPr>
            <a:r>
              <a:rPr lang="en-US" sz="3200" dirty="0">
                <a:cs typeface="Arial" panose="020B0604020202020204" pitchFamily="34" charset="0"/>
              </a:rPr>
              <a:t>For more information about school eligibility for CSI, please visit the ESSA Assistance Status Data Files web page at  </a:t>
            </a:r>
            <a:r>
              <a:rPr lang="en-US" sz="3200" dirty="0">
                <a:cs typeface="Arial" panose="020B0604020202020204" pitchFamily="34" charset="0"/>
                <a:hlinkClick r:id="rId3" tooltip="Every Student Succeeds Act Assistance Data Files"/>
              </a:rPr>
              <a:t>https://www.cde.ca.gov/sp/sw/t1/essaassistdatafiles.asp</a:t>
            </a:r>
            <a:r>
              <a:rPr lang="en-US" sz="3200" dirty="0">
                <a:cs typeface="Arial" panose="020B0604020202020204" pitchFamily="34" charset="0"/>
              </a:rPr>
              <a:t>. </a:t>
            </a:r>
            <a:endParaRPr lang="en-US" sz="1467" dirty="0">
              <a:solidFill>
                <a:srgbClr val="FF0000"/>
              </a:solidFill>
            </a:endParaRPr>
          </a:p>
        </p:txBody>
      </p:sp>
      <p:sp>
        <p:nvSpPr>
          <p:cNvPr id="4" name="Slide Number Placeholder 3"/>
          <p:cNvSpPr>
            <a:spLocks noGrp="1"/>
          </p:cNvSpPr>
          <p:nvPr>
            <p:ph type="sldNum" sz="quarter" idx="12"/>
          </p:nvPr>
        </p:nvSpPr>
        <p:spPr>
          <a:xfrm>
            <a:off x="9900460" y="5717628"/>
            <a:ext cx="1312025" cy="1107283"/>
          </a:xfrm>
        </p:spPr>
        <p:txBody>
          <a:bodyPr/>
          <a:lstStyle/>
          <a:p>
            <a:pPr>
              <a:defRPr/>
            </a:pPr>
            <a:fld id="{9E6079BA-F332-4425-9C58-42D17C9CD8C1}" type="slidenum">
              <a:rPr lang="en-US" altLang="en-US">
                <a:solidFill>
                  <a:schemeClr val="tx1"/>
                </a:solidFill>
                <a:latin typeface="Arial" panose="020B0604020202020204" pitchFamily="34" charset="0"/>
                <a:cs typeface="Arial" panose="020B0604020202020204" pitchFamily="34" charset="0"/>
              </a:rPr>
              <a:pPr>
                <a:defRPr/>
              </a:pPr>
              <a:t>17</a:t>
            </a:fld>
            <a:endParaRPr lang="en-US"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548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263" y="419100"/>
            <a:ext cx="10387528" cy="1277127"/>
          </a:xfrm>
        </p:spPr>
        <p:txBody>
          <a:bodyPr>
            <a:normAutofit/>
          </a:bodyPr>
          <a:lstStyle/>
          <a:p>
            <a:pPr algn="ctr"/>
            <a:r>
              <a:rPr lang="en-US" b="1" dirty="0">
                <a:solidFill>
                  <a:schemeClr val="tx1"/>
                </a:solidFill>
                <a:cs typeface="Arial" panose="020B0604020202020204" pitchFamily="34" charset="0"/>
              </a:rPr>
              <a:t>Allowable Activities and Costs </a:t>
            </a:r>
            <a:r>
              <a:rPr lang="en-US" sz="3733" b="1" dirty="0">
                <a:solidFill>
                  <a:schemeClr val="tx1"/>
                </a:solidFill>
                <a:cs typeface="Arial" panose="020B0604020202020204" pitchFamily="34" charset="0"/>
              </a:rPr>
              <a:t> </a:t>
            </a:r>
          </a:p>
        </p:txBody>
      </p:sp>
      <p:sp>
        <p:nvSpPr>
          <p:cNvPr id="3" name="Content Placeholder 2"/>
          <p:cNvSpPr>
            <a:spLocks noGrp="1"/>
          </p:cNvSpPr>
          <p:nvPr>
            <p:ph idx="1"/>
          </p:nvPr>
        </p:nvSpPr>
        <p:spPr>
          <a:xfrm>
            <a:off x="1404256" y="1355271"/>
            <a:ext cx="9764487" cy="4145643"/>
          </a:xfrm>
        </p:spPr>
        <p:txBody>
          <a:bodyPr vert="horz" lIns="91440" tIns="45720" rIns="91440" bIns="45720" rtlCol="0" anchor="t">
            <a:noAutofit/>
          </a:bodyPr>
          <a:lstStyle/>
          <a:p>
            <a:pPr marL="0" indent="0">
              <a:lnSpc>
                <a:spcPct val="100000"/>
              </a:lnSpc>
              <a:spcBef>
                <a:spcPts val="0"/>
              </a:spcBef>
              <a:spcAft>
                <a:spcPts val="1600"/>
              </a:spcAft>
              <a:buNone/>
            </a:pPr>
            <a:r>
              <a:rPr lang="en-US" sz="3200" dirty="0">
                <a:cs typeface="Arial" panose="020B0604020202020204" pitchFamily="34" charset="0"/>
              </a:rPr>
              <a:t>FY 2021 funds authorized under this </a:t>
            </a:r>
            <a:r>
              <a:rPr lang="en-US" sz="3200" dirty="0" err="1">
                <a:cs typeface="Arial" panose="020B0604020202020204" pitchFamily="34" charset="0"/>
              </a:rPr>
              <a:t>subgrant</a:t>
            </a:r>
            <a:r>
              <a:rPr lang="en-US" sz="3200" dirty="0">
                <a:cs typeface="Arial" panose="020B0604020202020204" pitchFamily="34" charset="0"/>
              </a:rPr>
              <a:t> shall be spent on supporting LEAs to develop and implement CSI plans in the </a:t>
            </a:r>
            <a:r>
              <a:rPr lang="en-US" sz="3200" b="1" dirty="0">
                <a:cs typeface="Arial" panose="020B0604020202020204" pitchFamily="34" charset="0"/>
              </a:rPr>
              <a:t>2022–23 school year</a:t>
            </a:r>
            <a:r>
              <a:rPr lang="en-US" sz="3200" dirty="0">
                <a:cs typeface="Arial" panose="020B0604020202020204" pitchFamily="34" charset="0"/>
              </a:rPr>
              <a:t>.</a:t>
            </a:r>
          </a:p>
          <a:p>
            <a:pPr marL="0" indent="0">
              <a:lnSpc>
                <a:spcPct val="100000"/>
              </a:lnSpc>
              <a:spcBef>
                <a:spcPts val="0"/>
              </a:spcBef>
              <a:spcAft>
                <a:spcPts val="1600"/>
              </a:spcAft>
              <a:buNone/>
            </a:pPr>
            <a:r>
              <a:rPr lang="en-US" sz="3200" dirty="0">
                <a:cs typeface="Arial" panose="020B0604020202020204" pitchFamily="34" charset="0"/>
              </a:rPr>
              <a:t>The COE will only be reimbursed for actual work performed. </a:t>
            </a:r>
          </a:p>
          <a:p>
            <a:pPr marL="0" indent="0">
              <a:lnSpc>
                <a:spcPct val="100000"/>
              </a:lnSpc>
              <a:spcBef>
                <a:spcPts val="0"/>
              </a:spcBef>
              <a:spcAft>
                <a:spcPts val="1600"/>
              </a:spcAft>
              <a:buNone/>
            </a:pPr>
            <a:r>
              <a:rPr lang="en-US" sz="3200" dirty="0">
                <a:cs typeface="Arial" panose="020B0604020202020204" pitchFamily="34" charset="0"/>
              </a:rPr>
              <a:t>The COE CSI Program Information web page is located at </a:t>
            </a:r>
            <a:r>
              <a:rPr lang="en-US" sz="3200" dirty="0">
                <a:hlinkClick r:id="rId2" tooltip="County Office of Education Program Information"/>
              </a:rPr>
              <a:t>https://www.cde.ca.gov/sp/sw/t1/csicoeproginformation21.asp</a:t>
            </a:r>
            <a:r>
              <a:rPr lang="en-US" sz="3200" dirty="0">
                <a:ea typeface="+mn-lt"/>
                <a:cs typeface="Arial" panose="020B0604020202020204" pitchFamily="34" charset="0"/>
              </a:rPr>
              <a:t>.</a:t>
            </a:r>
          </a:p>
          <a:p>
            <a:pPr marL="0" indent="0">
              <a:spcAft>
                <a:spcPts val="600"/>
              </a:spcAft>
              <a:buNone/>
            </a:pPr>
            <a:endParaRPr lang="en-US" dirty="0">
              <a:cs typeface="Arial"/>
            </a:endParaRPr>
          </a:p>
        </p:txBody>
      </p:sp>
      <p:sp>
        <p:nvSpPr>
          <p:cNvPr id="4" name="Slide Number Placeholder 3"/>
          <p:cNvSpPr>
            <a:spLocks noGrp="1"/>
          </p:cNvSpPr>
          <p:nvPr>
            <p:ph type="sldNum" sz="quarter" idx="12"/>
          </p:nvPr>
        </p:nvSpPr>
        <p:spPr>
          <a:xfrm>
            <a:off x="8200571" y="5675086"/>
            <a:ext cx="2830286" cy="882512"/>
          </a:xfrm>
        </p:spPr>
        <p:txBody>
          <a:bodyPr/>
          <a:lstStyle/>
          <a:p>
            <a:pPr>
              <a:defRPr/>
            </a:pPr>
            <a:fld id="{3F07EB6D-4BC5-4CF1-A063-34594D1A6A81}" type="slidenum">
              <a:rPr lang="en-US" altLang="en-US">
                <a:solidFill>
                  <a:schemeClr val="tx1"/>
                </a:solidFill>
              </a:rPr>
              <a:pPr>
                <a:defRPr/>
              </a:pPr>
              <a:t>18</a:t>
            </a:fld>
            <a:endParaRPr lang="en-US" altLang="en-US" dirty="0">
              <a:solidFill>
                <a:schemeClr val="tx1"/>
              </a:solidFill>
            </a:endParaRPr>
          </a:p>
        </p:txBody>
      </p:sp>
    </p:spTree>
    <p:extLst>
      <p:ext uri="{BB962C8B-B14F-4D97-AF65-F5344CB8AC3E}">
        <p14:creationId xmlns:p14="http://schemas.microsoft.com/office/powerpoint/2010/main" val="1100360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37" y="532762"/>
            <a:ext cx="10056347" cy="1321653"/>
          </a:xfrm>
        </p:spPr>
        <p:txBody>
          <a:bodyPr>
            <a:normAutofit fontScale="90000"/>
          </a:bodyPr>
          <a:lstStyle/>
          <a:p>
            <a:pPr algn="ctr"/>
            <a:r>
              <a:rPr lang="en-US" sz="4900" b="1" dirty="0">
                <a:solidFill>
                  <a:prstClr val="black"/>
                </a:solidFill>
                <a:cs typeface="Arial" panose="020B0604020202020204" pitchFamily="34" charset="0"/>
              </a:rPr>
              <a:t>CSI Plan Development and Implementation Activities (1)</a:t>
            </a:r>
            <a:br>
              <a:rPr lang="en-US" sz="4267" dirty="0">
                <a:solidFill>
                  <a:prstClr val="black"/>
                </a:solidFill>
                <a:cs typeface="Arial" panose="020B0604020202020204" pitchFamily="34" charset="0"/>
              </a:rPr>
            </a:br>
            <a:endParaRPr lang="en-US" sz="4000" b="1" dirty="0">
              <a:solidFill>
                <a:schemeClr val="tx1"/>
              </a:solidFill>
            </a:endParaRPr>
          </a:p>
        </p:txBody>
      </p:sp>
      <p:sp>
        <p:nvSpPr>
          <p:cNvPr id="3" name="Content Placeholder 2"/>
          <p:cNvSpPr>
            <a:spLocks noGrp="1"/>
          </p:cNvSpPr>
          <p:nvPr>
            <p:ph idx="1"/>
          </p:nvPr>
        </p:nvSpPr>
        <p:spPr>
          <a:xfrm>
            <a:off x="1341119" y="1625600"/>
            <a:ext cx="10188187" cy="4476835"/>
          </a:xfrm>
        </p:spPr>
        <p:txBody>
          <a:bodyPr vert="horz" lIns="91440" tIns="45720" rIns="91440" bIns="45720" rtlCol="0" anchor="t">
            <a:noAutofit/>
          </a:bodyPr>
          <a:lstStyle/>
          <a:p>
            <a:pPr marL="0" lvl="1" indent="-243834">
              <a:lnSpc>
                <a:spcPts val="2933"/>
              </a:lnSpc>
              <a:spcBef>
                <a:spcPts val="800"/>
              </a:spcBef>
              <a:spcAft>
                <a:spcPts val="800"/>
              </a:spcAft>
              <a:buFont typeface="Arial" panose="020B0604020202020204" pitchFamily="34" charset="0"/>
              <a:buChar char="•"/>
            </a:pPr>
            <a:endParaRPr lang="en-US" sz="3200" dirty="0">
              <a:solidFill>
                <a:prstClr val="black"/>
              </a:solidFill>
              <a:cs typeface="Arial" panose="020B0604020202020204" pitchFamily="34" charset="0"/>
            </a:endParaRPr>
          </a:p>
          <a:p>
            <a:pPr marL="457200" lvl="1" indent="-274320">
              <a:lnSpc>
                <a:spcPct val="100000"/>
              </a:lnSpc>
              <a:spcBef>
                <a:spcPts val="0"/>
              </a:spcBef>
              <a:spcAft>
                <a:spcPts val="1600"/>
              </a:spcAft>
              <a:buFont typeface="Arial" panose="020B0604020202020204" pitchFamily="34" charset="0"/>
              <a:buChar char="•"/>
            </a:pPr>
            <a:r>
              <a:rPr lang="en-US" sz="3200" dirty="0">
                <a:solidFill>
                  <a:prstClr val="black"/>
                </a:solidFill>
                <a:cs typeface="Arial" panose="020B0604020202020204" pitchFamily="34" charset="0"/>
              </a:rPr>
              <a:t>Building capacity </a:t>
            </a:r>
          </a:p>
          <a:p>
            <a:pPr marL="457200" lvl="1" indent="-274320">
              <a:lnSpc>
                <a:spcPct val="100000"/>
              </a:lnSpc>
              <a:spcBef>
                <a:spcPts val="0"/>
              </a:spcBef>
              <a:spcAft>
                <a:spcPts val="1600"/>
              </a:spcAft>
              <a:buFont typeface="Arial" panose="020B0604020202020204" pitchFamily="34" charset="0"/>
              <a:buChar char="•"/>
            </a:pPr>
            <a:r>
              <a:rPr lang="en-US" sz="3200" dirty="0">
                <a:solidFill>
                  <a:prstClr val="black"/>
                </a:solidFill>
                <a:cs typeface="Arial" panose="020B0604020202020204" pitchFamily="34" charset="0"/>
              </a:rPr>
              <a:t>Collaborating with educational partners</a:t>
            </a:r>
          </a:p>
          <a:p>
            <a:pPr marL="457200" lvl="1" indent="-274320">
              <a:lnSpc>
                <a:spcPct val="100000"/>
              </a:lnSpc>
              <a:spcBef>
                <a:spcPts val="0"/>
              </a:spcBef>
              <a:spcAft>
                <a:spcPts val="1600"/>
              </a:spcAft>
              <a:buFont typeface="Arial" panose="020B0604020202020204" pitchFamily="34" charset="0"/>
              <a:buChar char="•"/>
            </a:pPr>
            <a:r>
              <a:rPr lang="en-US" sz="3200" dirty="0">
                <a:solidFill>
                  <a:prstClr val="black"/>
                </a:solidFill>
                <a:cs typeface="Arial" panose="020B0604020202020204" pitchFamily="34" charset="0"/>
              </a:rPr>
              <a:t>Conducting needs assessments and root cause analysis</a:t>
            </a:r>
          </a:p>
          <a:p>
            <a:pPr marL="0" indent="0">
              <a:buNone/>
            </a:pPr>
            <a:endParaRPr lang="en-US" sz="3200" dirty="0"/>
          </a:p>
          <a:p>
            <a:pPr marL="0" indent="0">
              <a:buNone/>
            </a:pPr>
            <a:endParaRPr lang="en-US" sz="3200" dirty="0"/>
          </a:p>
        </p:txBody>
      </p:sp>
      <p:sp>
        <p:nvSpPr>
          <p:cNvPr id="4" name="Slide Number Placeholder 3"/>
          <p:cNvSpPr>
            <a:spLocks noGrp="1"/>
          </p:cNvSpPr>
          <p:nvPr>
            <p:ph type="sldNum" sz="quarter" idx="12"/>
          </p:nvPr>
        </p:nvSpPr>
        <p:spPr>
          <a:xfrm>
            <a:off x="9957263" y="5919872"/>
            <a:ext cx="1312025" cy="365125"/>
          </a:xfrm>
        </p:spPr>
        <p:txBody>
          <a:bodyPr/>
          <a:lstStyle/>
          <a:p>
            <a:fld id="{469BC29B-CD14-4172-9B93-F334EF7BA94E}" type="slidenum">
              <a:rPr lang="en-US">
                <a:solidFill>
                  <a:schemeClr val="tx1"/>
                </a:solidFill>
              </a:rPr>
              <a:pPr/>
              <a:t>19</a:t>
            </a:fld>
            <a:endParaRPr lang="en-US" dirty="0">
              <a:solidFill>
                <a:schemeClr val="tx1"/>
              </a:solidFill>
            </a:endParaRPr>
          </a:p>
        </p:txBody>
      </p:sp>
    </p:spTree>
    <p:extLst>
      <p:ext uri="{BB962C8B-B14F-4D97-AF65-F5344CB8AC3E}">
        <p14:creationId xmlns:p14="http://schemas.microsoft.com/office/powerpoint/2010/main" val="104510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cs typeface="Arial" panose="020B0604020202020204" pitchFamily="34" charset="0"/>
              </a:rPr>
              <a:t>Acronyms (1)</a:t>
            </a:r>
          </a:p>
        </p:txBody>
      </p:sp>
      <p:sp>
        <p:nvSpPr>
          <p:cNvPr id="3" name="Text Placeholder 2"/>
          <p:cNvSpPr>
            <a:spLocks noGrp="1"/>
          </p:cNvSpPr>
          <p:nvPr>
            <p:ph idx="1"/>
          </p:nvPr>
        </p:nvSpPr>
        <p:spPr>
          <a:xfrm>
            <a:off x="1354238" y="1127760"/>
            <a:ext cx="9725241" cy="5231765"/>
          </a:xfrm>
        </p:spPr>
        <p:txBody>
          <a:bodyPr>
            <a:normAutofit fontScale="77500" lnSpcReduction="20000"/>
          </a:bodyPr>
          <a:lstStyle/>
          <a:p>
            <a:pPr algn="ctr">
              <a:buFont typeface="Wingdings" panose="05000000000000000000" pitchFamily="2" charset="2"/>
              <a:buChar char="v"/>
            </a:pPr>
            <a:endParaRPr lang="en-US" dirty="0">
              <a:cs typeface="Calibri" panose="020F0502020204030204"/>
            </a:endParaRPr>
          </a:p>
          <a:p>
            <a:pPr marL="457200" indent="-274320">
              <a:lnSpc>
                <a:spcPct val="100000"/>
              </a:lnSpc>
              <a:spcBef>
                <a:spcPts val="1600"/>
              </a:spcBef>
              <a:buFont typeface="Arial" panose="020B0604020202020204" pitchFamily="34" charset="0"/>
              <a:buChar char="•"/>
            </a:pPr>
            <a:r>
              <a:rPr lang="en-US" sz="4100" b="1" dirty="0">
                <a:cs typeface="Arial"/>
              </a:rPr>
              <a:t>CDE</a:t>
            </a:r>
            <a:r>
              <a:rPr lang="en-US" sz="4100" dirty="0">
                <a:cs typeface="Calibri" panose="020F0502020204030204" pitchFamily="34" charset="0"/>
              </a:rPr>
              <a:t>—</a:t>
            </a:r>
            <a:r>
              <a:rPr lang="en-US" sz="4100" dirty="0">
                <a:cs typeface="Arial"/>
              </a:rPr>
              <a:t>California Department of Education</a:t>
            </a:r>
            <a:endParaRPr lang="en-US" sz="4100" dirty="0">
              <a:cs typeface="Arial" panose="020B0604020202020204" pitchFamily="34" charset="0"/>
            </a:endParaRPr>
          </a:p>
          <a:p>
            <a:pPr marL="457200" indent="-274320">
              <a:lnSpc>
                <a:spcPct val="100000"/>
              </a:lnSpc>
              <a:spcBef>
                <a:spcPts val="1600"/>
              </a:spcBef>
              <a:buFont typeface="Arial" panose="020B0604020202020204" pitchFamily="34" charset="0"/>
              <a:buChar char="•"/>
            </a:pPr>
            <a:r>
              <a:rPr lang="en-US" sz="4100" b="1" dirty="0">
                <a:cs typeface="Arial"/>
              </a:rPr>
              <a:t>COE</a:t>
            </a:r>
            <a:r>
              <a:rPr lang="en-US" sz="4100" dirty="0">
                <a:cs typeface="Calibri" panose="020F0502020204030204" pitchFamily="34" charset="0"/>
              </a:rPr>
              <a:t>—</a:t>
            </a:r>
            <a:r>
              <a:rPr lang="en-US" sz="4100" dirty="0">
                <a:cs typeface="Arial"/>
              </a:rPr>
              <a:t>County Office of Education</a:t>
            </a:r>
            <a:endParaRPr lang="en-US" sz="4100" dirty="0">
              <a:cs typeface="Arial" panose="020B0604020202020204" pitchFamily="34" charset="0"/>
            </a:endParaRPr>
          </a:p>
          <a:p>
            <a:pPr marL="457200" indent="-274320">
              <a:lnSpc>
                <a:spcPct val="100000"/>
              </a:lnSpc>
              <a:spcBef>
                <a:spcPts val="1600"/>
              </a:spcBef>
              <a:buFont typeface="Arial" panose="020B0604020202020204" pitchFamily="34" charset="0"/>
              <a:buChar char="•"/>
            </a:pPr>
            <a:r>
              <a:rPr lang="en-US" sz="4100" b="1" dirty="0">
                <a:cs typeface="Arial"/>
              </a:rPr>
              <a:t>CSI</a:t>
            </a:r>
            <a:r>
              <a:rPr lang="en-US" sz="4100" dirty="0">
                <a:cs typeface="Calibri" panose="020F0502020204030204" pitchFamily="34" charset="0"/>
              </a:rPr>
              <a:t>—</a:t>
            </a:r>
            <a:r>
              <a:rPr lang="en-US" sz="4100" dirty="0">
                <a:cs typeface="Arial"/>
              </a:rPr>
              <a:t>Comprehensive Support and Improvement</a:t>
            </a:r>
            <a:endParaRPr lang="en-US" sz="4100" dirty="0">
              <a:cs typeface="Arial" panose="020B0604020202020204" pitchFamily="34" charset="0"/>
            </a:endParaRPr>
          </a:p>
          <a:p>
            <a:pPr marL="457200" indent="-274320">
              <a:lnSpc>
                <a:spcPct val="100000"/>
              </a:lnSpc>
              <a:spcBef>
                <a:spcPts val="1600"/>
              </a:spcBef>
              <a:buFont typeface="Arial" panose="020B0604020202020204" pitchFamily="34" charset="0"/>
              <a:buChar char="•"/>
            </a:pPr>
            <a:r>
              <a:rPr lang="en-US" sz="4100" b="1" dirty="0">
                <a:cs typeface="Arial"/>
              </a:rPr>
              <a:t>ESSA</a:t>
            </a:r>
            <a:r>
              <a:rPr lang="en-US" sz="4100" dirty="0">
                <a:cs typeface="Calibri" panose="020F0502020204030204" pitchFamily="34" charset="0"/>
              </a:rPr>
              <a:t>—</a:t>
            </a:r>
            <a:r>
              <a:rPr lang="en-US" sz="4100" dirty="0">
                <a:cs typeface="Arial"/>
              </a:rPr>
              <a:t>Every Student Succeeds Act</a:t>
            </a:r>
          </a:p>
          <a:p>
            <a:pPr marL="457200" indent="-274320">
              <a:lnSpc>
                <a:spcPct val="100000"/>
              </a:lnSpc>
              <a:spcBef>
                <a:spcPts val="1600"/>
              </a:spcBef>
              <a:buFont typeface="Arial" panose="020B0604020202020204" pitchFamily="34" charset="0"/>
              <a:buChar char="•"/>
            </a:pPr>
            <a:r>
              <a:rPr lang="en-US" sz="4100" b="1" dirty="0">
                <a:cs typeface="Arial"/>
              </a:rPr>
              <a:t>FY</a:t>
            </a:r>
            <a:r>
              <a:rPr lang="en-US" sz="4100" dirty="0">
                <a:cs typeface="Calibri" panose="020F0502020204030204" pitchFamily="34" charset="0"/>
              </a:rPr>
              <a:t>—</a:t>
            </a:r>
            <a:r>
              <a:rPr lang="en-US" sz="4100" dirty="0">
                <a:cs typeface="Arial"/>
              </a:rPr>
              <a:t>Fiscal Year</a:t>
            </a:r>
          </a:p>
          <a:p>
            <a:pPr marL="457200" indent="-274320">
              <a:lnSpc>
                <a:spcPct val="100000"/>
              </a:lnSpc>
              <a:spcBef>
                <a:spcPts val="1600"/>
              </a:spcBef>
              <a:buFont typeface="Arial" panose="020B0604020202020204" pitchFamily="34" charset="0"/>
              <a:buChar char="•"/>
            </a:pPr>
            <a:r>
              <a:rPr lang="en-US" sz="4100" b="1" dirty="0">
                <a:cs typeface="Arial"/>
              </a:rPr>
              <a:t>GMART</a:t>
            </a:r>
            <a:r>
              <a:rPr lang="en-US" sz="4100" dirty="0">
                <a:cs typeface="Calibri" panose="020F0502020204030204" pitchFamily="34" charset="0"/>
              </a:rPr>
              <a:t>—</a:t>
            </a:r>
            <a:r>
              <a:rPr lang="en-US" sz="4100" dirty="0">
                <a:cs typeface="Arial"/>
              </a:rPr>
              <a:t>Grant Management and Reporting Tool</a:t>
            </a:r>
          </a:p>
          <a:p>
            <a:pPr marL="457200" indent="-274320">
              <a:lnSpc>
                <a:spcPct val="100000"/>
              </a:lnSpc>
              <a:spcBef>
                <a:spcPts val="1600"/>
              </a:spcBef>
              <a:buFont typeface="Arial" panose="020B0604020202020204" pitchFamily="34" charset="0"/>
              <a:buChar char="•"/>
            </a:pPr>
            <a:r>
              <a:rPr lang="en-US" sz="4100" b="1" dirty="0">
                <a:cs typeface="Arial"/>
              </a:rPr>
              <a:t>Grad Rate</a:t>
            </a:r>
            <a:r>
              <a:rPr lang="en-US" sz="4100" dirty="0">
                <a:cs typeface="Calibri" panose="020F0502020204030204" pitchFamily="34" charset="0"/>
              </a:rPr>
              <a:t>—Graduation Rate</a:t>
            </a:r>
            <a:endParaRPr lang="en-US" sz="4100" b="1" dirty="0">
              <a:cs typeface="Arial" panose="020B0604020202020204" pitchFamily="34" charset="0"/>
            </a:endParaRPr>
          </a:p>
          <a:p>
            <a:pPr marL="93131" inden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0833905" y="5994400"/>
            <a:ext cx="2743200" cy="365125"/>
          </a:xfrm>
        </p:spPr>
        <p:txBody>
          <a:bodyPr/>
          <a:lstStyle/>
          <a:p>
            <a:pPr algn="l"/>
            <a:fld id="{00000000-1234-1234-1234-123412341234}" type="slidenum">
              <a:rPr lang="en">
                <a:solidFill>
                  <a:schemeClr val="tx1"/>
                </a:solidFill>
              </a:rPr>
              <a:pPr algn="l"/>
              <a:t>2</a:t>
            </a:fld>
            <a:endParaRPr lang="en" dirty="0">
              <a:solidFill>
                <a:schemeClr val="tx1"/>
              </a:solidFill>
            </a:endParaRPr>
          </a:p>
        </p:txBody>
      </p:sp>
    </p:spTree>
    <p:extLst>
      <p:ext uri="{BB962C8B-B14F-4D97-AF65-F5344CB8AC3E}">
        <p14:creationId xmlns:p14="http://schemas.microsoft.com/office/powerpoint/2010/main" val="2341873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37" y="532762"/>
            <a:ext cx="10056347" cy="1321653"/>
          </a:xfrm>
        </p:spPr>
        <p:txBody>
          <a:bodyPr>
            <a:noAutofit/>
          </a:bodyPr>
          <a:lstStyle/>
          <a:p>
            <a:pPr algn="ctr"/>
            <a:r>
              <a:rPr lang="en-US" b="1" dirty="0">
                <a:solidFill>
                  <a:prstClr val="black"/>
                </a:solidFill>
                <a:cs typeface="Arial" panose="020B0604020202020204" pitchFamily="34" charset="0"/>
              </a:rPr>
              <a:t>CSI Plan Development and Implementation Activities (2)</a:t>
            </a:r>
            <a:br>
              <a:rPr lang="en-US" dirty="0">
                <a:solidFill>
                  <a:prstClr val="black"/>
                </a:solidFill>
                <a:cs typeface="Arial" panose="020B0604020202020204" pitchFamily="34" charset="0"/>
              </a:rPr>
            </a:br>
            <a:endParaRPr lang="en-US" b="1" dirty="0">
              <a:solidFill>
                <a:schemeClr val="tx1"/>
              </a:solidFill>
            </a:endParaRPr>
          </a:p>
        </p:txBody>
      </p:sp>
      <p:sp>
        <p:nvSpPr>
          <p:cNvPr id="3" name="Content Placeholder 2"/>
          <p:cNvSpPr>
            <a:spLocks noGrp="1"/>
          </p:cNvSpPr>
          <p:nvPr>
            <p:ph idx="1"/>
          </p:nvPr>
        </p:nvSpPr>
        <p:spPr>
          <a:xfrm>
            <a:off x="1156137" y="1576832"/>
            <a:ext cx="10373170" cy="4525603"/>
          </a:xfrm>
        </p:spPr>
        <p:txBody>
          <a:bodyPr vert="horz" lIns="91440" tIns="45720" rIns="91440" bIns="45720" rtlCol="0" anchor="t">
            <a:noAutofit/>
          </a:bodyPr>
          <a:lstStyle/>
          <a:p>
            <a:pPr marL="0" lvl="1" indent="-243834">
              <a:lnSpc>
                <a:spcPts val="2933"/>
              </a:lnSpc>
              <a:spcBef>
                <a:spcPts val="800"/>
              </a:spcBef>
              <a:spcAft>
                <a:spcPts val="800"/>
              </a:spcAft>
              <a:buFont typeface="Arial" panose="020B0604020202020204" pitchFamily="34" charset="0"/>
              <a:buChar char="•"/>
            </a:pPr>
            <a:endParaRPr lang="en-US" sz="3600" dirty="0">
              <a:solidFill>
                <a:prstClr val="black"/>
              </a:solidFill>
              <a:cs typeface="Arial" panose="020B0604020202020204" pitchFamily="34" charset="0"/>
            </a:endParaRPr>
          </a:p>
          <a:p>
            <a:pPr marL="457200" lvl="1" indent="-274320">
              <a:lnSpc>
                <a:spcPct val="100000"/>
              </a:lnSpc>
              <a:spcBef>
                <a:spcPts val="0"/>
              </a:spcBef>
              <a:spcAft>
                <a:spcPts val="1600"/>
              </a:spcAft>
              <a:buFont typeface="Arial" panose="020B0604020202020204" pitchFamily="34" charset="0"/>
              <a:buChar char="•"/>
            </a:pPr>
            <a:r>
              <a:rPr lang="en-US" sz="3600" dirty="0">
                <a:solidFill>
                  <a:prstClr val="black"/>
                </a:solidFill>
                <a:cs typeface="Arial" panose="020B0604020202020204" pitchFamily="34" charset="0"/>
              </a:rPr>
              <a:t>Selecting and implementing evidence-based interventions/strategies/activities</a:t>
            </a:r>
          </a:p>
          <a:p>
            <a:pPr marL="457200" lvl="1" indent="-274320">
              <a:lnSpc>
                <a:spcPct val="100000"/>
              </a:lnSpc>
              <a:spcBef>
                <a:spcPts val="0"/>
              </a:spcBef>
              <a:spcAft>
                <a:spcPts val="1600"/>
              </a:spcAft>
              <a:buFont typeface="Arial" panose="020B0604020202020204" pitchFamily="34" charset="0"/>
              <a:buChar char="•"/>
            </a:pPr>
            <a:r>
              <a:rPr lang="en-US" sz="3600" dirty="0">
                <a:solidFill>
                  <a:prstClr val="black"/>
                </a:solidFill>
                <a:cs typeface="Arial" panose="020B0604020202020204" pitchFamily="34" charset="0"/>
              </a:rPr>
              <a:t>Using data to monitor and evaluate efforts</a:t>
            </a:r>
          </a:p>
          <a:p>
            <a:pPr marL="457200" lvl="1" indent="-274320">
              <a:lnSpc>
                <a:spcPct val="100000"/>
              </a:lnSpc>
              <a:spcBef>
                <a:spcPts val="0"/>
              </a:spcBef>
              <a:buFont typeface="Arial" panose="020B0604020202020204" pitchFamily="34" charset="0"/>
              <a:buChar char="•"/>
            </a:pPr>
            <a:r>
              <a:rPr lang="en-US" sz="3600" dirty="0">
                <a:solidFill>
                  <a:prstClr val="black"/>
                </a:solidFill>
                <a:cs typeface="Arial" panose="020B0604020202020204" pitchFamily="34" charset="0"/>
              </a:rPr>
              <a:t>Reviewing/identifying resource inequities, which may include a review of LEA- and school-level budgeting</a:t>
            </a:r>
          </a:p>
          <a:p>
            <a:pPr marL="0" indent="0">
              <a:buNone/>
            </a:pPr>
            <a:endParaRPr lang="en-US" sz="3200" dirty="0"/>
          </a:p>
          <a:p>
            <a:pPr marL="0" indent="0">
              <a:buNone/>
            </a:pPr>
            <a:endParaRPr lang="en-US" sz="3200" dirty="0"/>
          </a:p>
        </p:txBody>
      </p:sp>
      <p:sp>
        <p:nvSpPr>
          <p:cNvPr id="4" name="Slide Number Placeholder 3"/>
          <p:cNvSpPr>
            <a:spLocks noGrp="1"/>
          </p:cNvSpPr>
          <p:nvPr>
            <p:ph type="sldNum" sz="quarter" idx="12"/>
          </p:nvPr>
        </p:nvSpPr>
        <p:spPr>
          <a:xfrm>
            <a:off x="10149841" y="5349240"/>
            <a:ext cx="1062644" cy="1508761"/>
          </a:xfrm>
        </p:spPr>
        <p:txBody>
          <a:bodyPr/>
          <a:lstStyle/>
          <a:p>
            <a:fld id="{469BC29B-CD14-4172-9B93-F334EF7BA94E}" type="slidenum">
              <a:rPr lang="en-US">
                <a:solidFill>
                  <a:schemeClr val="tx1"/>
                </a:solidFill>
              </a:rPr>
              <a:pPr/>
              <a:t>20</a:t>
            </a:fld>
            <a:endParaRPr lang="en-US" dirty="0">
              <a:solidFill>
                <a:schemeClr val="tx1"/>
              </a:solidFill>
            </a:endParaRPr>
          </a:p>
        </p:txBody>
      </p:sp>
    </p:spTree>
    <p:extLst>
      <p:ext uri="{BB962C8B-B14F-4D97-AF65-F5344CB8AC3E}">
        <p14:creationId xmlns:p14="http://schemas.microsoft.com/office/powerpoint/2010/main" val="1324455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67" y="286605"/>
            <a:ext cx="10207413" cy="1186596"/>
          </a:xfrm>
        </p:spPr>
        <p:txBody>
          <a:bodyPr>
            <a:normAutofit/>
          </a:bodyPr>
          <a:lstStyle/>
          <a:p>
            <a:pPr algn="ctr"/>
            <a:r>
              <a:rPr lang="en-US" b="1" dirty="0">
                <a:solidFill>
                  <a:schemeClr val="tx1"/>
                </a:solidFill>
                <a:cs typeface="Arial" panose="020B0604020202020204" pitchFamily="34" charset="0"/>
              </a:rPr>
              <a:t>Disallowable Activities and Costs</a:t>
            </a:r>
          </a:p>
        </p:txBody>
      </p:sp>
      <p:sp>
        <p:nvSpPr>
          <p:cNvPr id="3" name="Content Placeholder 2"/>
          <p:cNvSpPr>
            <a:spLocks noGrp="1"/>
          </p:cNvSpPr>
          <p:nvPr>
            <p:ph idx="1"/>
          </p:nvPr>
        </p:nvSpPr>
        <p:spPr>
          <a:xfrm>
            <a:off x="1219200" y="1223890"/>
            <a:ext cx="10258096" cy="5008098"/>
          </a:xfrm>
        </p:spPr>
        <p:txBody>
          <a:bodyPr>
            <a:noAutofit/>
          </a:bodyPr>
          <a:lstStyle/>
          <a:p>
            <a:pPr marL="0" indent="0">
              <a:lnSpc>
                <a:spcPct val="100000"/>
              </a:lnSpc>
              <a:spcBef>
                <a:spcPts val="0"/>
              </a:spcBef>
              <a:spcAft>
                <a:spcPts val="1600"/>
              </a:spcAft>
              <a:buNone/>
            </a:pPr>
            <a:r>
              <a:rPr lang="en-US" sz="3200" dirty="0">
                <a:cs typeface="Arial" panose="020B0604020202020204" pitchFamily="34" charset="0"/>
              </a:rPr>
              <a:t>The use of federal funds must be consistent with the Office of Management and Budget’s (OMB) Uniform Administrative Requirements, Cost Principles, and Audit Requirements for Federal Awards. OMB information is located at </a:t>
            </a:r>
            <a:r>
              <a:rPr lang="en-US" sz="3200" u="sng" dirty="0">
                <a:cs typeface="Arial" panose="020B0604020202020204" pitchFamily="34" charset="0"/>
                <a:hlinkClick r:id="rId2" tooltip="Office of Management and Budget"/>
              </a:rPr>
              <a:t>https://www.grants.gov/web/grants/learn-grants/grant-policies/omb-uniform-guidance-2014.html</a:t>
            </a:r>
            <a:r>
              <a:rPr lang="en-US" sz="3200" dirty="0">
                <a:cs typeface="Arial" panose="020B0604020202020204" pitchFamily="34" charset="0"/>
              </a:rPr>
              <a:t>.</a:t>
            </a:r>
          </a:p>
          <a:p>
            <a:pPr marL="0" indent="0">
              <a:spcBef>
                <a:spcPts val="0"/>
              </a:spcBef>
              <a:buNone/>
            </a:pPr>
            <a:r>
              <a:rPr lang="en-US" sz="3200" dirty="0">
                <a:cs typeface="Arial" panose="020B0604020202020204" pitchFamily="34" charset="0"/>
              </a:rPr>
              <a:t>For federal guidance on Supplement not Supplant for school improvement, see question 29a, pages 21 to 22 located at </a:t>
            </a:r>
            <a:r>
              <a:rPr lang="en-US" sz="3200" u="sng" dirty="0">
                <a:cs typeface="Arial" panose="020B0604020202020204" pitchFamily="34" charset="0"/>
                <a:hlinkClick r:id="rId3" tooltip="US Department of Education Federal guidance"/>
              </a:rPr>
              <a:t>https://go.usa.gov/xdcPV</a:t>
            </a:r>
            <a:r>
              <a:rPr lang="en-US" sz="3200" dirty="0">
                <a:cs typeface="Arial" panose="020B0604020202020204" pitchFamily="34" charset="0"/>
              </a:rPr>
              <a:t>.</a:t>
            </a:r>
          </a:p>
          <a:p>
            <a:pPr marL="0" indent="0">
              <a:buNone/>
            </a:pPr>
            <a:endParaRPr lang="en-US" sz="3200" dirty="0">
              <a:cs typeface="Arial" panose="020B0604020202020204" pitchFamily="34" charset="0"/>
            </a:endParaRPr>
          </a:p>
        </p:txBody>
      </p:sp>
      <p:sp>
        <p:nvSpPr>
          <p:cNvPr id="4" name="Slide Number Placeholder 3"/>
          <p:cNvSpPr>
            <a:spLocks noGrp="1"/>
          </p:cNvSpPr>
          <p:nvPr>
            <p:ph type="sldNum" sz="quarter" idx="12"/>
          </p:nvPr>
        </p:nvSpPr>
        <p:spPr>
          <a:xfrm>
            <a:off x="8610600" y="5600700"/>
            <a:ext cx="2743200" cy="1120775"/>
          </a:xfrm>
        </p:spPr>
        <p:txBody>
          <a:bodyPr/>
          <a:lstStyle/>
          <a:p>
            <a:pPr>
              <a:defRPr/>
            </a:pPr>
            <a:fld id="{9E6079BA-F332-4425-9C58-42D17C9CD8C1}" type="slidenum">
              <a:rPr lang="en-US" altLang="en-US">
                <a:solidFill>
                  <a:schemeClr val="tx1"/>
                </a:solidFill>
              </a:rPr>
              <a:pPr>
                <a:defRPr/>
              </a:pPr>
              <a:t>21</a:t>
            </a:fld>
            <a:endParaRPr lang="en-US" altLang="en-US" dirty="0">
              <a:solidFill>
                <a:schemeClr val="tx1"/>
              </a:solidFill>
            </a:endParaRPr>
          </a:p>
        </p:txBody>
      </p:sp>
    </p:spTree>
    <p:extLst>
      <p:ext uri="{BB962C8B-B14F-4D97-AF65-F5344CB8AC3E}">
        <p14:creationId xmlns:p14="http://schemas.microsoft.com/office/powerpoint/2010/main" val="1877682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700" y="104343"/>
            <a:ext cx="10308595" cy="897073"/>
          </a:xfrm>
        </p:spPr>
        <p:txBody>
          <a:bodyPr>
            <a:noAutofit/>
          </a:bodyPr>
          <a:lstStyle/>
          <a:p>
            <a:r>
              <a:rPr lang="en-US" sz="3200" b="1" dirty="0">
                <a:solidFill>
                  <a:schemeClr val="tx1"/>
                </a:solidFill>
                <a:cs typeface="Arial" panose="020B0604020202020204" pitchFamily="34" charset="0"/>
              </a:rPr>
              <a:t>Subgrant Reporting Requirements (1a)</a:t>
            </a:r>
          </a:p>
        </p:txBody>
      </p:sp>
      <p:graphicFrame>
        <p:nvGraphicFramePr>
          <p:cNvPr id="5" name="Table 1" descr="Reporting requirements including report name, reporting data, performance period, and reporting due date.&#10;"/>
          <p:cNvGraphicFramePr>
            <a:graphicFrameLocks noGrp="1"/>
          </p:cNvGraphicFramePr>
          <p:nvPr>
            <p:ph idx="1"/>
            <p:extLst>
              <p:ext uri="{D42A27DB-BD31-4B8C-83A1-F6EECF244321}">
                <p14:modId xmlns:p14="http://schemas.microsoft.com/office/powerpoint/2010/main" val="2249608595"/>
              </p:ext>
            </p:extLst>
          </p:nvPr>
        </p:nvGraphicFramePr>
        <p:xfrm>
          <a:off x="941700" y="780284"/>
          <a:ext cx="10577752" cy="4749275"/>
        </p:xfrm>
        <a:graphic>
          <a:graphicData uri="http://schemas.openxmlformats.org/drawingml/2006/table">
            <a:tbl>
              <a:tblPr firstRow="1" firstCol="1" bandRow="1"/>
              <a:tblGrid>
                <a:gridCol w="1923551">
                  <a:extLst>
                    <a:ext uri="{9D8B030D-6E8A-4147-A177-3AD203B41FA5}">
                      <a16:colId xmlns:a16="http://schemas.microsoft.com/office/drawing/2014/main" val="20000"/>
                    </a:ext>
                  </a:extLst>
                </a:gridCol>
                <a:gridCol w="3089198">
                  <a:extLst>
                    <a:ext uri="{9D8B030D-6E8A-4147-A177-3AD203B41FA5}">
                      <a16:colId xmlns:a16="http://schemas.microsoft.com/office/drawing/2014/main" val="20001"/>
                    </a:ext>
                  </a:extLst>
                </a:gridCol>
                <a:gridCol w="2507767">
                  <a:extLst>
                    <a:ext uri="{9D8B030D-6E8A-4147-A177-3AD203B41FA5}">
                      <a16:colId xmlns:a16="http://schemas.microsoft.com/office/drawing/2014/main" val="20002"/>
                    </a:ext>
                  </a:extLst>
                </a:gridCol>
                <a:gridCol w="3057236">
                  <a:extLst>
                    <a:ext uri="{9D8B030D-6E8A-4147-A177-3AD203B41FA5}">
                      <a16:colId xmlns:a16="http://schemas.microsoft.com/office/drawing/2014/main" val="20003"/>
                    </a:ext>
                  </a:extLst>
                </a:gridCol>
              </a:tblGrid>
              <a:tr h="767287">
                <a:tc>
                  <a:txBody>
                    <a:bodyPr/>
                    <a:lstStyle/>
                    <a:p>
                      <a:pPr marL="0" marR="0" algn="ctr">
                        <a:spcBef>
                          <a:spcPts val="0"/>
                        </a:spcBef>
                        <a:spcAft>
                          <a:spcPts val="0"/>
                        </a:spcAft>
                      </a:pPr>
                      <a:r>
                        <a:rPr lang="en-US" sz="2400" b="1" kern="0" dirty="0">
                          <a:solidFill>
                            <a:schemeClr val="tx1"/>
                          </a:solidFill>
                          <a:effectLst/>
                        </a:rPr>
                        <a:t>Report Name</a:t>
                      </a:r>
                      <a:endParaRPr lang="en-US" sz="20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7367" marR="97367" marT="36407" marB="36407" anchor="ctr"/>
                </a:tc>
                <a:tc>
                  <a:txBody>
                    <a:bodyPr/>
                    <a:lstStyle/>
                    <a:p>
                      <a:pPr marL="0" marR="0" algn="ctr">
                        <a:spcBef>
                          <a:spcPts val="0"/>
                        </a:spcBef>
                        <a:spcAft>
                          <a:spcPts val="0"/>
                        </a:spcAft>
                      </a:pPr>
                      <a:r>
                        <a:rPr lang="en-US" sz="2400" b="1" kern="0" dirty="0">
                          <a:solidFill>
                            <a:schemeClr val="tx1"/>
                          </a:solidFill>
                          <a:effectLst/>
                        </a:rPr>
                        <a:t>Reporting Data</a:t>
                      </a:r>
                      <a:endParaRPr lang="en-US" sz="20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7367" marR="97367" marT="36407" marB="36407" anchor="ctr"/>
                </a:tc>
                <a:tc>
                  <a:txBody>
                    <a:bodyPr/>
                    <a:lstStyle/>
                    <a:p>
                      <a:pPr marL="0" marR="0" algn="ctr">
                        <a:spcBef>
                          <a:spcPts val="0"/>
                        </a:spcBef>
                        <a:spcAft>
                          <a:spcPts val="0"/>
                        </a:spcAft>
                      </a:pPr>
                      <a:r>
                        <a:rPr lang="en-US" sz="2400" b="1" kern="0" dirty="0">
                          <a:solidFill>
                            <a:schemeClr val="tx1"/>
                          </a:solidFill>
                          <a:effectLst/>
                        </a:rPr>
                        <a:t>Performance Period</a:t>
                      </a:r>
                      <a:endParaRPr lang="en-US" sz="20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7367" marR="97367" marT="36407" marB="36407" anchor="ctr"/>
                </a:tc>
                <a:tc>
                  <a:txBody>
                    <a:bodyPr/>
                    <a:lstStyle/>
                    <a:p>
                      <a:pPr marL="0" marR="0" algn="ctr">
                        <a:spcBef>
                          <a:spcPts val="0"/>
                        </a:spcBef>
                        <a:spcAft>
                          <a:spcPts val="0"/>
                        </a:spcAft>
                      </a:pPr>
                      <a:r>
                        <a:rPr lang="en-US" sz="2400" b="1" kern="0" dirty="0">
                          <a:solidFill>
                            <a:schemeClr val="tx1"/>
                          </a:solidFill>
                          <a:effectLst/>
                        </a:rPr>
                        <a:t>Reporting Due Date</a:t>
                      </a:r>
                      <a:endParaRPr lang="en-US" sz="20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7367" marR="97367" marT="36407" marB="36407" anchor="ctr"/>
                </a:tc>
                <a:extLst>
                  <a:ext uri="{0D108BD9-81ED-4DB2-BD59-A6C34878D82A}">
                    <a16:rowId xmlns:a16="http://schemas.microsoft.com/office/drawing/2014/main" val="10000"/>
                  </a:ext>
                </a:extLst>
              </a:tr>
              <a:tr h="1154200">
                <a:tc>
                  <a:txBody>
                    <a:bodyPr/>
                    <a:lstStyle/>
                    <a:p>
                      <a:pPr marL="0" marR="0" indent="0">
                        <a:lnSpc>
                          <a:spcPct val="104000"/>
                        </a:lnSpc>
                        <a:spcBef>
                          <a:spcPts val="0"/>
                        </a:spcBef>
                        <a:spcAft>
                          <a:spcPts val="0"/>
                        </a:spcAft>
                      </a:pPr>
                      <a:r>
                        <a:rPr lang="en-US" sz="2400" dirty="0">
                          <a:solidFill>
                            <a:schemeClr val="tx1"/>
                          </a:solidFill>
                          <a:effectLst/>
                        </a:rPr>
                        <a:t>Report 1</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rPr>
                        <a:t>Expenditures (E)</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tc>
                  <a:txBody>
                    <a:bodyPr/>
                    <a:lstStyle/>
                    <a:p>
                      <a:pPr marL="0" marR="0" indent="0">
                        <a:lnSpc>
                          <a:spcPct val="104000"/>
                        </a:lnSpc>
                        <a:spcBef>
                          <a:spcPts val="0"/>
                        </a:spcBef>
                        <a:spcAft>
                          <a:spcPts val="0"/>
                        </a:spcAft>
                      </a:pPr>
                      <a:r>
                        <a:rPr lang="en-US" sz="2400" dirty="0">
                          <a:solidFill>
                            <a:schemeClr val="tx1"/>
                          </a:solidFill>
                          <a:effectLst/>
                        </a:rPr>
                        <a:t>March 14, 2022, to June 30, 2022</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tc>
                  <a:txBody>
                    <a:bodyPr/>
                    <a:lstStyle/>
                    <a:p>
                      <a:pPr marL="0" marR="0" indent="0">
                        <a:lnSpc>
                          <a:spcPct val="104000"/>
                        </a:lnSpc>
                        <a:spcBef>
                          <a:spcPts val="0"/>
                        </a:spcBef>
                        <a:spcAft>
                          <a:spcPts val="0"/>
                        </a:spcAft>
                      </a:pPr>
                      <a:r>
                        <a:rPr lang="en-US" sz="2400" dirty="0">
                          <a:solidFill>
                            <a:schemeClr val="tx1"/>
                          </a:solidFill>
                          <a:effectLst/>
                        </a:rPr>
                        <a:t>July 15, 2022 (BR)</a:t>
                      </a:r>
                      <a:br>
                        <a:rPr lang="en-US" sz="2400" dirty="0">
                          <a:solidFill>
                            <a:schemeClr val="tx1"/>
                          </a:solidFill>
                          <a:effectLst/>
                        </a:rPr>
                      </a:br>
                      <a:r>
                        <a:rPr lang="en-US" sz="2400" dirty="0">
                          <a:solidFill>
                            <a:schemeClr val="tx1"/>
                          </a:solidFill>
                          <a:effectLst/>
                        </a:rPr>
                        <a:t>July 31, 2022 (E)</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extLst>
                  <a:ext uri="{0D108BD9-81ED-4DB2-BD59-A6C34878D82A}">
                    <a16:rowId xmlns:a16="http://schemas.microsoft.com/office/drawing/2014/main" val="10001"/>
                  </a:ext>
                </a:extLst>
              </a:tr>
              <a:tr h="1154200">
                <a:tc>
                  <a:txBody>
                    <a:bodyPr/>
                    <a:lstStyle/>
                    <a:p>
                      <a:pPr marL="0" marR="0" indent="0">
                        <a:lnSpc>
                          <a:spcPct val="104000"/>
                        </a:lnSpc>
                        <a:spcBef>
                          <a:spcPts val="0"/>
                        </a:spcBef>
                        <a:spcAft>
                          <a:spcPts val="0"/>
                        </a:spcAft>
                      </a:pPr>
                      <a:r>
                        <a:rPr lang="en-US" sz="2400" dirty="0">
                          <a:solidFill>
                            <a:schemeClr val="tx1"/>
                          </a:solidFill>
                          <a:effectLst/>
                        </a:rPr>
                        <a:t>Report 2</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rPr>
                        <a:t>Expenditures (E)</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tc>
                  <a:txBody>
                    <a:bodyPr/>
                    <a:lstStyle/>
                    <a:p>
                      <a:pPr marL="0" marR="0" indent="0">
                        <a:lnSpc>
                          <a:spcPct val="104000"/>
                        </a:lnSpc>
                        <a:spcBef>
                          <a:spcPts val="0"/>
                        </a:spcBef>
                        <a:spcAft>
                          <a:spcPts val="0"/>
                        </a:spcAft>
                      </a:pPr>
                      <a:r>
                        <a:rPr lang="en-US" sz="2400" dirty="0">
                          <a:solidFill>
                            <a:schemeClr val="tx1"/>
                          </a:solidFill>
                          <a:effectLst/>
                        </a:rPr>
                        <a:t>July 1, 2022, to September 30, 2022</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tc>
                  <a:txBody>
                    <a:bodyPr/>
                    <a:lstStyle/>
                    <a:p>
                      <a:pPr marL="0" marR="0" indent="0">
                        <a:lnSpc>
                          <a:spcPct val="104000"/>
                        </a:lnSpc>
                        <a:spcBef>
                          <a:spcPts val="0"/>
                        </a:spcBef>
                        <a:spcAft>
                          <a:spcPts val="0"/>
                        </a:spcAft>
                      </a:pPr>
                      <a:r>
                        <a:rPr lang="en-US" sz="2400" dirty="0">
                          <a:solidFill>
                            <a:schemeClr val="tx1"/>
                          </a:solidFill>
                          <a:effectLst/>
                        </a:rPr>
                        <a:t>October 15, 2022 (BR)</a:t>
                      </a:r>
                      <a:br>
                        <a:rPr lang="en-US" sz="2400" dirty="0">
                          <a:solidFill>
                            <a:schemeClr val="tx1"/>
                          </a:solidFill>
                          <a:effectLst/>
                        </a:rPr>
                      </a:br>
                      <a:r>
                        <a:rPr lang="en-US" sz="2400" dirty="0">
                          <a:solidFill>
                            <a:schemeClr val="tx1"/>
                          </a:solidFill>
                          <a:effectLst/>
                        </a:rPr>
                        <a:t>October 31, 2022 (E) </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extLst>
                  <a:ext uri="{0D108BD9-81ED-4DB2-BD59-A6C34878D82A}">
                    <a16:rowId xmlns:a16="http://schemas.microsoft.com/office/drawing/2014/main" val="10002"/>
                  </a:ext>
                </a:extLst>
              </a:tr>
              <a:tr h="1496311">
                <a:tc>
                  <a:txBody>
                    <a:bodyPr/>
                    <a:lstStyle/>
                    <a:p>
                      <a:pPr marL="0" marR="0" indent="0">
                        <a:lnSpc>
                          <a:spcPct val="104000"/>
                        </a:lnSpc>
                        <a:spcBef>
                          <a:spcPts val="0"/>
                        </a:spcBef>
                        <a:spcAft>
                          <a:spcPts val="0"/>
                        </a:spcAft>
                      </a:pPr>
                      <a:r>
                        <a:rPr lang="en-US" sz="2400" dirty="0">
                          <a:solidFill>
                            <a:schemeClr val="tx1"/>
                          </a:solidFill>
                          <a:effectLst/>
                        </a:rPr>
                        <a:t>Report 3</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rPr>
                        <a:t>Expenditures (E)</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tc>
                  <a:txBody>
                    <a:bodyPr/>
                    <a:lstStyle/>
                    <a:p>
                      <a:pPr marL="0" marR="0" indent="0">
                        <a:lnSpc>
                          <a:spcPct val="104000"/>
                        </a:lnSpc>
                        <a:spcBef>
                          <a:spcPts val="0"/>
                        </a:spcBef>
                        <a:spcAft>
                          <a:spcPts val="0"/>
                        </a:spcAft>
                      </a:pPr>
                      <a:r>
                        <a:rPr lang="en-US" sz="2400" dirty="0">
                          <a:solidFill>
                            <a:schemeClr val="tx1"/>
                          </a:solidFill>
                          <a:effectLst/>
                        </a:rPr>
                        <a:t>October 1, 2022, to January 31, 2023</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tc>
                  <a:txBody>
                    <a:bodyPr/>
                    <a:lstStyle/>
                    <a:p>
                      <a:pPr marL="0" marR="0" indent="0">
                        <a:lnSpc>
                          <a:spcPct val="104000"/>
                        </a:lnSpc>
                        <a:spcBef>
                          <a:spcPts val="0"/>
                        </a:spcBef>
                        <a:spcAft>
                          <a:spcPts val="0"/>
                        </a:spcAft>
                      </a:pPr>
                      <a:r>
                        <a:rPr lang="en-US" sz="2400" dirty="0">
                          <a:solidFill>
                            <a:schemeClr val="tx1"/>
                          </a:solidFill>
                          <a:effectLst/>
                        </a:rPr>
                        <a:t>February 15, 2023 (BR)</a:t>
                      </a:r>
                      <a:br>
                        <a:rPr lang="en-US" sz="2400" dirty="0">
                          <a:solidFill>
                            <a:schemeClr val="tx1"/>
                          </a:solidFill>
                          <a:effectLst/>
                        </a:rPr>
                      </a:br>
                      <a:r>
                        <a:rPr lang="en-US" sz="2400" dirty="0">
                          <a:solidFill>
                            <a:schemeClr val="tx1"/>
                          </a:solidFill>
                          <a:effectLst/>
                        </a:rPr>
                        <a:t>February 28, 2023 (E)</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a:xfrm>
            <a:off x="8610600" y="5894686"/>
            <a:ext cx="2743200" cy="826790"/>
          </a:xfrm>
        </p:spPr>
        <p:txBody>
          <a:bodyPr/>
          <a:lstStyle/>
          <a:p>
            <a:pPr>
              <a:defRPr/>
            </a:pPr>
            <a:fld id="{9E6079BA-F332-4425-9C58-42D17C9CD8C1}" type="slidenum">
              <a:rPr lang="en-US" altLang="en-US">
                <a:solidFill>
                  <a:schemeClr val="tx1"/>
                </a:solidFill>
              </a:rPr>
              <a:pPr>
                <a:defRPr/>
              </a:pPr>
              <a:t>22</a:t>
            </a:fld>
            <a:endParaRPr lang="en-US" altLang="en-US" dirty="0">
              <a:solidFill>
                <a:schemeClr val="tx1"/>
              </a:solidFill>
            </a:endParaRPr>
          </a:p>
        </p:txBody>
      </p:sp>
    </p:spTree>
    <p:extLst>
      <p:ext uri="{BB962C8B-B14F-4D97-AF65-F5344CB8AC3E}">
        <p14:creationId xmlns:p14="http://schemas.microsoft.com/office/powerpoint/2010/main" val="10781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85" y="347850"/>
            <a:ext cx="10308595" cy="897073"/>
          </a:xfrm>
        </p:spPr>
        <p:txBody>
          <a:bodyPr>
            <a:noAutofit/>
          </a:bodyPr>
          <a:lstStyle/>
          <a:p>
            <a:r>
              <a:rPr lang="en-US" sz="3200" b="1" dirty="0">
                <a:solidFill>
                  <a:schemeClr val="tx1"/>
                </a:solidFill>
                <a:latin typeface="Arial" panose="020B0604020202020204" pitchFamily="34" charset="0"/>
                <a:cs typeface="Arial" panose="020B0604020202020204" pitchFamily="34" charset="0"/>
              </a:rPr>
              <a:t>Subgrant Reporting Requirements (1b)</a:t>
            </a:r>
          </a:p>
        </p:txBody>
      </p:sp>
      <p:graphicFrame>
        <p:nvGraphicFramePr>
          <p:cNvPr id="5" name="Table 2" descr="Continued reporting requirements including report name, reporting data, performance period, and reporting due date.&#10;"/>
          <p:cNvGraphicFramePr>
            <a:graphicFrameLocks noGrp="1"/>
          </p:cNvGraphicFramePr>
          <p:nvPr>
            <p:ph idx="1"/>
            <p:extLst>
              <p:ext uri="{D42A27DB-BD31-4B8C-83A1-F6EECF244321}">
                <p14:modId xmlns:p14="http://schemas.microsoft.com/office/powerpoint/2010/main" val="4243126974"/>
              </p:ext>
            </p:extLst>
          </p:nvPr>
        </p:nvGraphicFramePr>
        <p:xfrm>
          <a:off x="1436913" y="1219201"/>
          <a:ext cx="9916887" cy="4321813"/>
        </p:xfrm>
        <a:graphic>
          <a:graphicData uri="http://schemas.openxmlformats.org/drawingml/2006/table">
            <a:tbl>
              <a:tblPr firstRow="1" firstCol="1" bandRow="1"/>
              <a:tblGrid>
                <a:gridCol w="1784930">
                  <a:extLst>
                    <a:ext uri="{9D8B030D-6E8A-4147-A177-3AD203B41FA5}">
                      <a16:colId xmlns:a16="http://schemas.microsoft.com/office/drawing/2014/main" val="20000"/>
                    </a:ext>
                  </a:extLst>
                </a:gridCol>
                <a:gridCol w="2866575">
                  <a:extLst>
                    <a:ext uri="{9D8B030D-6E8A-4147-A177-3AD203B41FA5}">
                      <a16:colId xmlns:a16="http://schemas.microsoft.com/office/drawing/2014/main" val="20001"/>
                    </a:ext>
                  </a:extLst>
                </a:gridCol>
                <a:gridCol w="2327045">
                  <a:extLst>
                    <a:ext uri="{9D8B030D-6E8A-4147-A177-3AD203B41FA5}">
                      <a16:colId xmlns:a16="http://schemas.microsoft.com/office/drawing/2014/main" val="20002"/>
                    </a:ext>
                  </a:extLst>
                </a:gridCol>
                <a:gridCol w="2938337">
                  <a:extLst>
                    <a:ext uri="{9D8B030D-6E8A-4147-A177-3AD203B41FA5}">
                      <a16:colId xmlns:a16="http://schemas.microsoft.com/office/drawing/2014/main" val="20003"/>
                    </a:ext>
                  </a:extLst>
                </a:gridCol>
              </a:tblGrid>
              <a:tr h="387756">
                <a:tc>
                  <a:txBody>
                    <a:bodyPr/>
                    <a:lstStyle/>
                    <a:p>
                      <a:pPr marL="0" marR="0" algn="ctr">
                        <a:spcBef>
                          <a:spcPts val="0"/>
                        </a:spcBef>
                        <a:spcAft>
                          <a:spcPts val="0"/>
                        </a:spcAft>
                      </a:pPr>
                      <a:r>
                        <a:rPr lang="en-US" sz="2400" b="1" kern="0" dirty="0">
                          <a:solidFill>
                            <a:schemeClr val="tx1"/>
                          </a:solidFill>
                          <a:effectLst/>
                        </a:rPr>
                        <a:t>Report Name</a:t>
                      </a:r>
                      <a:endParaRPr lang="en-US" sz="20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7367" marR="97367" marT="36407" marB="36407" anchor="ctr"/>
                </a:tc>
                <a:tc>
                  <a:txBody>
                    <a:bodyPr/>
                    <a:lstStyle/>
                    <a:p>
                      <a:pPr marL="0" marR="0" algn="ctr">
                        <a:spcBef>
                          <a:spcPts val="0"/>
                        </a:spcBef>
                        <a:spcAft>
                          <a:spcPts val="0"/>
                        </a:spcAft>
                      </a:pPr>
                      <a:r>
                        <a:rPr lang="en-US" sz="2400" b="1" kern="0" dirty="0">
                          <a:solidFill>
                            <a:schemeClr val="tx1"/>
                          </a:solidFill>
                          <a:effectLst/>
                        </a:rPr>
                        <a:t>Reporting Data</a:t>
                      </a:r>
                      <a:endParaRPr lang="en-US" sz="20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7367" marR="97367" marT="36407" marB="36407" anchor="ctr"/>
                </a:tc>
                <a:tc>
                  <a:txBody>
                    <a:bodyPr/>
                    <a:lstStyle/>
                    <a:p>
                      <a:pPr marL="0" marR="0" algn="ctr">
                        <a:spcBef>
                          <a:spcPts val="0"/>
                        </a:spcBef>
                        <a:spcAft>
                          <a:spcPts val="0"/>
                        </a:spcAft>
                      </a:pPr>
                      <a:r>
                        <a:rPr lang="en-US" sz="2400" b="1" kern="0" dirty="0">
                          <a:solidFill>
                            <a:schemeClr val="tx1"/>
                          </a:solidFill>
                          <a:effectLst/>
                        </a:rPr>
                        <a:t>Performance Period</a:t>
                      </a:r>
                      <a:endParaRPr lang="en-US" sz="20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7367" marR="97367" marT="36407" marB="36407" anchor="ctr"/>
                </a:tc>
                <a:tc>
                  <a:txBody>
                    <a:bodyPr/>
                    <a:lstStyle/>
                    <a:p>
                      <a:pPr marL="0" marR="0" algn="ctr">
                        <a:spcBef>
                          <a:spcPts val="0"/>
                        </a:spcBef>
                        <a:spcAft>
                          <a:spcPts val="0"/>
                        </a:spcAft>
                      </a:pPr>
                      <a:r>
                        <a:rPr lang="en-US" sz="2400" b="1" kern="0" dirty="0">
                          <a:solidFill>
                            <a:schemeClr val="tx1"/>
                          </a:solidFill>
                          <a:effectLst/>
                        </a:rPr>
                        <a:t>Reporting Due Date</a:t>
                      </a:r>
                      <a:endParaRPr lang="en-US" sz="20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7367" marR="97367" marT="36407" marB="36407" anchor="ctr"/>
                </a:tc>
                <a:extLst>
                  <a:ext uri="{0D108BD9-81ED-4DB2-BD59-A6C34878D82A}">
                    <a16:rowId xmlns:a16="http://schemas.microsoft.com/office/drawing/2014/main" val="10000"/>
                  </a:ext>
                </a:extLst>
              </a:tr>
              <a:tr h="689353">
                <a:tc>
                  <a:txBody>
                    <a:bodyPr/>
                    <a:lstStyle/>
                    <a:p>
                      <a:pPr marL="0" marR="0" indent="0">
                        <a:lnSpc>
                          <a:spcPct val="104000"/>
                        </a:lnSpc>
                        <a:spcBef>
                          <a:spcPts val="0"/>
                        </a:spcBef>
                        <a:spcAft>
                          <a:spcPts val="0"/>
                        </a:spcAft>
                      </a:pPr>
                      <a:r>
                        <a:rPr lang="en-US" sz="2400" dirty="0">
                          <a:solidFill>
                            <a:schemeClr val="tx1"/>
                          </a:solidFill>
                          <a:effectLst/>
                        </a:rPr>
                        <a:t>Report 4</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rPr>
                        <a:t>Expenditures (E)</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tc>
                  <a:txBody>
                    <a:bodyPr/>
                    <a:lstStyle/>
                    <a:p>
                      <a:pPr marL="0" marR="0" indent="0">
                        <a:lnSpc>
                          <a:spcPct val="104000"/>
                        </a:lnSpc>
                        <a:spcBef>
                          <a:spcPts val="0"/>
                        </a:spcBef>
                        <a:spcAft>
                          <a:spcPts val="0"/>
                        </a:spcAft>
                      </a:pPr>
                      <a:r>
                        <a:rPr lang="en-US" sz="2400" dirty="0">
                          <a:solidFill>
                            <a:schemeClr val="tx1"/>
                          </a:solidFill>
                          <a:effectLst/>
                        </a:rPr>
                        <a:t>February 1, 2023, to June 30, 2023</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tc>
                  <a:txBody>
                    <a:bodyPr/>
                    <a:lstStyle/>
                    <a:p>
                      <a:pPr marL="0" marR="0" indent="0">
                        <a:lnSpc>
                          <a:spcPct val="104000"/>
                        </a:lnSpc>
                        <a:spcBef>
                          <a:spcPts val="0"/>
                        </a:spcBef>
                        <a:spcAft>
                          <a:spcPts val="0"/>
                        </a:spcAft>
                      </a:pPr>
                      <a:r>
                        <a:rPr lang="en-US" sz="2400" dirty="0">
                          <a:solidFill>
                            <a:schemeClr val="tx1"/>
                          </a:solidFill>
                          <a:effectLst/>
                        </a:rPr>
                        <a:t>July 15, 2023 (BR)</a:t>
                      </a:r>
                      <a:br>
                        <a:rPr lang="en-US" sz="2400" dirty="0">
                          <a:solidFill>
                            <a:schemeClr val="tx1"/>
                          </a:solidFill>
                          <a:effectLst/>
                        </a:rPr>
                      </a:br>
                      <a:r>
                        <a:rPr lang="en-US" sz="2400" dirty="0">
                          <a:solidFill>
                            <a:schemeClr val="tx1"/>
                          </a:solidFill>
                          <a:effectLst/>
                        </a:rPr>
                        <a:t>July 31, 2023 (E)</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extLst>
                  <a:ext uri="{0D108BD9-81ED-4DB2-BD59-A6C34878D82A}">
                    <a16:rowId xmlns:a16="http://schemas.microsoft.com/office/drawing/2014/main" val="10004"/>
                  </a:ext>
                </a:extLst>
              </a:tr>
              <a:tr h="1350630">
                <a:tc>
                  <a:txBody>
                    <a:bodyPr/>
                    <a:lstStyle/>
                    <a:p>
                      <a:pPr marL="0" marR="0" indent="0">
                        <a:lnSpc>
                          <a:spcPct val="104000"/>
                        </a:lnSpc>
                        <a:spcBef>
                          <a:spcPts val="0"/>
                        </a:spcBef>
                        <a:spcAft>
                          <a:spcPts val="0"/>
                        </a:spcAft>
                      </a:pPr>
                      <a:r>
                        <a:rPr lang="en-US" sz="2400" dirty="0">
                          <a:solidFill>
                            <a:schemeClr val="tx1"/>
                          </a:solidFill>
                          <a:effectLst/>
                        </a:rPr>
                        <a:t>Final Report and</a:t>
                      </a:r>
                      <a:r>
                        <a:rPr lang="en-US" sz="2400" strike="sngStrike" dirty="0">
                          <a:solidFill>
                            <a:schemeClr val="tx1"/>
                          </a:solidFill>
                          <a:effectLst/>
                        </a:rPr>
                        <a:t> </a:t>
                      </a:r>
                      <a:r>
                        <a:rPr lang="en-US" sz="2400" dirty="0">
                          <a:solidFill>
                            <a:schemeClr val="tx1"/>
                          </a:solidFill>
                          <a:effectLst/>
                        </a:rPr>
                        <a:t>Grant Evaluation</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rPr>
                        <a:t>Expenditures (E) </a:t>
                      </a:r>
                    </a:p>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rPr>
                        <a:t>Grant Performance Report</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tc>
                  <a:txBody>
                    <a:bodyPr/>
                    <a:lstStyle/>
                    <a:p>
                      <a:pPr marL="0" marR="0" indent="0">
                        <a:lnSpc>
                          <a:spcPct val="104000"/>
                        </a:lnSpc>
                        <a:spcBef>
                          <a:spcPts val="0"/>
                        </a:spcBef>
                        <a:spcAft>
                          <a:spcPts val="0"/>
                        </a:spcAft>
                      </a:pPr>
                      <a:r>
                        <a:rPr lang="en-US" sz="2400" dirty="0">
                          <a:solidFill>
                            <a:schemeClr val="tx1"/>
                          </a:solidFill>
                          <a:effectLst/>
                        </a:rPr>
                        <a:t>July 1, 2023, to September 30, 2023</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tc>
                  <a:txBody>
                    <a:bodyPr/>
                    <a:lstStyle/>
                    <a:p>
                      <a:pPr marL="0" marR="0" indent="0">
                        <a:lnSpc>
                          <a:spcPct val="104000"/>
                        </a:lnSpc>
                        <a:spcBef>
                          <a:spcPts val="0"/>
                        </a:spcBef>
                        <a:spcAft>
                          <a:spcPts val="0"/>
                        </a:spcAft>
                      </a:pPr>
                      <a:r>
                        <a:rPr lang="en-US" sz="2400" dirty="0">
                          <a:solidFill>
                            <a:schemeClr val="tx1"/>
                          </a:solidFill>
                          <a:effectLst/>
                        </a:rPr>
                        <a:t>October 15, 2023 (BR)</a:t>
                      </a:r>
                      <a:br>
                        <a:rPr lang="en-US" sz="2400" dirty="0">
                          <a:solidFill>
                            <a:schemeClr val="tx1"/>
                          </a:solidFill>
                          <a:effectLst/>
                        </a:rPr>
                      </a:br>
                      <a:r>
                        <a:rPr lang="en-US" sz="2400" dirty="0">
                          <a:solidFill>
                            <a:schemeClr val="tx1"/>
                          </a:solidFill>
                          <a:effectLst/>
                        </a:rPr>
                        <a:t>October 31, 2023 (E) </a:t>
                      </a: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97367" marR="97367" marT="36407" marB="36407"/>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a:xfrm>
            <a:off x="8610600" y="5894686"/>
            <a:ext cx="2743200" cy="826790"/>
          </a:xfrm>
        </p:spPr>
        <p:txBody>
          <a:bodyPr/>
          <a:lstStyle/>
          <a:p>
            <a:pPr>
              <a:defRPr/>
            </a:pPr>
            <a:fld id="{9E6079BA-F332-4425-9C58-42D17C9CD8C1}" type="slidenum">
              <a:rPr lang="en-US" altLang="en-US">
                <a:solidFill>
                  <a:schemeClr val="tx1"/>
                </a:solidFill>
              </a:rPr>
              <a:pPr>
                <a:defRPr/>
              </a:pPr>
              <a:t>23</a:t>
            </a:fld>
            <a:endParaRPr lang="en-US" altLang="en-US" dirty="0">
              <a:solidFill>
                <a:schemeClr val="tx1"/>
              </a:solidFill>
            </a:endParaRPr>
          </a:p>
        </p:txBody>
      </p:sp>
    </p:spTree>
    <p:extLst>
      <p:ext uri="{BB962C8B-B14F-4D97-AF65-F5344CB8AC3E}">
        <p14:creationId xmlns:p14="http://schemas.microsoft.com/office/powerpoint/2010/main" val="2688384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4" y="330117"/>
            <a:ext cx="10058400" cy="972903"/>
          </a:xfrm>
        </p:spPr>
        <p:txBody>
          <a:bodyPr>
            <a:normAutofit/>
          </a:bodyPr>
          <a:lstStyle/>
          <a:p>
            <a:pPr algn="ctr"/>
            <a:r>
              <a:rPr lang="en-US" sz="4267" b="1" dirty="0">
                <a:solidFill>
                  <a:schemeClr val="tx1"/>
                </a:solidFill>
                <a:cs typeface="Arial" panose="020B0604020202020204" pitchFamily="34" charset="0"/>
              </a:rPr>
              <a:t>Subgrant Reporting Requirements (2)</a:t>
            </a:r>
          </a:p>
        </p:txBody>
      </p:sp>
      <p:sp>
        <p:nvSpPr>
          <p:cNvPr id="3" name="Content Placeholder 2"/>
          <p:cNvSpPr>
            <a:spLocks noGrp="1"/>
          </p:cNvSpPr>
          <p:nvPr>
            <p:ph idx="1"/>
          </p:nvPr>
        </p:nvSpPr>
        <p:spPr>
          <a:xfrm>
            <a:off x="843456" y="1303021"/>
            <a:ext cx="10510344" cy="4566076"/>
          </a:xfrm>
        </p:spPr>
        <p:txBody>
          <a:bodyPr>
            <a:noAutofit/>
          </a:bodyPr>
          <a:lstStyle/>
          <a:p>
            <a:pPr marL="457200" indent="-274320">
              <a:lnSpc>
                <a:spcPct val="100000"/>
              </a:lnSpc>
              <a:spcAft>
                <a:spcPts val="1600"/>
              </a:spcAft>
            </a:pPr>
            <a:r>
              <a:rPr lang="en-US" sz="3200" dirty="0">
                <a:cs typeface="Arial" panose="020B0604020202020204" pitchFamily="34" charset="0"/>
              </a:rPr>
              <a:t>COE expenditures must be submitted with each report.</a:t>
            </a:r>
          </a:p>
          <a:p>
            <a:pPr marL="457200" indent="-274320">
              <a:lnSpc>
                <a:spcPct val="100000"/>
              </a:lnSpc>
              <a:spcBef>
                <a:spcPts val="0"/>
              </a:spcBef>
              <a:spcAft>
                <a:spcPts val="1600"/>
              </a:spcAft>
            </a:pPr>
            <a:r>
              <a:rPr lang="en-US" sz="3200" dirty="0">
                <a:cs typeface="Arial" panose="020B0604020202020204" pitchFamily="34" charset="0"/>
              </a:rPr>
              <a:t>Zeroes can be submitted if there are no expenditures.</a:t>
            </a:r>
          </a:p>
          <a:p>
            <a:pPr marL="457200" indent="-274320">
              <a:lnSpc>
                <a:spcPct val="100000"/>
              </a:lnSpc>
              <a:spcBef>
                <a:spcPts val="0"/>
              </a:spcBef>
              <a:spcAft>
                <a:spcPts val="1600"/>
              </a:spcAft>
            </a:pPr>
            <a:r>
              <a:rPr lang="en-US" sz="3200" dirty="0">
                <a:cs typeface="Arial" panose="020B0604020202020204" pitchFamily="34" charset="0"/>
              </a:rPr>
              <a:t>When expenditure amounts claimed for object codes are in excess of 10 percent of the last approved budget, a project budget revision request must be submitted. Budget revision requests require CDE approval and are due 15 business days prior to the expenditure reporting due date. </a:t>
            </a:r>
          </a:p>
        </p:txBody>
      </p:sp>
      <p:sp>
        <p:nvSpPr>
          <p:cNvPr id="4" name="Slide Number Placeholder 3"/>
          <p:cNvSpPr>
            <a:spLocks noGrp="1"/>
          </p:cNvSpPr>
          <p:nvPr>
            <p:ph type="sldNum" sz="quarter" idx="12"/>
          </p:nvPr>
        </p:nvSpPr>
        <p:spPr>
          <a:xfrm>
            <a:off x="8610600" y="5869098"/>
            <a:ext cx="2743200" cy="852378"/>
          </a:xfrm>
        </p:spPr>
        <p:txBody>
          <a:bodyPr/>
          <a:lstStyle/>
          <a:p>
            <a:pPr>
              <a:defRPr/>
            </a:pPr>
            <a:fld id="{9E6079BA-F332-4425-9C58-42D17C9CD8C1}" type="slidenum">
              <a:rPr lang="en-US" altLang="en-US">
                <a:solidFill>
                  <a:schemeClr val="tx1"/>
                </a:solidFill>
              </a:rPr>
              <a:pPr>
                <a:defRPr/>
              </a:pPr>
              <a:t>24</a:t>
            </a:fld>
            <a:endParaRPr lang="en-US" altLang="en-US" dirty="0">
              <a:solidFill>
                <a:schemeClr val="tx1"/>
              </a:solidFill>
            </a:endParaRPr>
          </a:p>
        </p:txBody>
      </p:sp>
    </p:spTree>
    <p:extLst>
      <p:ext uri="{BB962C8B-B14F-4D97-AF65-F5344CB8AC3E}">
        <p14:creationId xmlns:p14="http://schemas.microsoft.com/office/powerpoint/2010/main" val="1405884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25" y="420414"/>
            <a:ext cx="10419955" cy="1198181"/>
          </a:xfrm>
        </p:spPr>
        <p:txBody>
          <a:bodyPr>
            <a:noAutofit/>
          </a:bodyPr>
          <a:lstStyle/>
          <a:p>
            <a:pPr algn="ctr"/>
            <a:r>
              <a:rPr lang="en-US" b="1" dirty="0">
                <a:solidFill>
                  <a:schemeClr val="tx1"/>
                </a:solidFill>
                <a:cs typeface="Arial" panose="020B0604020202020204" pitchFamily="34" charset="0"/>
              </a:rPr>
              <a:t>Subgrant Reporting Requirements (3)</a:t>
            </a:r>
          </a:p>
        </p:txBody>
      </p:sp>
      <p:sp>
        <p:nvSpPr>
          <p:cNvPr id="3" name="Content Placeholder 2"/>
          <p:cNvSpPr>
            <a:spLocks noGrp="1"/>
          </p:cNvSpPr>
          <p:nvPr>
            <p:ph idx="1"/>
          </p:nvPr>
        </p:nvSpPr>
        <p:spPr>
          <a:xfrm>
            <a:off x="1097279" y="1618595"/>
            <a:ext cx="10358996" cy="4841191"/>
          </a:xfrm>
        </p:spPr>
        <p:txBody>
          <a:bodyPr>
            <a:noAutofit/>
          </a:bodyPr>
          <a:lstStyle/>
          <a:p>
            <a:pPr marL="457200" indent="-274320">
              <a:lnSpc>
                <a:spcPct val="100000"/>
              </a:lnSpc>
              <a:spcBef>
                <a:spcPts val="0"/>
              </a:spcBef>
              <a:spcAft>
                <a:spcPts val="1600"/>
              </a:spcAft>
            </a:pPr>
            <a:r>
              <a:rPr lang="en-US" sz="3200" dirty="0">
                <a:cs typeface="Arial" panose="020B0604020202020204" pitchFamily="34" charset="0"/>
              </a:rPr>
              <a:t>Budget revision requests must be submitted using the GMART located at</a:t>
            </a:r>
            <a:r>
              <a:rPr lang="en-US" sz="3200" u="sng" dirty="0">
                <a:cs typeface="Arial" panose="020B0604020202020204" pitchFamily="34" charset="0"/>
                <a:hlinkClick r:id="rId2" tooltip="Grant Management and Reporting Tool"/>
              </a:rPr>
              <a:t> https://www3.cde.ca.gov/gmart/gmartlogon.aspx</a:t>
            </a:r>
            <a:endParaRPr lang="en-US" sz="3200" dirty="0">
              <a:cs typeface="Arial" panose="020B0604020202020204" pitchFamily="34" charset="0"/>
            </a:endParaRPr>
          </a:p>
          <a:p>
            <a:pPr marL="457200" indent="-274320">
              <a:lnSpc>
                <a:spcPct val="100000"/>
              </a:lnSpc>
              <a:spcBef>
                <a:spcPts val="0"/>
              </a:spcBef>
              <a:spcAft>
                <a:spcPts val="1600"/>
              </a:spcAft>
            </a:pPr>
            <a:r>
              <a:rPr lang="en-US" sz="3200" dirty="0">
                <a:cs typeface="Arial" panose="020B0604020202020204" pitchFamily="34" charset="0"/>
              </a:rPr>
              <a:t>The PCA is 15439.</a:t>
            </a:r>
          </a:p>
          <a:p>
            <a:pPr marL="457200" indent="-274320">
              <a:lnSpc>
                <a:spcPct val="100000"/>
              </a:lnSpc>
              <a:spcBef>
                <a:spcPts val="0"/>
              </a:spcBef>
              <a:spcAft>
                <a:spcPts val="1600"/>
              </a:spcAft>
            </a:pPr>
            <a:r>
              <a:rPr lang="en-US" sz="3200" dirty="0">
                <a:cs typeface="Arial" panose="020B0604020202020204" pitchFamily="34" charset="0"/>
              </a:rPr>
              <a:t>The Final Report must include an evaluation. The evaluation prompt will be coded into the Final Report of the GMART and must be completed prior to closeout.</a:t>
            </a:r>
          </a:p>
        </p:txBody>
      </p:sp>
      <p:sp>
        <p:nvSpPr>
          <p:cNvPr id="4" name="Slide Number Placeholder 3"/>
          <p:cNvSpPr>
            <a:spLocks noGrp="1"/>
          </p:cNvSpPr>
          <p:nvPr>
            <p:ph type="sldNum" sz="quarter" idx="12"/>
          </p:nvPr>
        </p:nvSpPr>
        <p:spPr>
          <a:xfrm>
            <a:off x="8610600" y="5577840"/>
            <a:ext cx="2743200" cy="1143635"/>
          </a:xfrm>
        </p:spPr>
        <p:txBody>
          <a:bodyPr/>
          <a:lstStyle/>
          <a:p>
            <a:pPr>
              <a:defRPr/>
            </a:pPr>
            <a:fld id="{9E6079BA-F332-4425-9C58-42D17C9CD8C1}" type="slidenum">
              <a:rPr lang="en-US" altLang="en-US">
                <a:solidFill>
                  <a:schemeClr val="tx1"/>
                </a:solidFill>
              </a:rPr>
              <a:pPr>
                <a:defRPr/>
              </a:pPr>
              <a:t>25</a:t>
            </a:fld>
            <a:endParaRPr lang="en-US" altLang="en-US" dirty="0">
              <a:solidFill>
                <a:schemeClr val="tx1"/>
              </a:solidFill>
            </a:endParaRPr>
          </a:p>
        </p:txBody>
      </p:sp>
    </p:spTree>
    <p:extLst>
      <p:ext uri="{BB962C8B-B14F-4D97-AF65-F5344CB8AC3E}">
        <p14:creationId xmlns:p14="http://schemas.microsoft.com/office/powerpoint/2010/main" val="4150443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556" y="33089"/>
            <a:ext cx="10414126" cy="2087704"/>
          </a:xfrm>
        </p:spPr>
        <p:txBody>
          <a:bodyPr>
            <a:normAutofit/>
          </a:bodyPr>
          <a:lstStyle/>
          <a:p>
            <a:pPr algn="ctr"/>
            <a:r>
              <a:rPr lang="en-US" b="1" dirty="0">
                <a:solidFill>
                  <a:schemeClr val="tx1"/>
                </a:solidFill>
              </a:rPr>
              <a:t>Application and Funding Results Timeline (1)</a:t>
            </a:r>
            <a:br>
              <a:rPr lang="en-US" b="1" dirty="0"/>
            </a:br>
            <a:endParaRPr lang="en-US" dirty="0"/>
          </a:p>
        </p:txBody>
      </p:sp>
      <p:graphicFrame>
        <p:nvGraphicFramePr>
          <p:cNvPr id="7" name="Table 3" descr="Subgrant application activities and timeline."/>
          <p:cNvGraphicFramePr>
            <a:graphicFrameLocks noGrp="1"/>
          </p:cNvGraphicFramePr>
          <p:nvPr>
            <p:ph idx="1"/>
            <p:extLst>
              <p:ext uri="{D42A27DB-BD31-4B8C-83A1-F6EECF244321}">
                <p14:modId xmlns:p14="http://schemas.microsoft.com/office/powerpoint/2010/main" val="2495694877"/>
              </p:ext>
            </p:extLst>
          </p:nvPr>
        </p:nvGraphicFramePr>
        <p:xfrm>
          <a:off x="1463040" y="1409700"/>
          <a:ext cx="9692642" cy="4408826"/>
        </p:xfrm>
        <a:graphic>
          <a:graphicData uri="http://schemas.openxmlformats.org/drawingml/2006/table">
            <a:tbl>
              <a:tblPr firstRow="1" firstCol="1" bandRow="1"/>
              <a:tblGrid>
                <a:gridCol w="7039816">
                  <a:extLst>
                    <a:ext uri="{9D8B030D-6E8A-4147-A177-3AD203B41FA5}">
                      <a16:colId xmlns:a16="http://schemas.microsoft.com/office/drawing/2014/main" val="20000"/>
                    </a:ext>
                  </a:extLst>
                </a:gridCol>
                <a:gridCol w="2652826">
                  <a:extLst>
                    <a:ext uri="{9D8B030D-6E8A-4147-A177-3AD203B41FA5}">
                      <a16:colId xmlns:a16="http://schemas.microsoft.com/office/drawing/2014/main" val="20001"/>
                    </a:ext>
                  </a:extLst>
                </a:gridCol>
              </a:tblGrid>
              <a:tr h="443917">
                <a:tc>
                  <a:txBody>
                    <a:bodyPr/>
                    <a:lstStyle/>
                    <a:p>
                      <a:pPr marL="0" marR="0" algn="ctr">
                        <a:spcBef>
                          <a:spcPts val="0"/>
                        </a:spcBef>
                        <a:spcAft>
                          <a:spcPts val="0"/>
                        </a:spcAft>
                      </a:pPr>
                      <a:r>
                        <a:rPr lang="en-US" sz="2400" b="1" kern="0" dirty="0">
                          <a:effectLst/>
                          <a:latin typeface="+mn-lt"/>
                        </a:rPr>
                        <a:t>Activity</a:t>
                      </a:r>
                      <a:r>
                        <a:rPr lang="en-US" sz="2400" kern="0" dirty="0">
                          <a:effectLst/>
                          <a:latin typeface="+mn-lt"/>
                        </a:rPr>
                        <a:t> </a:t>
                      </a:r>
                      <a:endParaRPr lang="en-US" sz="2400" b="1" kern="0" dirty="0">
                        <a:solidFill>
                          <a:srgbClr val="000000"/>
                        </a:solidFill>
                        <a:effectLst/>
                        <a:latin typeface="+mn-lt"/>
                        <a:ea typeface="Times New Roman" panose="02020603050405020304" pitchFamily="18" charset="0"/>
                        <a:cs typeface="Times New Roman" panose="02020603050405020304" pitchFamily="18" charset="0"/>
                      </a:endParaRPr>
                    </a:p>
                  </a:txBody>
                  <a:tcPr marL="77941" marR="77941" marT="29143" marB="29143" anchor="ctr"/>
                </a:tc>
                <a:tc>
                  <a:txBody>
                    <a:bodyPr/>
                    <a:lstStyle/>
                    <a:p>
                      <a:pPr marL="0" marR="0" algn="ctr">
                        <a:spcBef>
                          <a:spcPts val="0"/>
                        </a:spcBef>
                        <a:spcAft>
                          <a:spcPts val="0"/>
                        </a:spcAft>
                      </a:pPr>
                      <a:r>
                        <a:rPr lang="en-US" sz="2400" b="1" kern="0" dirty="0">
                          <a:effectLst/>
                          <a:latin typeface="+mn-lt"/>
                        </a:rPr>
                        <a:t>Due Date </a:t>
                      </a:r>
                      <a:endParaRPr lang="en-US" sz="2400" b="1" kern="0" dirty="0">
                        <a:solidFill>
                          <a:srgbClr val="000000"/>
                        </a:solidFill>
                        <a:effectLst/>
                        <a:latin typeface="+mn-lt"/>
                        <a:ea typeface="Times New Roman" panose="02020603050405020304" pitchFamily="18" charset="0"/>
                        <a:cs typeface="Times New Roman" panose="02020603050405020304" pitchFamily="18" charset="0"/>
                      </a:endParaRPr>
                    </a:p>
                  </a:txBody>
                  <a:tcPr marL="77941" marR="77941" marT="29143" marB="29143" anchor="ctr"/>
                </a:tc>
                <a:extLst>
                  <a:ext uri="{0D108BD9-81ED-4DB2-BD59-A6C34878D82A}">
                    <a16:rowId xmlns:a16="http://schemas.microsoft.com/office/drawing/2014/main" val="10000"/>
                  </a:ext>
                </a:extLst>
              </a:tr>
              <a:tr h="443917">
                <a:tc>
                  <a:txBody>
                    <a:bodyPr/>
                    <a:lstStyle/>
                    <a:p>
                      <a:pPr marL="0" marR="0" indent="0" algn="l">
                        <a:lnSpc>
                          <a:spcPct val="104000"/>
                        </a:lnSpc>
                        <a:spcBef>
                          <a:spcPts val="0"/>
                        </a:spcBef>
                        <a:spcAft>
                          <a:spcPts val="0"/>
                        </a:spcAft>
                      </a:pPr>
                      <a:r>
                        <a:rPr lang="en-US" sz="2400" dirty="0">
                          <a:effectLst/>
                          <a:latin typeface="+mn-lt"/>
                        </a:rPr>
                        <a:t>Funding Profile Posted to the CDE Web Page</a:t>
                      </a:r>
                      <a:endParaRPr lang="en-US" sz="2400" dirty="0">
                        <a:solidFill>
                          <a:srgbClr val="000000"/>
                        </a:solidFill>
                        <a:effectLst/>
                        <a:latin typeface="+mn-lt"/>
                        <a:ea typeface="Arial" panose="020B0604020202020204" pitchFamily="34" charset="0"/>
                        <a:cs typeface="Times New Roman" panose="02020603050405020304" pitchFamily="18" charset="0"/>
                      </a:endParaRPr>
                    </a:p>
                  </a:txBody>
                  <a:tcPr marL="77941" marR="77941" marT="29143" marB="29143" anchor="ctr"/>
                </a:tc>
                <a:tc>
                  <a:txBody>
                    <a:bodyPr/>
                    <a:lstStyle/>
                    <a:p>
                      <a:pPr marL="635" marR="0" indent="0" algn="l">
                        <a:lnSpc>
                          <a:spcPct val="104000"/>
                        </a:lnSpc>
                        <a:spcBef>
                          <a:spcPts val="0"/>
                        </a:spcBef>
                        <a:spcAft>
                          <a:spcPts val="0"/>
                        </a:spcAft>
                      </a:pPr>
                      <a:r>
                        <a:rPr lang="en-US" sz="2400" dirty="0">
                          <a:effectLst/>
                          <a:latin typeface="+mn-lt"/>
                        </a:rPr>
                        <a:t>December 2021</a:t>
                      </a:r>
                      <a:endParaRPr lang="en-US" sz="2400" dirty="0">
                        <a:solidFill>
                          <a:srgbClr val="000000"/>
                        </a:solidFill>
                        <a:effectLst/>
                        <a:latin typeface="+mn-lt"/>
                        <a:ea typeface="Arial" panose="020B0604020202020204" pitchFamily="34" charset="0"/>
                        <a:cs typeface="Times New Roman" panose="02020603050405020304" pitchFamily="18" charset="0"/>
                      </a:endParaRPr>
                    </a:p>
                  </a:txBody>
                  <a:tcPr marL="77941" marR="77941" marT="29143" marB="29143" anchor="ctr"/>
                </a:tc>
                <a:extLst>
                  <a:ext uri="{0D108BD9-81ED-4DB2-BD59-A6C34878D82A}">
                    <a16:rowId xmlns:a16="http://schemas.microsoft.com/office/drawing/2014/main" val="10001"/>
                  </a:ext>
                </a:extLst>
              </a:tr>
              <a:tr h="711788">
                <a:tc>
                  <a:txBody>
                    <a:bodyPr/>
                    <a:lstStyle/>
                    <a:p>
                      <a:pPr marL="0" marR="0" indent="0" algn="l">
                        <a:lnSpc>
                          <a:spcPct val="104000"/>
                        </a:lnSpc>
                        <a:spcBef>
                          <a:spcPts val="0"/>
                        </a:spcBef>
                        <a:spcAft>
                          <a:spcPts val="0"/>
                        </a:spcAft>
                      </a:pPr>
                      <a:r>
                        <a:rPr lang="en-US" sz="2400" dirty="0">
                          <a:effectLst/>
                          <a:latin typeface="+mn-lt"/>
                        </a:rPr>
                        <a:t>The 2021–22 ESSA Assistance Status Spreadsheet available (indicate CSI high schools that exited CSI low-graduation status)</a:t>
                      </a:r>
                      <a:endParaRPr lang="en-US" sz="2400" dirty="0">
                        <a:solidFill>
                          <a:srgbClr val="000000"/>
                        </a:solidFill>
                        <a:effectLst/>
                        <a:latin typeface="+mn-lt"/>
                        <a:ea typeface="Arial" panose="020B0604020202020204" pitchFamily="34" charset="0"/>
                        <a:cs typeface="Times New Roman" panose="02020603050405020304" pitchFamily="18" charset="0"/>
                      </a:endParaRPr>
                    </a:p>
                  </a:txBody>
                  <a:tcPr marL="77941" marR="77941" marT="29143" marB="29143" anchor="ctr"/>
                </a:tc>
                <a:tc>
                  <a:txBody>
                    <a:bodyPr/>
                    <a:lstStyle/>
                    <a:p>
                      <a:pPr marL="0" marR="0" indent="0" algn="l">
                        <a:lnSpc>
                          <a:spcPct val="104000"/>
                        </a:lnSpc>
                        <a:spcBef>
                          <a:spcPts val="0"/>
                        </a:spcBef>
                        <a:spcAft>
                          <a:spcPts val="0"/>
                        </a:spcAft>
                      </a:pPr>
                      <a:r>
                        <a:rPr lang="en-US" sz="2400" dirty="0">
                          <a:effectLst/>
                          <a:latin typeface="+mn-lt"/>
                        </a:rPr>
                        <a:t>Early 2022</a:t>
                      </a:r>
                      <a:endParaRPr lang="en-US" sz="2400" dirty="0">
                        <a:solidFill>
                          <a:srgbClr val="000000"/>
                        </a:solidFill>
                        <a:effectLst/>
                        <a:latin typeface="+mn-lt"/>
                        <a:ea typeface="Arial" panose="020B0604020202020204" pitchFamily="34" charset="0"/>
                        <a:cs typeface="Times New Roman" panose="02020603050405020304" pitchFamily="18" charset="0"/>
                      </a:endParaRPr>
                    </a:p>
                  </a:txBody>
                  <a:tcPr marL="77941" marR="77941" marT="29143" marB="29143" anchor="ctr"/>
                </a:tc>
                <a:extLst>
                  <a:ext uri="{0D108BD9-81ED-4DB2-BD59-A6C34878D82A}">
                    <a16:rowId xmlns:a16="http://schemas.microsoft.com/office/drawing/2014/main" val="10002"/>
                  </a:ext>
                </a:extLst>
              </a:tr>
              <a:tr h="513049">
                <a:tc>
                  <a:txBody>
                    <a:bodyPr/>
                    <a:lstStyle/>
                    <a:p>
                      <a:pPr marL="0" marR="0" indent="0" algn="l">
                        <a:lnSpc>
                          <a:spcPct val="104000"/>
                        </a:lnSpc>
                        <a:spcBef>
                          <a:spcPts val="0"/>
                        </a:spcBef>
                        <a:spcAft>
                          <a:spcPts val="0"/>
                        </a:spcAft>
                      </a:pPr>
                      <a:r>
                        <a:rPr lang="en-US" sz="2400" dirty="0">
                          <a:effectLst/>
                          <a:latin typeface="+mn-lt"/>
                        </a:rPr>
                        <a:t>2021–22 ESSA CSI COE Plan Development and Implementation Support Application for Funding Release Date</a:t>
                      </a:r>
                      <a:endParaRPr lang="en-US" sz="2400" dirty="0">
                        <a:solidFill>
                          <a:srgbClr val="000000"/>
                        </a:solidFill>
                        <a:effectLst/>
                        <a:latin typeface="+mn-lt"/>
                        <a:ea typeface="Arial" panose="020B0604020202020204" pitchFamily="34" charset="0"/>
                        <a:cs typeface="Times New Roman" panose="02020603050405020304" pitchFamily="18" charset="0"/>
                      </a:endParaRPr>
                    </a:p>
                  </a:txBody>
                  <a:tcPr marL="77941" marR="77941" marT="29143" marB="29143" anchor="ctr"/>
                </a:tc>
                <a:tc>
                  <a:txBody>
                    <a:bodyPr/>
                    <a:lstStyle/>
                    <a:p>
                      <a:pPr marL="635" marR="0" indent="0" algn="l">
                        <a:lnSpc>
                          <a:spcPct val="104000"/>
                        </a:lnSpc>
                        <a:spcBef>
                          <a:spcPts val="0"/>
                        </a:spcBef>
                        <a:spcAft>
                          <a:spcPts val="0"/>
                        </a:spcAft>
                      </a:pPr>
                      <a:r>
                        <a:rPr lang="en-US" sz="2400" dirty="0">
                          <a:effectLst/>
                          <a:latin typeface="+mn-lt"/>
                        </a:rPr>
                        <a:t>February 7, 2022</a:t>
                      </a:r>
                      <a:endParaRPr lang="en-US" sz="2400" dirty="0">
                        <a:solidFill>
                          <a:srgbClr val="000000"/>
                        </a:solidFill>
                        <a:effectLst/>
                        <a:latin typeface="+mn-lt"/>
                        <a:ea typeface="Arial" panose="020B0604020202020204" pitchFamily="34" charset="0"/>
                        <a:cs typeface="Times New Roman" panose="02020603050405020304" pitchFamily="18" charset="0"/>
                      </a:endParaRPr>
                    </a:p>
                  </a:txBody>
                  <a:tcPr marL="77941" marR="77941" marT="29143" marB="29143" anchor="ctr"/>
                </a:tc>
                <a:extLst>
                  <a:ext uri="{0D108BD9-81ED-4DB2-BD59-A6C34878D82A}">
                    <a16:rowId xmlns:a16="http://schemas.microsoft.com/office/drawing/2014/main" val="10003"/>
                  </a:ext>
                </a:extLst>
              </a:tr>
              <a:tr h="513049">
                <a:tc>
                  <a:txBody>
                    <a:bodyPr/>
                    <a:lstStyle/>
                    <a:p>
                      <a:pPr marL="0" marR="0" indent="0" algn="l">
                        <a:lnSpc>
                          <a:spcPct val="104000"/>
                        </a:lnSpc>
                        <a:spcBef>
                          <a:spcPts val="0"/>
                        </a:spcBef>
                        <a:spcAft>
                          <a:spcPts val="0"/>
                        </a:spcAft>
                      </a:pPr>
                      <a:r>
                        <a:rPr lang="en-US" sz="2400" dirty="0">
                          <a:effectLst/>
                          <a:latin typeface="+mn-lt"/>
                        </a:rPr>
                        <a:t>2021–22 ESSA CSI COE Plan Development and Implementation Support Application for Funding Webinar</a:t>
                      </a:r>
                      <a:endParaRPr lang="en-US" sz="2400" dirty="0">
                        <a:solidFill>
                          <a:srgbClr val="000000"/>
                        </a:solidFill>
                        <a:effectLst/>
                        <a:latin typeface="+mn-lt"/>
                        <a:ea typeface="Arial" panose="020B0604020202020204" pitchFamily="34" charset="0"/>
                        <a:cs typeface="Times New Roman" panose="02020603050405020304" pitchFamily="18" charset="0"/>
                      </a:endParaRPr>
                    </a:p>
                  </a:txBody>
                  <a:tcPr marL="77941" marR="77941" marT="29143" marB="29143" anchor="ctr"/>
                </a:tc>
                <a:tc>
                  <a:txBody>
                    <a:bodyPr/>
                    <a:lstStyle/>
                    <a:p>
                      <a:pPr marL="635" marR="0" indent="0" algn="l">
                        <a:lnSpc>
                          <a:spcPct val="104000"/>
                        </a:lnSpc>
                        <a:spcBef>
                          <a:spcPts val="0"/>
                        </a:spcBef>
                        <a:spcAft>
                          <a:spcPts val="0"/>
                        </a:spcAft>
                      </a:pPr>
                      <a:r>
                        <a:rPr lang="en-US" sz="2400" dirty="0">
                          <a:effectLst/>
                          <a:latin typeface="+mn-lt"/>
                        </a:rPr>
                        <a:t>February 9, 2022, at 10 a.m.</a:t>
                      </a:r>
                      <a:endParaRPr lang="en-US" sz="2400" dirty="0">
                        <a:solidFill>
                          <a:srgbClr val="000000"/>
                        </a:solidFill>
                        <a:effectLst/>
                        <a:latin typeface="+mn-lt"/>
                        <a:ea typeface="Arial" panose="020B0604020202020204" pitchFamily="34" charset="0"/>
                        <a:cs typeface="Times New Roman" panose="02020603050405020304" pitchFamily="18" charset="0"/>
                      </a:endParaRPr>
                    </a:p>
                  </a:txBody>
                  <a:tcPr marL="77941" marR="77941" marT="29143" marB="29143" anchor="ct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a:xfrm>
            <a:off x="8610600" y="5755508"/>
            <a:ext cx="2743200" cy="965967"/>
          </a:xfrm>
        </p:spPr>
        <p:txBody>
          <a:bodyPr/>
          <a:lstStyle/>
          <a:p>
            <a:pPr>
              <a:defRPr/>
            </a:pPr>
            <a:fld id="{9E6079BA-F332-4425-9C58-42D17C9CD8C1}" type="slidenum">
              <a:rPr lang="en-US" altLang="en-US">
                <a:solidFill>
                  <a:schemeClr val="tx1"/>
                </a:solidFill>
              </a:rPr>
              <a:pPr>
                <a:defRPr/>
              </a:pPr>
              <a:t>26</a:t>
            </a:fld>
            <a:endParaRPr lang="en-US" altLang="en-US" dirty="0">
              <a:solidFill>
                <a:schemeClr val="tx1"/>
              </a:solidFill>
            </a:endParaRPr>
          </a:p>
        </p:txBody>
      </p:sp>
    </p:spTree>
    <p:extLst>
      <p:ext uri="{BB962C8B-B14F-4D97-AF65-F5344CB8AC3E}">
        <p14:creationId xmlns:p14="http://schemas.microsoft.com/office/powerpoint/2010/main" val="1953947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556" y="33089"/>
            <a:ext cx="10414126" cy="2087704"/>
          </a:xfrm>
        </p:spPr>
        <p:txBody>
          <a:bodyPr>
            <a:normAutofit/>
          </a:bodyPr>
          <a:lstStyle/>
          <a:p>
            <a:pPr algn="ctr"/>
            <a:r>
              <a:rPr lang="en-US" sz="3600" b="1" dirty="0">
                <a:solidFill>
                  <a:schemeClr val="tx1"/>
                </a:solidFill>
              </a:rPr>
              <a:t>Application and Funding Results Timeline (2)</a:t>
            </a:r>
            <a:br>
              <a:rPr lang="en-US" sz="4800" b="1" dirty="0"/>
            </a:br>
            <a:endParaRPr lang="en-US" sz="4800" dirty="0"/>
          </a:p>
        </p:txBody>
      </p:sp>
      <p:graphicFrame>
        <p:nvGraphicFramePr>
          <p:cNvPr id="7" name="Table 4" descr="Continued subgrant application activities and timeline."/>
          <p:cNvGraphicFramePr>
            <a:graphicFrameLocks noGrp="1"/>
          </p:cNvGraphicFramePr>
          <p:nvPr>
            <p:ph idx="1"/>
            <p:extLst>
              <p:ext uri="{D42A27DB-BD31-4B8C-83A1-F6EECF244321}">
                <p14:modId xmlns:p14="http://schemas.microsoft.com/office/powerpoint/2010/main" val="3220334948"/>
              </p:ext>
            </p:extLst>
          </p:nvPr>
        </p:nvGraphicFramePr>
        <p:xfrm>
          <a:off x="1463040" y="1409700"/>
          <a:ext cx="9692642" cy="3584544"/>
        </p:xfrm>
        <a:graphic>
          <a:graphicData uri="http://schemas.openxmlformats.org/drawingml/2006/table">
            <a:tbl>
              <a:tblPr firstRow="1" firstCol="1" bandRow="1"/>
              <a:tblGrid>
                <a:gridCol w="7039816">
                  <a:extLst>
                    <a:ext uri="{9D8B030D-6E8A-4147-A177-3AD203B41FA5}">
                      <a16:colId xmlns:a16="http://schemas.microsoft.com/office/drawing/2014/main" val="20000"/>
                    </a:ext>
                  </a:extLst>
                </a:gridCol>
                <a:gridCol w="2652826">
                  <a:extLst>
                    <a:ext uri="{9D8B030D-6E8A-4147-A177-3AD203B41FA5}">
                      <a16:colId xmlns:a16="http://schemas.microsoft.com/office/drawing/2014/main" val="20001"/>
                    </a:ext>
                  </a:extLst>
                </a:gridCol>
              </a:tblGrid>
              <a:tr h="443917">
                <a:tc>
                  <a:txBody>
                    <a:bodyPr/>
                    <a:lstStyle/>
                    <a:p>
                      <a:pPr marL="0" marR="0" algn="ctr">
                        <a:spcBef>
                          <a:spcPts val="0"/>
                        </a:spcBef>
                        <a:spcAft>
                          <a:spcPts val="0"/>
                        </a:spcAft>
                      </a:pPr>
                      <a:r>
                        <a:rPr lang="en-US" sz="2400" b="1" kern="0" dirty="0">
                          <a:effectLst/>
                          <a:latin typeface="+mn-lt"/>
                        </a:rPr>
                        <a:t>Activity</a:t>
                      </a:r>
                      <a:r>
                        <a:rPr lang="en-US" sz="2400" kern="0" dirty="0">
                          <a:effectLst/>
                          <a:latin typeface="+mn-lt"/>
                        </a:rPr>
                        <a:t> </a:t>
                      </a:r>
                      <a:endParaRPr lang="en-US" sz="2400" b="1" kern="0" dirty="0">
                        <a:solidFill>
                          <a:srgbClr val="000000"/>
                        </a:solidFill>
                        <a:effectLst/>
                        <a:latin typeface="+mn-lt"/>
                        <a:ea typeface="Times New Roman" panose="02020603050405020304" pitchFamily="18" charset="0"/>
                        <a:cs typeface="Times New Roman" panose="02020603050405020304" pitchFamily="18" charset="0"/>
                      </a:endParaRPr>
                    </a:p>
                  </a:txBody>
                  <a:tcPr marL="77941" marR="77941" marT="29143" marB="29143" anchor="ctr"/>
                </a:tc>
                <a:tc>
                  <a:txBody>
                    <a:bodyPr/>
                    <a:lstStyle/>
                    <a:p>
                      <a:pPr marL="0" marR="0" algn="ctr">
                        <a:spcBef>
                          <a:spcPts val="0"/>
                        </a:spcBef>
                        <a:spcAft>
                          <a:spcPts val="0"/>
                        </a:spcAft>
                      </a:pPr>
                      <a:r>
                        <a:rPr lang="en-US" sz="2400" b="1" kern="0" dirty="0">
                          <a:effectLst/>
                          <a:latin typeface="+mn-lt"/>
                        </a:rPr>
                        <a:t>Due Date </a:t>
                      </a:r>
                      <a:endParaRPr lang="en-US" sz="2400" b="1" kern="0" dirty="0">
                        <a:solidFill>
                          <a:srgbClr val="000000"/>
                        </a:solidFill>
                        <a:effectLst/>
                        <a:latin typeface="+mn-lt"/>
                        <a:ea typeface="Times New Roman" panose="02020603050405020304" pitchFamily="18" charset="0"/>
                        <a:cs typeface="Times New Roman" panose="02020603050405020304" pitchFamily="18" charset="0"/>
                      </a:endParaRPr>
                    </a:p>
                  </a:txBody>
                  <a:tcPr marL="77941" marR="77941" marT="29143" marB="29143" anchor="ctr"/>
                </a:tc>
                <a:extLst>
                  <a:ext uri="{0D108BD9-81ED-4DB2-BD59-A6C34878D82A}">
                    <a16:rowId xmlns:a16="http://schemas.microsoft.com/office/drawing/2014/main" val="10000"/>
                  </a:ext>
                </a:extLst>
              </a:tr>
              <a:tr h="513049">
                <a:tc>
                  <a:txBody>
                    <a:bodyPr/>
                    <a:lstStyle/>
                    <a:p>
                      <a:pPr marL="0" marR="0" indent="0" algn="l">
                        <a:lnSpc>
                          <a:spcPct val="104000"/>
                        </a:lnSpc>
                        <a:spcBef>
                          <a:spcPts val="0"/>
                        </a:spcBef>
                        <a:spcAft>
                          <a:spcPts val="0"/>
                        </a:spcAft>
                      </a:pPr>
                      <a:r>
                        <a:rPr lang="en-US" sz="2400" dirty="0">
                          <a:effectLst/>
                          <a:latin typeface="+mn-lt"/>
                        </a:rPr>
                        <a:t>2021–22 ESSA CSI COE Plan Development and Implementation Support Application for Funding Due to the CDE</a:t>
                      </a:r>
                      <a:endParaRPr lang="en-US" sz="2400" dirty="0">
                        <a:solidFill>
                          <a:srgbClr val="000000"/>
                        </a:solidFill>
                        <a:effectLst/>
                        <a:latin typeface="+mn-lt"/>
                        <a:ea typeface="Arial" panose="020B0604020202020204" pitchFamily="34" charset="0"/>
                        <a:cs typeface="Times New Roman" panose="02020603050405020304" pitchFamily="18" charset="0"/>
                      </a:endParaRPr>
                    </a:p>
                  </a:txBody>
                  <a:tcPr marL="77941" marR="77941" marT="29143" marB="29143" anchor="ctr"/>
                </a:tc>
                <a:tc>
                  <a:txBody>
                    <a:bodyPr/>
                    <a:lstStyle/>
                    <a:p>
                      <a:pPr marL="635" marR="0" indent="0" algn="l">
                        <a:lnSpc>
                          <a:spcPct val="104000"/>
                        </a:lnSpc>
                        <a:spcBef>
                          <a:spcPts val="0"/>
                        </a:spcBef>
                        <a:spcAft>
                          <a:spcPts val="0"/>
                        </a:spcAft>
                      </a:pPr>
                      <a:r>
                        <a:rPr lang="en-US" sz="2400" dirty="0">
                          <a:effectLst/>
                          <a:latin typeface="+mn-lt"/>
                        </a:rPr>
                        <a:t>February 28, 2022, by 4 p.m.</a:t>
                      </a:r>
                      <a:endParaRPr lang="en-US" sz="2400" dirty="0">
                        <a:solidFill>
                          <a:srgbClr val="000000"/>
                        </a:solidFill>
                        <a:effectLst/>
                        <a:latin typeface="+mn-lt"/>
                        <a:ea typeface="Arial" panose="020B0604020202020204" pitchFamily="34" charset="0"/>
                        <a:cs typeface="Times New Roman" panose="02020603050405020304" pitchFamily="18" charset="0"/>
                      </a:endParaRPr>
                    </a:p>
                  </a:txBody>
                  <a:tcPr marL="77941" marR="77941" marT="29143" marB="29143" anchor="ctr"/>
                </a:tc>
                <a:extLst>
                  <a:ext uri="{0D108BD9-81ED-4DB2-BD59-A6C34878D82A}">
                    <a16:rowId xmlns:a16="http://schemas.microsoft.com/office/drawing/2014/main" val="10005"/>
                  </a:ext>
                </a:extLst>
              </a:tr>
              <a:tr h="711788">
                <a:tc>
                  <a:txBody>
                    <a:bodyPr/>
                    <a:lstStyle/>
                    <a:p>
                      <a:pPr marL="0" marR="0" indent="0" algn="l">
                        <a:lnSpc>
                          <a:spcPct val="104000"/>
                        </a:lnSpc>
                        <a:spcBef>
                          <a:spcPts val="0"/>
                        </a:spcBef>
                        <a:spcAft>
                          <a:spcPts val="0"/>
                        </a:spcAft>
                      </a:pPr>
                      <a:r>
                        <a:rPr lang="en-US" sz="2400" dirty="0">
                          <a:effectLst/>
                          <a:latin typeface="+mn-lt"/>
                        </a:rPr>
                        <a:t>2021–22 ESSA CSI COE Plan Development and Implementation Support Application for Funding Review by CDE Staff</a:t>
                      </a:r>
                      <a:endParaRPr lang="en-US" sz="2400" dirty="0">
                        <a:solidFill>
                          <a:srgbClr val="000000"/>
                        </a:solidFill>
                        <a:effectLst/>
                        <a:latin typeface="+mn-lt"/>
                        <a:ea typeface="Arial" panose="020B0604020202020204" pitchFamily="34" charset="0"/>
                        <a:cs typeface="Times New Roman" panose="02020603050405020304" pitchFamily="18" charset="0"/>
                      </a:endParaRPr>
                    </a:p>
                  </a:txBody>
                  <a:tcPr marL="77941" marR="77941" marT="29143" marB="29143" anchor="ctr"/>
                </a:tc>
                <a:tc>
                  <a:txBody>
                    <a:bodyPr/>
                    <a:lstStyle/>
                    <a:p>
                      <a:pPr marL="635" marR="0" indent="0" algn="l">
                        <a:lnSpc>
                          <a:spcPct val="104000"/>
                        </a:lnSpc>
                        <a:spcBef>
                          <a:spcPts val="0"/>
                        </a:spcBef>
                        <a:spcAft>
                          <a:spcPts val="0"/>
                        </a:spcAft>
                      </a:pPr>
                      <a:r>
                        <a:rPr lang="en-US" sz="2400" dirty="0">
                          <a:effectLst/>
                          <a:latin typeface="+mn-lt"/>
                        </a:rPr>
                        <a:t>March 2022</a:t>
                      </a:r>
                      <a:endParaRPr lang="en-US" sz="2400" dirty="0">
                        <a:solidFill>
                          <a:srgbClr val="000000"/>
                        </a:solidFill>
                        <a:effectLst/>
                        <a:latin typeface="+mn-lt"/>
                        <a:ea typeface="Arial" panose="020B0604020202020204" pitchFamily="34" charset="0"/>
                        <a:cs typeface="Times New Roman" panose="02020603050405020304" pitchFamily="18" charset="0"/>
                      </a:endParaRPr>
                    </a:p>
                  </a:txBody>
                  <a:tcPr marL="77941" marR="77941" marT="29143" marB="29143" anchor="ctr"/>
                </a:tc>
                <a:extLst>
                  <a:ext uri="{0D108BD9-81ED-4DB2-BD59-A6C34878D82A}">
                    <a16:rowId xmlns:a16="http://schemas.microsoft.com/office/drawing/2014/main" val="10006"/>
                  </a:ext>
                </a:extLst>
              </a:tr>
              <a:tr h="495250">
                <a:tc>
                  <a:txBody>
                    <a:bodyPr/>
                    <a:lstStyle/>
                    <a:p>
                      <a:pPr marL="0" marR="0" indent="0" algn="l">
                        <a:lnSpc>
                          <a:spcPct val="104000"/>
                        </a:lnSpc>
                        <a:spcBef>
                          <a:spcPts val="0"/>
                        </a:spcBef>
                        <a:spcAft>
                          <a:spcPts val="0"/>
                        </a:spcAft>
                      </a:pPr>
                      <a:r>
                        <a:rPr lang="en-US" sz="2400" dirty="0">
                          <a:effectLst/>
                          <a:latin typeface="+mn-lt"/>
                        </a:rPr>
                        <a:t>Funding Results and Schedule of Apportionments Posted to the CDE Web Page</a:t>
                      </a:r>
                      <a:endParaRPr lang="en-US" sz="2400" dirty="0">
                        <a:solidFill>
                          <a:srgbClr val="000000"/>
                        </a:solidFill>
                        <a:effectLst/>
                        <a:latin typeface="+mn-lt"/>
                        <a:ea typeface="Arial" panose="020B0604020202020204" pitchFamily="34" charset="0"/>
                        <a:cs typeface="Times New Roman" panose="02020603050405020304" pitchFamily="18" charset="0"/>
                      </a:endParaRPr>
                    </a:p>
                  </a:txBody>
                  <a:tcPr marL="77941" marR="77941" marT="29143" marB="29143" anchor="ctr"/>
                </a:tc>
                <a:tc>
                  <a:txBody>
                    <a:bodyPr/>
                    <a:lstStyle/>
                    <a:p>
                      <a:pPr marL="0" marR="0" indent="0" algn="l">
                        <a:lnSpc>
                          <a:spcPct val="104000"/>
                        </a:lnSpc>
                        <a:spcBef>
                          <a:spcPts val="0"/>
                        </a:spcBef>
                        <a:spcAft>
                          <a:spcPts val="1200"/>
                        </a:spcAft>
                      </a:pPr>
                      <a:r>
                        <a:rPr lang="en-US" sz="2400" dirty="0">
                          <a:effectLst/>
                          <a:latin typeface="+mn-lt"/>
                        </a:rPr>
                        <a:t>April/May 2022</a:t>
                      </a:r>
                      <a:endParaRPr lang="en-US" sz="2400" dirty="0">
                        <a:solidFill>
                          <a:srgbClr val="000000"/>
                        </a:solidFill>
                        <a:effectLst/>
                        <a:latin typeface="+mn-lt"/>
                        <a:ea typeface="Arial" panose="020B0604020202020204" pitchFamily="34" charset="0"/>
                        <a:cs typeface="Times New Roman" panose="02020603050405020304" pitchFamily="18" charset="0"/>
                      </a:endParaRPr>
                    </a:p>
                  </a:txBody>
                  <a:tcPr marL="77941" marR="77941" marT="29143" marB="29143" anchor="ct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a:xfrm>
            <a:off x="8610600" y="5755508"/>
            <a:ext cx="2743200" cy="965967"/>
          </a:xfrm>
        </p:spPr>
        <p:txBody>
          <a:bodyPr/>
          <a:lstStyle/>
          <a:p>
            <a:pPr>
              <a:defRPr/>
            </a:pPr>
            <a:fld id="{9E6079BA-F332-4425-9C58-42D17C9CD8C1}" type="slidenum">
              <a:rPr lang="en-US" altLang="en-US">
                <a:solidFill>
                  <a:schemeClr val="tx1"/>
                </a:solidFill>
              </a:rPr>
              <a:pPr>
                <a:defRPr/>
              </a:pPr>
              <a:t>27</a:t>
            </a:fld>
            <a:endParaRPr lang="en-US" altLang="en-US" dirty="0">
              <a:solidFill>
                <a:schemeClr val="tx1"/>
              </a:solidFill>
            </a:endParaRPr>
          </a:p>
        </p:txBody>
      </p:sp>
    </p:spTree>
    <p:extLst>
      <p:ext uri="{BB962C8B-B14F-4D97-AF65-F5344CB8AC3E}">
        <p14:creationId xmlns:p14="http://schemas.microsoft.com/office/powerpoint/2010/main" val="4139891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365125"/>
            <a:ext cx="9479666" cy="6081395"/>
          </a:xfrm>
        </p:spPr>
        <p:txBody>
          <a:bodyPr>
            <a:normAutofit/>
          </a:bodyPr>
          <a:lstStyle/>
          <a:p>
            <a:pPr algn="ctr"/>
            <a:r>
              <a:rPr lang="en-US" sz="4800" b="1" dirty="0">
                <a:solidFill>
                  <a:schemeClr val="tx1"/>
                </a:solidFill>
                <a:cs typeface="Arial" panose="020B0604020202020204" pitchFamily="34" charset="0"/>
              </a:rPr>
              <a:t>Part Two:</a:t>
            </a:r>
            <a:br>
              <a:rPr lang="en-US" sz="4800" b="1" dirty="0">
                <a:solidFill>
                  <a:schemeClr val="tx1"/>
                </a:solidFill>
                <a:cs typeface="Arial" panose="020B0604020202020204" pitchFamily="34" charset="0"/>
              </a:rPr>
            </a:br>
            <a:br>
              <a:rPr lang="en-US" sz="4800" b="1" dirty="0">
                <a:solidFill>
                  <a:schemeClr val="tx1"/>
                </a:solidFill>
                <a:cs typeface="Arial" panose="020B0604020202020204" pitchFamily="34" charset="0"/>
              </a:rPr>
            </a:br>
            <a:r>
              <a:rPr lang="en-US" sz="4800" b="1" dirty="0">
                <a:solidFill>
                  <a:schemeClr val="tx1"/>
                </a:solidFill>
                <a:cs typeface="Arial" panose="020B0604020202020204" pitchFamily="34" charset="0"/>
              </a:rPr>
              <a:t>Technical Assistance</a:t>
            </a:r>
          </a:p>
        </p:txBody>
      </p:sp>
      <p:sp>
        <p:nvSpPr>
          <p:cNvPr id="3" name="Slide Number Placeholder 2">
            <a:extLst>
              <a:ext uri="{FF2B5EF4-FFF2-40B4-BE49-F238E27FC236}">
                <a16:creationId xmlns:a16="http://schemas.microsoft.com/office/drawing/2014/main" id="{54CAE648-6BF6-4854-AC4F-1650B2929995}"/>
              </a:ext>
            </a:extLst>
          </p:cNvPr>
          <p:cNvSpPr>
            <a:spLocks noGrp="1"/>
          </p:cNvSpPr>
          <p:nvPr>
            <p:ph type="sldNum" sz="quarter" idx="12"/>
          </p:nvPr>
        </p:nvSpPr>
        <p:spPr>
          <a:xfrm>
            <a:off x="8610600" y="5660572"/>
            <a:ext cx="2550886" cy="1060904"/>
          </a:xfrm>
        </p:spPr>
        <p:txBody>
          <a:bodyPr/>
          <a:lstStyle/>
          <a:p>
            <a:fld id="{469BC29B-CD14-4172-9B93-F334EF7BA94E}" type="slidenum">
              <a:rPr lang="en-US" smtClean="0">
                <a:solidFill>
                  <a:schemeClr val="tx1"/>
                </a:solidFill>
              </a:rPr>
              <a:t>28</a:t>
            </a:fld>
            <a:endParaRPr lang="en-US" dirty="0">
              <a:solidFill>
                <a:schemeClr val="tx1"/>
              </a:solidFill>
            </a:endParaRPr>
          </a:p>
        </p:txBody>
      </p:sp>
    </p:spTree>
    <p:extLst>
      <p:ext uri="{BB962C8B-B14F-4D97-AF65-F5344CB8AC3E}">
        <p14:creationId xmlns:p14="http://schemas.microsoft.com/office/powerpoint/2010/main" val="678473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57353"/>
            <a:ext cx="10058400" cy="1275838"/>
          </a:xfrm>
        </p:spPr>
        <p:txBody>
          <a:bodyPr>
            <a:noAutofit/>
          </a:bodyPr>
          <a:lstStyle/>
          <a:p>
            <a:pPr algn="ctr"/>
            <a:r>
              <a:rPr lang="en-US" b="1" dirty="0">
                <a:solidFill>
                  <a:schemeClr val="tx1"/>
                </a:solidFill>
                <a:cs typeface="Arial" panose="020B0604020202020204" pitchFamily="34" charset="0"/>
              </a:rPr>
              <a:t>New Web Pages for FY 2021 CSI Funds and Ongoing</a:t>
            </a:r>
            <a:endParaRPr lang="en-US" dirty="0"/>
          </a:p>
        </p:txBody>
      </p:sp>
      <p:sp>
        <p:nvSpPr>
          <p:cNvPr id="3" name="Content Placeholder 2"/>
          <p:cNvSpPr>
            <a:spLocks noGrp="1"/>
          </p:cNvSpPr>
          <p:nvPr>
            <p:ph idx="1"/>
          </p:nvPr>
        </p:nvSpPr>
        <p:spPr>
          <a:xfrm>
            <a:off x="1097281" y="1633191"/>
            <a:ext cx="10358996" cy="4428943"/>
          </a:xfrm>
        </p:spPr>
        <p:txBody>
          <a:bodyPr>
            <a:normAutofit fontScale="62500" lnSpcReduction="20000"/>
          </a:bodyPr>
          <a:lstStyle/>
          <a:p>
            <a:pPr marL="0" indent="0">
              <a:buNone/>
            </a:pPr>
            <a:r>
              <a:rPr lang="en-US" sz="5100" dirty="0"/>
              <a:t>COE CSI Program Information </a:t>
            </a:r>
          </a:p>
          <a:p>
            <a:pPr marL="0" indent="0">
              <a:buNone/>
            </a:pPr>
            <a:r>
              <a:rPr lang="en-US" sz="5100" dirty="0">
                <a:solidFill>
                  <a:srgbClr val="FF0000"/>
                </a:solidFill>
                <a:hlinkClick r:id="rId2" tooltip="County Office of Education Program Information"/>
              </a:rPr>
              <a:t>https://www.cde.ca.gov/sp/sw/t1/csicoeproginformation21.asp</a:t>
            </a:r>
            <a:endParaRPr lang="en-US" sz="5100" dirty="0">
              <a:solidFill>
                <a:srgbClr val="FF0000"/>
              </a:solidFill>
            </a:endParaRPr>
          </a:p>
          <a:p>
            <a:pPr marL="182880" indent="0">
              <a:lnSpc>
                <a:spcPts val="4267"/>
              </a:lnSpc>
              <a:spcBef>
                <a:spcPts val="0"/>
              </a:spcBef>
              <a:buNone/>
            </a:pPr>
            <a:r>
              <a:rPr lang="en-US" sz="5100" dirty="0"/>
              <a:t>Four Sections:</a:t>
            </a:r>
          </a:p>
          <a:p>
            <a:pPr marL="914400" lvl="3" indent="-274320">
              <a:lnSpc>
                <a:spcPct val="100000"/>
              </a:lnSpc>
              <a:spcBef>
                <a:spcPts val="0"/>
              </a:spcBef>
              <a:spcAft>
                <a:spcPts val="1600"/>
              </a:spcAft>
              <a:buFont typeface="Arial" panose="020B0604020202020204" pitchFamily="34" charset="0"/>
              <a:buChar char="•"/>
            </a:pPr>
            <a:r>
              <a:rPr lang="en-US" sz="5100" dirty="0"/>
              <a:t>CSI COE Home</a:t>
            </a:r>
          </a:p>
          <a:p>
            <a:pPr marL="914400" lvl="3" indent="-274320">
              <a:lnSpc>
                <a:spcPct val="100000"/>
              </a:lnSpc>
              <a:spcBef>
                <a:spcPts val="0"/>
              </a:spcBef>
              <a:spcAft>
                <a:spcPts val="1600"/>
              </a:spcAft>
              <a:buFont typeface="Arial" panose="020B0604020202020204" pitchFamily="34" charset="0"/>
              <a:buChar char="•"/>
            </a:pPr>
            <a:r>
              <a:rPr lang="en-US" sz="5100" dirty="0"/>
              <a:t>Program Requirements</a:t>
            </a:r>
          </a:p>
          <a:p>
            <a:pPr marL="914400" lvl="3" indent="-274320">
              <a:lnSpc>
                <a:spcPct val="100000"/>
              </a:lnSpc>
              <a:spcBef>
                <a:spcPts val="0"/>
              </a:spcBef>
              <a:spcAft>
                <a:spcPts val="1600"/>
              </a:spcAft>
              <a:buFont typeface="Arial" panose="020B0604020202020204" pitchFamily="34" charset="0"/>
              <a:buChar char="•"/>
            </a:pPr>
            <a:r>
              <a:rPr lang="en-US" sz="5100" dirty="0"/>
              <a:t>Guidance on Conflict of Interest</a:t>
            </a:r>
          </a:p>
          <a:p>
            <a:pPr marL="914400" lvl="3" indent="-274320">
              <a:lnSpc>
                <a:spcPct val="100000"/>
              </a:lnSpc>
              <a:spcBef>
                <a:spcPts val="0"/>
              </a:spcBef>
              <a:spcAft>
                <a:spcPts val="1600"/>
              </a:spcAft>
              <a:buFont typeface="Arial" panose="020B0604020202020204" pitchFamily="34" charset="0"/>
              <a:buChar char="•"/>
            </a:pPr>
            <a:r>
              <a:rPr lang="en-US" sz="5100" dirty="0"/>
              <a:t>FAQs</a:t>
            </a:r>
          </a:p>
          <a:p>
            <a:pPr marL="0" indent="0">
              <a:lnSpc>
                <a:spcPts val="4267"/>
              </a:lnSpc>
              <a:spcBef>
                <a:spcPts val="0"/>
              </a:spcBef>
              <a:buNone/>
            </a:pPr>
            <a:endParaRPr lang="en-US" dirty="0"/>
          </a:p>
        </p:txBody>
      </p:sp>
      <p:sp>
        <p:nvSpPr>
          <p:cNvPr id="4" name="Slide Number Placeholder 3"/>
          <p:cNvSpPr>
            <a:spLocks noGrp="1"/>
          </p:cNvSpPr>
          <p:nvPr>
            <p:ph type="sldNum" sz="quarter" idx="12"/>
          </p:nvPr>
        </p:nvSpPr>
        <p:spPr>
          <a:xfrm>
            <a:off x="8610600" y="5646420"/>
            <a:ext cx="2545080" cy="1075055"/>
          </a:xfrm>
        </p:spPr>
        <p:txBody>
          <a:bodyPr/>
          <a:lstStyle/>
          <a:p>
            <a:pPr>
              <a:defRPr/>
            </a:pPr>
            <a:fld id="{9E6079BA-F332-4425-9C58-42D17C9CD8C1}" type="slidenum">
              <a:rPr lang="en-US" altLang="en-US">
                <a:solidFill>
                  <a:schemeClr val="tx1"/>
                </a:solidFill>
              </a:rPr>
              <a:pPr>
                <a:defRPr/>
              </a:pPr>
              <a:t>29</a:t>
            </a:fld>
            <a:endParaRPr lang="en-US" altLang="en-US" dirty="0">
              <a:solidFill>
                <a:schemeClr val="tx1"/>
              </a:solidFill>
            </a:endParaRPr>
          </a:p>
        </p:txBody>
      </p:sp>
    </p:spTree>
    <p:extLst>
      <p:ext uri="{BB962C8B-B14F-4D97-AF65-F5344CB8AC3E}">
        <p14:creationId xmlns:p14="http://schemas.microsoft.com/office/powerpoint/2010/main" val="357011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solidFill>
                  <a:schemeClr val="tx1"/>
                </a:solidFill>
                <a:cs typeface="Arial" panose="020B0604020202020204" pitchFamily="34" charset="0"/>
              </a:rPr>
              <a:t>Acronyms (2)</a:t>
            </a:r>
          </a:p>
        </p:txBody>
      </p:sp>
      <p:sp>
        <p:nvSpPr>
          <p:cNvPr id="3" name="Text Placeholder 2"/>
          <p:cNvSpPr>
            <a:spLocks noGrp="1"/>
          </p:cNvSpPr>
          <p:nvPr>
            <p:ph idx="1"/>
          </p:nvPr>
        </p:nvSpPr>
        <p:spPr>
          <a:xfrm>
            <a:off x="1234440" y="1524000"/>
            <a:ext cx="9599465" cy="4652963"/>
          </a:xfrm>
        </p:spPr>
        <p:txBody>
          <a:bodyPr>
            <a:normAutofit/>
          </a:bodyPr>
          <a:lstStyle/>
          <a:p>
            <a:pPr marL="457200" indent="-274320">
              <a:lnSpc>
                <a:spcPct val="100000"/>
              </a:lnSpc>
              <a:spcBef>
                <a:spcPts val="1600"/>
              </a:spcBef>
              <a:buFont typeface="Arial" panose="020B0604020202020204" pitchFamily="34" charset="0"/>
              <a:buChar char="•"/>
            </a:pPr>
            <a:r>
              <a:rPr lang="en-US" sz="3200" b="1" dirty="0">
                <a:cs typeface="Arial"/>
              </a:rPr>
              <a:t>LCAP</a:t>
            </a:r>
            <a:r>
              <a:rPr lang="en-US" sz="3200" dirty="0">
                <a:cs typeface="Calibri" panose="020F0502020204030204" pitchFamily="34" charset="0"/>
              </a:rPr>
              <a:t>—</a:t>
            </a:r>
            <a:r>
              <a:rPr lang="en-US" sz="3200" dirty="0">
                <a:cs typeface="Arial"/>
              </a:rPr>
              <a:t>Local Control and Accountability Plan</a:t>
            </a:r>
            <a:endParaRPr lang="en-US" sz="3200" b="1" dirty="0">
              <a:cs typeface="Arial"/>
            </a:endParaRPr>
          </a:p>
          <a:p>
            <a:pPr marL="457200" indent="-274320">
              <a:lnSpc>
                <a:spcPct val="100000"/>
              </a:lnSpc>
              <a:spcBef>
                <a:spcPts val="1600"/>
              </a:spcBef>
              <a:buFont typeface="Arial" panose="020B0604020202020204" pitchFamily="34" charset="0"/>
              <a:buChar char="•"/>
            </a:pPr>
            <a:r>
              <a:rPr lang="en-US" sz="3200" b="1" dirty="0">
                <a:cs typeface="Arial"/>
              </a:rPr>
              <a:t>LEA</a:t>
            </a:r>
            <a:r>
              <a:rPr lang="en-US" sz="3200" dirty="0">
                <a:cs typeface="Calibri" panose="020F0502020204030204" pitchFamily="34" charset="0"/>
              </a:rPr>
              <a:t>—</a:t>
            </a:r>
            <a:r>
              <a:rPr lang="en-US" sz="3200" dirty="0">
                <a:cs typeface="Arial"/>
              </a:rPr>
              <a:t>local educational agency</a:t>
            </a:r>
          </a:p>
          <a:p>
            <a:pPr marL="457200" indent="-274320">
              <a:lnSpc>
                <a:spcPct val="100000"/>
              </a:lnSpc>
              <a:spcBef>
                <a:spcPts val="1600"/>
              </a:spcBef>
              <a:buFont typeface="Arial" panose="020B0604020202020204" pitchFamily="34" charset="0"/>
              <a:buChar char="•"/>
            </a:pPr>
            <a:r>
              <a:rPr lang="en-US" sz="3200" b="1" dirty="0">
                <a:cs typeface="Arial"/>
              </a:rPr>
              <a:t>PCA</a:t>
            </a:r>
            <a:r>
              <a:rPr lang="en-US" sz="3200" dirty="0">
                <a:cs typeface="Calibri" panose="020F0502020204030204" pitchFamily="34" charset="0"/>
              </a:rPr>
              <a:t>—</a:t>
            </a:r>
            <a:r>
              <a:rPr lang="en-US" sz="3200" dirty="0">
                <a:cs typeface="Arial"/>
              </a:rPr>
              <a:t>Program Cost Account </a:t>
            </a:r>
          </a:p>
          <a:p>
            <a:pPr marL="457200" indent="-274320">
              <a:lnSpc>
                <a:spcPct val="100000"/>
              </a:lnSpc>
              <a:spcBef>
                <a:spcPts val="1600"/>
              </a:spcBef>
              <a:buFont typeface="Arial" panose="020B0604020202020204" pitchFamily="34" charset="0"/>
              <a:buChar char="•"/>
            </a:pPr>
            <a:r>
              <a:rPr lang="en-US" sz="3200" b="1" dirty="0">
                <a:cs typeface="Arial"/>
              </a:rPr>
              <a:t>SBE</a:t>
            </a:r>
            <a:r>
              <a:rPr lang="en-US" sz="3200" dirty="0">
                <a:cs typeface="Calibri" panose="020F0502020204030204" pitchFamily="34" charset="0"/>
              </a:rPr>
              <a:t>—</a:t>
            </a:r>
            <a:r>
              <a:rPr lang="en-US" sz="3200" dirty="0">
                <a:cs typeface="Arial"/>
              </a:rPr>
              <a:t>State Board of Education</a:t>
            </a:r>
          </a:p>
          <a:p>
            <a:pPr marL="457200" indent="-274320">
              <a:lnSpc>
                <a:spcPct val="100000"/>
              </a:lnSpc>
              <a:spcBef>
                <a:spcPts val="1600"/>
              </a:spcBef>
              <a:buFont typeface="Arial" panose="020B0604020202020204" pitchFamily="34" charset="0"/>
              <a:buChar char="•"/>
            </a:pPr>
            <a:r>
              <a:rPr lang="en-US" sz="3200" b="1" dirty="0">
                <a:cs typeface="Arial"/>
              </a:rPr>
              <a:t>SEA</a:t>
            </a:r>
            <a:r>
              <a:rPr lang="en-US" sz="3200" dirty="0">
                <a:cs typeface="Calibri" panose="020F0502020204030204" pitchFamily="34" charset="0"/>
              </a:rPr>
              <a:t>—</a:t>
            </a:r>
            <a:r>
              <a:rPr lang="en-US" sz="3200" dirty="0">
                <a:cs typeface="Arial"/>
              </a:rPr>
              <a:t>state educational agency</a:t>
            </a:r>
          </a:p>
          <a:p>
            <a:pPr marL="457200" indent="-274320">
              <a:lnSpc>
                <a:spcPct val="100000"/>
              </a:lnSpc>
              <a:spcBef>
                <a:spcPts val="1600"/>
              </a:spcBef>
              <a:buFont typeface="Arial" panose="020B0604020202020204" pitchFamily="34" charset="0"/>
              <a:buChar char="•"/>
            </a:pPr>
            <a:r>
              <a:rPr lang="en-US" sz="3200" b="1" dirty="0">
                <a:cs typeface="Arial"/>
              </a:rPr>
              <a:t>SPSA</a:t>
            </a:r>
            <a:r>
              <a:rPr lang="en-US" sz="3200" dirty="0">
                <a:cs typeface="Calibri" panose="020F0502020204030204" pitchFamily="34" charset="0"/>
              </a:rPr>
              <a:t>—</a:t>
            </a:r>
            <a:r>
              <a:rPr lang="en-US" sz="3200" dirty="0">
                <a:cs typeface="Arial"/>
              </a:rPr>
              <a:t>School Plan for Student Achievement</a:t>
            </a:r>
            <a:endParaRPr lang="en-US" sz="3200" b="1" dirty="0">
              <a:cs typeface="Arial"/>
            </a:endParaRPr>
          </a:p>
          <a:p>
            <a:pPr>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93131" indent="0">
              <a:buNone/>
            </a:pPr>
            <a:endParaRPr lang="en-US" dirty="0">
              <a:cs typeface="Calibri" panose="020F0502020204030204"/>
            </a:endParaRPr>
          </a:p>
        </p:txBody>
      </p:sp>
      <p:sp>
        <p:nvSpPr>
          <p:cNvPr id="4" name="Slide Number Placeholder 3"/>
          <p:cNvSpPr>
            <a:spLocks noGrp="1"/>
          </p:cNvSpPr>
          <p:nvPr>
            <p:ph type="sldNum" sz="quarter" idx="12"/>
          </p:nvPr>
        </p:nvSpPr>
        <p:spPr>
          <a:xfrm>
            <a:off x="10820400" y="5834743"/>
            <a:ext cx="2743200" cy="659719"/>
          </a:xfrm>
        </p:spPr>
        <p:txBody>
          <a:bodyPr/>
          <a:lstStyle/>
          <a:p>
            <a:pPr algn="l"/>
            <a:fld id="{00000000-1234-1234-1234-123412341234}" type="slidenum">
              <a:rPr lang="en">
                <a:solidFill>
                  <a:schemeClr val="tx1"/>
                </a:solidFill>
              </a:rPr>
              <a:pPr algn="l"/>
              <a:t>3</a:t>
            </a:fld>
            <a:endParaRPr lang="en" dirty="0">
              <a:solidFill>
                <a:schemeClr val="tx1"/>
              </a:solidFill>
            </a:endParaRPr>
          </a:p>
        </p:txBody>
      </p:sp>
    </p:spTree>
    <p:extLst>
      <p:ext uri="{BB962C8B-B14F-4D97-AF65-F5344CB8AC3E}">
        <p14:creationId xmlns:p14="http://schemas.microsoft.com/office/powerpoint/2010/main" val="1560526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67" b="1" dirty="0">
                <a:solidFill>
                  <a:schemeClr val="tx1"/>
                </a:solidFill>
                <a:cs typeface="Arial"/>
              </a:rPr>
              <a:t>Im</a:t>
            </a:r>
            <a:r>
              <a:rPr lang="en-US" b="1" dirty="0">
                <a:solidFill>
                  <a:schemeClr val="tx1"/>
                </a:solidFill>
                <a:cs typeface="Arial"/>
              </a:rPr>
              <a:t>pact of Dual Roles for COEs (1)</a:t>
            </a:r>
          </a:p>
        </p:txBody>
      </p:sp>
      <p:sp>
        <p:nvSpPr>
          <p:cNvPr id="3" name="Text Placeholder 2"/>
          <p:cNvSpPr>
            <a:spLocks noGrp="1"/>
          </p:cNvSpPr>
          <p:nvPr>
            <p:ph idx="1"/>
          </p:nvPr>
        </p:nvSpPr>
        <p:spPr>
          <a:xfrm>
            <a:off x="1354239" y="1420838"/>
            <a:ext cx="9479666" cy="4756126"/>
          </a:xfrm>
        </p:spPr>
        <p:txBody>
          <a:bodyPr>
            <a:normAutofit fontScale="85000" lnSpcReduction="20000"/>
          </a:bodyPr>
          <a:lstStyle/>
          <a:p>
            <a:pPr marL="93131" indent="0">
              <a:lnSpc>
                <a:spcPct val="120000"/>
              </a:lnSpc>
              <a:spcBef>
                <a:spcPts val="0"/>
              </a:spcBef>
              <a:spcAft>
                <a:spcPts val="1200"/>
              </a:spcAft>
              <a:buNone/>
            </a:pPr>
            <a:r>
              <a:rPr lang="en-US" sz="3500" dirty="0">
                <a:cs typeface="Calibri"/>
              </a:rPr>
              <a:t>Because the $10,000,000 in funds is now split into two $5,000,000 amounts to be used for different purposes, there is a </a:t>
            </a:r>
            <a:r>
              <a:rPr lang="en-US" sz="3500" b="1" dirty="0">
                <a:cs typeface="Calibri"/>
              </a:rPr>
              <a:t>potential </a:t>
            </a:r>
            <a:r>
              <a:rPr lang="en-US" sz="3500" dirty="0">
                <a:cs typeface="Calibri"/>
              </a:rPr>
              <a:t>conflict of interest for COEs expending the FY 2021 funds.</a:t>
            </a:r>
            <a:endParaRPr lang="en-US" sz="3500" dirty="0">
              <a:cs typeface="Arial"/>
            </a:endParaRPr>
          </a:p>
          <a:p>
            <a:pPr marL="457200" lvl="1" indent="-274320">
              <a:lnSpc>
                <a:spcPct val="120000"/>
              </a:lnSpc>
              <a:spcBef>
                <a:spcPts val="0"/>
              </a:spcBef>
              <a:spcAft>
                <a:spcPts val="1200"/>
              </a:spcAft>
              <a:buFont typeface="Arial" panose="020B0604020202020204" pitchFamily="34" charset="0"/>
              <a:buChar char="•"/>
            </a:pPr>
            <a:r>
              <a:rPr lang="en-US" sz="3500" dirty="0">
                <a:cs typeface="Calibri"/>
              </a:rPr>
              <a:t>COEs are expected to assist the LEA with CSI plan development and implementation </a:t>
            </a:r>
            <a:r>
              <a:rPr lang="en-US" sz="3500" b="1" dirty="0">
                <a:cs typeface="Calibri"/>
              </a:rPr>
              <a:t>and </a:t>
            </a:r>
            <a:r>
              <a:rPr lang="en-US" sz="3500" dirty="0">
                <a:cs typeface="Calibri"/>
              </a:rPr>
              <a:t>serve on behalf of the SBE to approve CSI plans.</a:t>
            </a:r>
          </a:p>
          <a:p>
            <a:pPr marL="457200" lvl="1" indent="-274320">
              <a:lnSpc>
                <a:spcPct val="120000"/>
              </a:lnSpc>
              <a:spcBef>
                <a:spcPts val="0"/>
              </a:spcBef>
              <a:spcAft>
                <a:spcPts val="1200"/>
              </a:spcAft>
              <a:buFont typeface="Arial" panose="020B0604020202020204" pitchFamily="34" charset="0"/>
              <a:buChar char="•"/>
            </a:pPr>
            <a:r>
              <a:rPr lang="en-US" sz="3500" dirty="0">
                <a:cs typeface="Calibri"/>
              </a:rPr>
              <a:t>This subgrant is for supporting LEAs in developing and implementing their CSI plans.</a:t>
            </a:r>
          </a:p>
          <a:p>
            <a:pPr marL="745048" lvl="1" indent="0">
              <a:buNone/>
            </a:pPr>
            <a:endParaRPr lang="en-US" sz="3200" dirty="0">
              <a:cs typeface="Calibri"/>
            </a:endParaRPr>
          </a:p>
        </p:txBody>
      </p:sp>
      <p:sp>
        <p:nvSpPr>
          <p:cNvPr id="4" name="Slide Number Placeholder 3"/>
          <p:cNvSpPr>
            <a:spLocks noGrp="1"/>
          </p:cNvSpPr>
          <p:nvPr>
            <p:ph type="sldNum" sz="quarter" idx="12"/>
          </p:nvPr>
        </p:nvSpPr>
        <p:spPr>
          <a:xfrm>
            <a:off x="10561320" y="5669280"/>
            <a:ext cx="792480" cy="1052195"/>
          </a:xfrm>
        </p:spPr>
        <p:txBody>
          <a:bodyPr/>
          <a:lstStyle/>
          <a:p>
            <a:pPr algn="l"/>
            <a:fld id="{00000000-1234-1234-1234-123412341234}" type="slidenum">
              <a:rPr lang="en">
                <a:solidFill>
                  <a:schemeClr val="tx1"/>
                </a:solidFill>
              </a:rPr>
              <a:pPr algn="l"/>
              <a:t>30</a:t>
            </a:fld>
            <a:endParaRPr lang="en" dirty="0">
              <a:solidFill>
                <a:schemeClr val="tx1"/>
              </a:solidFill>
            </a:endParaRPr>
          </a:p>
        </p:txBody>
      </p:sp>
    </p:spTree>
    <p:extLst>
      <p:ext uri="{BB962C8B-B14F-4D97-AF65-F5344CB8AC3E}">
        <p14:creationId xmlns:p14="http://schemas.microsoft.com/office/powerpoint/2010/main" val="155919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cs typeface="Arial"/>
              </a:rPr>
              <a:t>Impact of Dual Roles for COEs (2)</a:t>
            </a:r>
          </a:p>
        </p:txBody>
      </p:sp>
      <p:sp>
        <p:nvSpPr>
          <p:cNvPr id="3" name="Text Placeholder 2"/>
          <p:cNvSpPr>
            <a:spLocks noGrp="1"/>
          </p:cNvSpPr>
          <p:nvPr>
            <p:ph idx="1"/>
          </p:nvPr>
        </p:nvSpPr>
        <p:spPr>
          <a:xfrm>
            <a:off x="1234440" y="1463040"/>
            <a:ext cx="9599465" cy="4713923"/>
          </a:xfrm>
        </p:spPr>
        <p:txBody>
          <a:bodyPr>
            <a:normAutofit fontScale="62500" lnSpcReduction="20000"/>
          </a:bodyPr>
          <a:lstStyle/>
          <a:p>
            <a:pPr marL="457200" indent="-274320">
              <a:lnSpc>
                <a:spcPct val="120000"/>
              </a:lnSpc>
              <a:spcBef>
                <a:spcPts val="0"/>
              </a:spcBef>
              <a:spcAft>
                <a:spcPts val="1200"/>
              </a:spcAft>
              <a:buClr>
                <a:schemeClr val="tx1"/>
              </a:buClr>
              <a:buFont typeface="Arial" panose="020B0604020202020204" pitchFamily="34" charset="0"/>
              <a:buChar char="•"/>
            </a:pPr>
            <a:r>
              <a:rPr lang="en-US" sz="5067" dirty="0">
                <a:ea typeface="+mn-lt"/>
                <a:cs typeface="+mn-lt"/>
              </a:rPr>
              <a:t>With these two provisions, it is possible for a COE to receive funding to support LEAs with their CSI plans </a:t>
            </a:r>
            <a:r>
              <a:rPr lang="en-US" sz="5067" b="1" i="1" dirty="0">
                <a:ea typeface="+mn-lt"/>
                <a:cs typeface="+mn-lt"/>
              </a:rPr>
              <a:t>and also</a:t>
            </a:r>
            <a:r>
              <a:rPr lang="en-US" sz="5067" dirty="0">
                <a:ea typeface="+mn-lt"/>
                <a:cs typeface="+mn-lt"/>
              </a:rPr>
              <a:t> receive funding in order to review and approve CSI plans. </a:t>
            </a:r>
          </a:p>
          <a:p>
            <a:pPr marL="457200" indent="-274320">
              <a:lnSpc>
                <a:spcPct val="120000"/>
              </a:lnSpc>
              <a:spcBef>
                <a:spcPts val="0"/>
              </a:spcBef>
              <a:spcAft>
                <a:spcPts val="1200"/>
              </a:spcAft>
              <a:buClr>
                <a:schemeClr val="tx1"/>
              </a:buClr>
              <a:buFont typeface="Arial" panose="020B0604020202020204" pitchFamily="34" charset="0"/>
              <a:buChar char="•"/>
            </a:pPr>
            <a:r>
              <a:rPr lang="en-US" sz="5067" dirty="0">
                <a:ea typeface="+mn-lt"/>
                <a:cs typeface="+mn-lt"/>
              </a:rPr>
              <a:t>CDE provides recommendations to COEs in order to avoid conflicts in the event that COEs are allocated funds </a:t>
            </a:r>
            <a:r>
              <a:rPr lang="en-US" sz="5067" dirty="0">
                <a:ea typeface="+mn-lt"/>
                <a:cs typeface="Arial" panose="020B0604020202020204" pitchFamily="34" charset="0"/>
              </a:rPr>
              <a:t>for both CSI plan development and implementation support AND the review and approval of CSI plans.</a:t>
            </a:r>
            <a:endParaRPr lang="en-US" sz="5067" dirty="0">
              <a:cs typeface="Calibri"/>
            </a:endParaRPr>
          </a:p>
        </p:txBody>
      </p:sp>
      <p:sp>
        <p:nvSpPr>
          <p:cNvPr id="4" name="Slide Number Placeholder 3"/>
          <p:cNvSpPr>
            <a:spLocks noGrp="1"/>
          </p:cNvSpPr>
          <p:nvPr>
            <p:ph type="sldNum" sz="quarter" idx="12"/>
          </p:nvPr>
        </p:nvSpPr>
        <p:spPr>
          <a:xfrm>
            <a:off x="10607040" y="5646420"/>
            <a:ext cx="746760" cy="1075055"/>
          </a:xfrm>
        </p:spPr>
        <p:txBody>
          <a:bodyPr/>
          <a:lstStyle/>
          <a:p>
            <a:pPr algn="l"/>
            <a:fld id="{00000000-1234-1234-1234-123412341234}" type="slidenum">
              <a:rPr lang="en">
                <a:solidFill>
                  <a:schemeClr val="tx1"/>
                </a:solidFill>
              </a:rPr>
              <a:pPr algn="l"/>
              <a:t>31</a:t>
            </a:fld>
            <a:endParaRPr lang="en" dirty="0">
              <a:solidFill>
                <a:schemeClr val="tx1"/>
              </a:solidFill>
            </a:endParaRPr>
          </a:p>
        </p:txBody>
      </p:sp>
    </p:spTree>
    <p:extLst>
      <p:ext uri="{BB962C8B-B14F-4D97-AF65-F5344CB8AC3E}">
        <p14:creationId xmlns:p14="http://schemas.microsoft.com/office/powerpoint/2010/main" val="2652028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chemeClr val="tx1"/>
                </a:solidFill>
                <a:cs typeface="Arial" panose="020B0604020202020204" pitchFamily="34" charset="0"/>
              </a:rPr>
              <a:t>Guidelines for Preventing Conflicts of Interest (1)</a:t>
            </a:r>
          </a:p>
        </p:txBody>
      </p:sp>
      <p:sp>
        <p:nvSpPr>
          <p:cNvPr id="4" name="Text Placeholder 3"/>
          <p:cNvSpPr>
            <a:spLocks noGrp="1"/>
          </p:cNvSpPr>
          <p:nvPr>
            <p:ph idx="1"/>
          </p:nvPr>
        </p:nvSpPr>
        <p:spPr>
          <a:xfrm>
            <a:off x="746464" y="1448753"/>
            <a:ext cx="10695215" cy="4668203"/>
          </a:xfrm>
        </p:spPr>
        <p:txBody>
          <a:bodyPr>
            <a:noAutofit/>
          </a:bodyPr>
          <a:lstStyle/>
          <a:p>
            <a:pPr marL="274320" indent="0">
              <a:lnSpc>
                <a:spcPct val="100000"/>
              </a:lnSpc>
              <a:spcBef>
                <a:spcPts val="0"/>
              </a:spcBef>
              <a:spcAft>
                <a:spcPts val="1200"/>
              </a:spcAft>
              <a:buNone/>
            </a:pPr>
            <a:r>
              <a:rPr lang="en-US" sz="3200" dirty="0">
                <a:cs typeface="Arial" panose="020B0604020202020204" pitchFamily="34" charset="0"/>
              </a:rPr>
              <a:t>A complete guide on how to avoid a conflict of interest with CSI funds for COEs is located on the </a:t>
            </a:r>
            <a:r>
              <a:rPr lang="en-US" sz="3200" b="1" i="1" dirty="0">
                <a:cs typeface="Arial" panose="020B0604020202020204" pitchFamily="34" charset="0"/>
              </a:rPr>
              <a:t>new</a:t>
            </a:r>
            <a:r>
              <a:rPr lang="en-US" sz="3200" dirty="0">
                <a:cs typeface="Arial" panose="020B0604020202020204" pitchFamily="34" charset="0"/>
              </a:rPr>
              <a:t> COE CSI web page at </a:t>
            </a:r>
            <a:r>
              <a:rPr lang="en-US" sz="3200" dirty="0">
                <a:cs typeface="Arial" panose="020B0604020202020204" pitchFamily="34" charset="0"/>
                <a:hlinkClick r:id="rId3" tooltip="County Office of Education Program Information"/>
              </a:rPr>
              <a:t>https://www.cde.ca.gov/sp/sw/t1/csicoeproginformation21.asp</a:t>
            </a:r>
            <a:r>
              <a:rPr lang="en-US" sz="3200" dirty="0">
                <a:cs typeface="Arial" panose="020B0604020202020204" pitchFamily="34" charset="0"/>
              </a:rPr>
              <a:t>.</a:t>
            </a:r>
          </a:p>
          <a:p>
            <a:pPr marL="274320" indent="0">
              <a:lnSpc>
                <a:spcPct val="100000"/>
              </a:lnSpc>
              <a:spcBef>
                <a:spcPts val="0"/>
              </a:spcBef>
              <a:spcAft>
                <a:spcPts val="1200"/>
              </a:spcAft>
              <a:buNone/>
            </a:pPr>
            <a:r>
              <a:rPr lang="en-US" sz="3200" dirty="0">
                <a:solidFill>
                  <a:schemeClr val="tx1">
                    <a:lumMod val="95000"/>
                    <a:lumOff val="5000"/>
                  </a:schemeClr>
                </a:solidFill>
                <a:cs typeface="Arial" panose="020B0604020202020204" pitchFamily="34" charset="0"/>
              </a:rPr>
              <a:t>COEs are encouraged to review the posted guidance with their legal departments and make any changes, where and if needed. </a:t>
            </a:r>
          </a:p>
          <a:p>
            <a:pPr marL="274320" indent="0">
              <a:lnSpc>
                <a:spcPct val="100000"/>
              </a:lnSpc>
              <a:spcBef>
                <a:spcPts val="0"/>
              </a:spcBef>
              <a:spcAft>
                <a:spcPts val="1200"/>
              </a:spcAft>
              <a:buNone/>
            </a:pPr>
            <a:r>
              <a:rPr lang="en-US" sz="3200" dirty="0">
                <a:solidFill>
                  <a:schemeClr val="tx1">
                    <a:lumMod val="95000"/>
                    <a:lumOff val="5000"/>
                  </a:schemeClr>
                </a:solidFill>
                <a:cs typeface="Arial" panose="020B0604020202020204" pitchFamily="34" charset="0"/>
              </a:rPr>
              <a:t>   The next two slides will address a few key highlights.</a:t>
            </a:r>
            <a:endParaRPr lang="en-US" sz="3200" dirty="0">
              <a:solidFill>
                <a:srgbClr val="FF0000"/>
              </a:solidFill>
              <a:cs typeface="Arial" panose="020B0604020202020204" pitchFamily="34" charset="0"/>
            </a:endParaRPr>
          </a:p>
          <a:p>
            <a:pPr marL="135463" indent="0">
              <a:buNone/>
            </a:pPr>
            <a:endParaRPr lang="en-US" sz="3200" dirty="0">
              <a:solidFill>
                <a:schemeClr val="tx1">
                  <a:lumMod val="95000"/>
                  <a:lumOff val="5000"/>
                </a:schemeClr>
              </a:solidFill>
              <a:cs typeface="Arial" panose="020B0604020202020204" pitchFamily="34" charset="0"/>
            </a:endParaRPr>
          </a:p>
        </p:txBody>
      </p:sp>
      <p:sp>
        <p:nvSpPr>
          <p:cNvPr id="3" name="Slide Number Placeholder 2"/>
          <p:cNvSpPr>
            <a:spLocks noGrp="1"/>
          </p:cNvSpPr>
          <p:nvPr>
            <p:ph type="sldNum" sz="quarter" idx="12"/>
          </p:nvPr>
        </p:nvSpPr>
        <p:spPr>
          <a:xfrm>
            <a:off x="10561320" y="5875020"/>
            <a:ext cx="792479" cy="846455"/>
          </a:xfrm>
          <a:prstGeom prst="rect">
            <a:avLst/>
          </a:prstGeom>
        </p:spPr>
        <p:txBody>
          <a:bodyPr/>
          <a:lstStyle/>
          <a:p>
            <a:pPr algn="l"/>
            <a:fld id="{00000000-1234-1234-1234-123412341234}" type="slidenum">
              <a:rPr lang="en">
                <a:solidFill>
                  <a:schemeClr val="tx1"/>
                </a:solidFill>
                <a:latin typeface="Arial" panose="020B0604020202020204" pitchFamily="34" charset="0"/>
                <a:cs typeface="Arial" panose="020B0604020202020204" pitchFamily="34" charset="0"/>
              </a:rPr>
              <a:pPr algn="l"/>
              <a:t>32</a:t>
            </a:fld>
            <a:endParaRPr lang="en"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6832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solidFill>
                  <a:schemeClr val="tx1"/>
                </a:solidFill>
                <a:cs typeface="Arial" panose="020B0604020202020204" pitchFamily="34" charset="0"/>
              </a:rPr>
              <a:t>Guidelines for Preventing Conflicts of Interest (2)</a:t>
            </a:r>
          </a:p>
        </p:txBody>
      </p:sp>
      <p:sp>
        <p:nvSpPr>
          <p:cNvPr id="4" name="Text Placeholder 3"/>
          <p:cNvSpPr>
            <a:spLocks noGrp="1"/>
          </p:cNvSpPr>
          <p:nvPr>
            <p:ph idx="1"/>
          </p:nvPr>
        </p:nvSpPr>
        <p:spPr/>
        <p:txBody>
          <a:bodyPr>
            <a:noAutofit/>
          </a:bodyPr>
          <a:lstStyle/>
          <a:p>
            <a:pPr marL="93131" indent="0">
              <a:buNone/>
            </a:pPr>
            <a:r>
              <a:rPr lang="en-US" sz="3200" dirty="0">
                <a:cs typeface="Arial" panose="020B0604020202020204" pitchFamily="34" charset="0"/>
              </a:rPr>
              <a:t>To prevent a conflict between these responsibilities and to retain the integrity of the duties involved in each Provision, COEs should consider implementing an </a:t>
            </a:r>
            <a:r>
              <a:rPr lang="en-US" sz="3200" b="1" dirty="0">
                <a:cs typeface="Arial" panose="020B0604020202020204" pitchFamily="34" charset="0"/>
              </a:rPr>
              <a:t>internal firewall </a:t>
            </a:r>
            <a:r>
              <a:rPr lang="en-US" sz="3200" dirty="0">
                <a:cs typeface="Arial" panose="020B0604020202020204" pitchFamily="34" charset="0"/>
              </a:rPr>
              <a:t>separating the individuals involved with the planning elements of the CSI plans from the individuals involved with the review and approval process of CSI plans and prohibiting discussion of specific districts and plans.</a:t>
            </a:r>
          </a:p>
          <a:p>
            <a:pPr marL="1354633" lvl="2" indent="0">
              <a:buNone/>
            </a:pPr>
            <a:endParaRPr lang="en-US" sz="3200" dirty="0">
              <a:cs typeface="Arial" panose="020B0604020202020204" pitchFamily="34" charset="0"/>
            </a:endParaRPr>
          </a:p>
        </p:txBody>
      </p:sp>
      <p:sp>
        <p:nvSpPr>
          <p:cNvPr id="3" name="Slide Number Placeholder 2"/>
          <p:cNvSpPr>
            <a:spLocks noGrp="1"/>
          </p:cNvSpPr>
          <p:nvPr>
            <p:ph type="sldNum" sz="quarter" idx="12"/>
          </p:nvPr>
        </p:nvSpPr>
        <p:spPr>
          <a:xfrm>
            <a:off x="10515600" y="5646420"/>
            <a:ext cx="838200" cy="1075055"/>
          </a:xfrm>
        </p:spPr>
        <p:txBody>
          <a:bodyPr/>
          <a:lstStyle/>
          <a:p>
            <a:pPr algn="l"/>
            <a:fld id="{00000000-1234-1234-1234-123412341234}" type="slidenum">
              <a:rPr lang="en">
                <a:solidFill>
                  <a:schemeClr val="tx1"/>
                </a:solidFill>
              </a:rPr>
              <a:pPr algn="l"/>
              <a:t>33</a:t>
            </a:fld>
            <a:endParaRPr lang="en" dirty="0">
              <a:solidFill>
                <a:schemeClr val="tx1"/>
              </a:solidFill>
            </a:endParaRPr>
          </a:p>
        </p:txBody>
      </p:sp>
    </p:spTree>
    <p:extLst>
      <p:ext uri="{BB962C8B-B14F-4D97-AF65-F5344CB8AC3E}">
        <p14:creationId xmlns:p14="http://schemas.microsoft.com/office/powerpoint/2010/main" val="3439553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228599"/>
            <a:ext cx="9479666" cy="1051561"/>
          </a:xfrm>
        </p:spPr>
        <p:txBody>
          <a:bodyPr>
            <a:noAutofit/>
          </a:bodyPr>
          <a:lstStyle/>
          <a:p>
            <a:pPr algn="ctr"/>
            <a:r>
              <a:rPr lang="en-US" b="1" dirty="0">
                <a:solidFill>
                  <a:schemeClr val="tx1"/>
                </a:solidFill>
                <a:latin typeface="Arial" panose="020B0604020202020204" pitchFamily="34" charset="0"/>
                <a:cs typeface="Arial" panose="020B0604020202020204" pitchFamily="34" charset="0"/>
              </a:rPr>
              <a:t>Internal Firewall Procedures </a:t>
            </a:r>
          </a:p>
        </p:txBody>
      </p:sp>
      <p:sp>
        <p:nvSpPr>
          <p:cNvPr id="4" name="Text Placeholder 3"/>
          <p:cNvSpPr>
            <a:spLocks noGrp="1"/>
          </p:cNvSpPr>
          <p:nvPr>
            <p:ph idx="1"/>
          </p:nvPr>
        </p:nvSpPr>
        <p:spPr>
          <a:xfrm>
            <a:off x="1354239" y="228599"/>
            <a:ext cx="9905325" cy="5498198"/>
          </a:xfrm>
        </p:spPr>
        <p:txBody>
          <a:bodyPr>
            <a:noAutofit/>
          </a:bodyPr>
          <a:lstStyle/>
          <a:p>
            <a:pPr marL="914400" lvl="2" indent="0">
              <a:lnSpc>
                <a:spcPct val="100000"/>
              </a:lnSpc>
              <a:spcAft>
                <a:spcPts val="1600"/>
              </a:spcAft>
              <a:buSzPct val="100000"/>
              <a:buNone/>
            </a:pPr>
            <a:endParaRPr lang="en-US" sz="3200" dirty="0">
              <a:latin typeface="Arial" panose="020B0604020202020204" pitchFamily="34" charset="0"/>
              <a:cs typeface="Arial" panose="020B0604020202020204" pitchFamily="34" charset="0"/>
            </a:endParaRPr>
          </a:p>
          <a:p>
            <a:pPr marL="122238" lvl="2" indent="0">
              <a:lnSpc>
                <a:spcPct val="100000"/>
              </a:lnSpc>
              <a:spcAft>
                <a:spcPts val="1600"/>
              </a:spcAft>
              <a:buSzPct val="100000"/>
              <a:buNone/>
            </a:pPr>
            <a:r>
              <a:rPr lang="en-US" sz="3200" dirty="0">
                <a:latin typeface="Arial" panose="020B0604020202020204" pitchFamily="34" charset="0"/>
                <a:cs typeface="Arial" panose="020B0604020202020204" pitchFamily="34" charset="0"/>
              </a:rPr>
              <a:t>Include:</a:t>
            </a:r>
          </a:p>
          <a:p>
            <a:pPr marL="457200" lvl="2" indent="-274320">
              <a:lnSpc>
                <a:spcPct val="100000"/>
              </a:lnSpc>
              <a:spcBef>
                <a:spcPts val="0"/>
              </a:spcBef>
              <a:spcAft>
                <a:spcPts val="1200"/>
              </a:spcAft>
              <a:buSzPct val="100000"/>
              <a:buFont typeface="Arial" panose="020B0604020202020204" pitchFamily="34" charset="0"/>
              <a:buChar char="•"/>
            </a:pPr>
            <a:r>
              <a:rPr lang="en-US" sz="3200" dirty="0">
                <a:latin typeface="Arial" panose="020B0604020202020204" pitchFamily="34" charset="0"/>
                <a:cs typeface="Arial" panose="020B0604020202020204" pitchFamily="34" charset="0"/>
              </a:rPr>
              <a:t>Providing notice</a:t>
            </a:r>
          </a:p>
          <a:p>
            <a:pPr marL="457200" lvl="2" indent="-274320">
              <a:lnSpc>
                <a:spcPct val="100000"/>
              </a:lnSpc>
              <a:spcBef>
                <a:spcPts val="0"/>
              </a:spcBef>
              <a:spcAft>
                <a:spcPts val="1200"/>
              </a:spcAft>
              <a:buSzPct val="100000"/>
              <a:buFont typeface="Arial" panose="020B0604020202020204" pitchFamily="34" charset="0"/>
              <a:buChar char="•"/>
            </a:pPr>
            <a:r>
              <a:rPr lang="en-US" sz="3200" dirty="0">
                <a:latin typeface="Arial" panose="020B0604020202020204" pitchFamily="34" charset="0"/>
                <a:cs typeface="Arial" panose="020B0604020202020204" pitchFamily="34" charset="0"/>
              </a:rPr>
              <a:t>Written acknowledgement </a:t>
            </a:r>
          </a:p>
          <a:p>
            <a:pPr marL="457200" lvl="2" indent="-274320">
              <a:lnSpc>
                <a:spcPct val="100000"/>
              </a:lnSpc>
              <a:spcBef>
                <a:spcPts val="0"/>
              </a:spcBef>
              <a:spcAft>
                <a:spcPts val="1200"/>
              </a:spcAft>
              <a:buSzPct val="100000"/>
              <a:buFont typeface="Arial" panose="020B0604020202020204" pitchFamily="34" charset="0"/>
              <a:buChar char="•"/>
            </a:pPr>
            <a:r>
              <a:rPr lang="en-US" sz="3200" dirty="0">
                <a:latin typeface="Arial" panose="020B0604020202020204" pitchFamily="34" charset="0"/>
                <a:cs typeface="Arial" panose="020B0604020202020204" pitchFamily="34" charset="0"/>
              </a:rPr>
              <a:t>Individuals working in separate places and not  sharing information</a:t>
            </a:r>
          </a:p>
          <a:p>
            <a:pPr marL="457200" lvl="2" indent="-274320">
              <a:lnSpc>
                <a:spcPct val="100000"/>
              </a:lnSpc>
              <a:spcBef>
                <a:spcPts val="0"/>
              </a:spcBef>
              <a:spcAft>
                <a:spcPts val="1200"/>
              </a:spcAft>
              <a:buSzPct val="100000"/>
              <a:buFont typeface="Arial" panose="020B0604020202020204" pitchFamily="34" charset="0"/>
              <a:buChar char="•"/>
            </a:pPr>
            <a:r>
              <a:rPr lang="en-US" sz="3200" dirty="0">
                <a:latin typeface="Arial" panose="020B0604020202020204" pitchFamily="34" charset="0"/>
                <a:cs typeface="Arial" panose="020B0604020202020204" pitchFamily="34" charset="0"/>
              </a:rPr>
              <a:t>Records are maintained</a:t>
            </a:r>
          </a:p>
          <a:p>
            <a:pPr marL="182880" lvl="2" indent="0">
              <a:lnSpc>
                <a:spcPct val="100000"/>
              </a:lnSpc>
              <a:spcBef>
                <a:spcPts val="0"/>
              </a:spcBef>
              <a:spcAft>
                <a:spcPts val="1200"/>
              </a:spcAft>
              <a:buSzPct val="100000"/>
              <a:buNone/>
            </a:pPr>
            <a:r>
              <a:rPr lang="en-US" sz="3200" dirty="0">
                <a:latin typeface="Arial" panose="020B0604020202020204" pitchFamily="34" charset="0"/>
                <a:cs typeface="Arial" panose="020B0604020202020204" pitchFamily="34" charset="0"/>
              </a:rPr>
              <a:t>Complete details are on the CSI COE web page at    </a:t>
            </a:r>
            <a:r>
              <a:rPr lang="en-US" sz="3200" dirty="0">
                <a:latin typeface="Arial" panose="020B0604020202020204" pitchFamily="34" charset="0"/>
                <a:cs typeface="Arial" panose="020B0604020202020204" pitchFamily="34" charset="0"/>
                <a:hlinkClick r:id="rId3" tooltip="County Office of Education Program Information"/>
              </a:rPr>
              <a:t>https://www.cde.ca.gov/sp/sw/t1/csicoeproginformation21.asp</a:t>
            </a:r>
            <a:r>
              <a:rPr lang="en-US" sz="3200" dirty="0">
                <a:latin typeface="Arial" panose="020B0604020202020204" pitchFamily="34" charset="0"/>
                <a:cs typeface="Arial" panose="020B0604020202020204" pitchFamily="34" charset="0"/>
              </a:rPr>
              <a:t>.</a:t>
            </a:r>
          </a:p>
          <a:p>
            <a:pPr marL="1354633" lvl="2" indent="0">
              <a:buSzPct val="100000"/>
              <a:buNone/>
            </a:pPr>
            <a:endParaRPr lang="en-US" sz="3200" dirty="0">
              <a:latin typeface="Arial" panose="020B0604020202020204" pitchFamily="34" charset="0"/>
              <a:cs typeface="Arial" panose="020B0604020202020204" pitchFamily="34" charset="0"/>
            </a:endParaRPr>
          </a:p>
          <a:p>
            <a:pPr marL="1354633" lvl="2" indent="0">
              <a:buSzPct val="100000"/>
              <a:buNone/>
            </a:pPr>
            <a:endParaRPr lang="en-US" sz="3200" dirty="0">
              <a:latin typeface="Arial" panose="020B0604020202020204" pitchFamily="34" charset="0"/>
              <a:cs typeface="Arial" panose="020B0604020202020204" pitchFamily="34" charset="0"/>
            </a:endParaRPr>
          </a:p>
          <a:p>
            <a:pPr lvl="2">
              <a:buClrTx/>
              <a:buSzPct val="100000"/>
              <a:buFont typeface="Arial" panose="020B0604020202020204" pitchFamily="34" charset="0"/>
              <a:buChar char="•"/>
            </a:pPr>
            <a:endParaRPr lang="en-US" sz="3733" dirty="0"/>
          </a:p>
          <a:p>
            <a:pPr marL="93131" indent="0">
              <a:buNone/>
            </a:pPr>
            <a:endParaRPr lang="en-US" sz="3733"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584180" y="5966460"/>
            <a:ext cx="769620" cy="755015"/>
          </a:xfrm>
        </p:spPr>
        <p:txBody>
          <a:bodyPr/>
          <a:lstStyle/>
          <a:p>
            <a:pPr algn="l"/>
            <a:fld id="{00000000-1234-1234-1234-123412341234}" type="slidenum">
              <a:rPr lang="en">
                <a:solidFill>
                  <a:schemeClr val="tx1"/>
                </a:solidFill>
              </a:rPr>
              <a:pPr algn="l"/>
              <a:t>34</a:t>
            </a:fld>
            <a:endParaRPr lang="en" dirty="0">
              <a:solidFill>
                <a:schemeClr val="tx1"/>
              </a:solidFill>
            </a:endParaRPr>
          </a:p>
        </p:txBody>
      </p:sp>
    </p:spTree>
    <p:extLst>
      <p:ext uri="{BB962C8B-B14F-4D97-AF65-F5344CB8AC3E}">
        <p14:creationId xmlns:p14="http://schemas.microsoft.com/office/powerpoint/2010/main" val="1455584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365125"/>
            <a:ext cx="9479666" cy="5967095"/>
          </a:xfrm>
        </p:spPr>
        <p:txBody>
          <a:bodyPr>
            <a:normAutofit/>
          </a:bodyPr>
          <a:lstStyle/>
          <a:p>
            <a:pPr algn="ctr"/>
            <a:r>
              <a:rPr lang="en-US" sz="4800" b="1" dirty="0">
                <a:solidFill>
                  <a:schemeClr val="tx1"/>
                </a:solidFill>
                <a:latin typeface="+mn-lt"/>
                <a:cs typeface="Arial" panose="020B0604020202020204" pitchFamily="34" charset="0"/>
              </a:rPr>
              <a:t>FAQs</a:t>
            </a:r>
          </a:p>
        </p:txBody>
      </p:sp>
      <p:sp>
        <p:nvSpPr>
          <p:cNvPr id="3" name="Slide Number Placeholder 2">
            <a:extLst>
              <a:ext uri="{FF2B5EF4-FFF2-40B4-BE49-F238E27FC236}">
                <a16:creationId xmlns:a16="http://schemas.microsoft.com/office/drawing/2014/main" id="{CD1671D1-3D76-487E-8F58-88E121E69A6D}"/>
              </a:ext>
            </a:extLst>
          </p:cNvPr>
          <p:cNvSpPr>
            <a:spLocks noGrp="1"/>
          </p:cNvSpPr>
          <p:nvPr>
            <p:ph type="sldNum" sz="quarter" idx="12"/>
          </p:nvPr>
        </p:nvSpPr>
        <p:spPr>
          <a:xfrm>
            <a:off x="8610600" y="5254172"/>
            <a:ext cx="2391229" cy="1467304"/>
          </a:xfrm>
        </p:spPr>
        <p:txBody>
          <a:bodyPr/>
          <a:lstStyle/>
          <a:p>
            <a:fld id="{469BC29B-CD14-4172-9B93-F334EF7BA94E}" type="slidenum">
              <a:rPr lang="en-US" smtClean="0">
                <a:solidFill>
                  <a:schemeClr val="tx1"/>
                </a:solidFill>
              </a:rPr>
              <a:t>35</a:t>
            </a:fld>
            <a:endParaRPr lang="en-US" dirty="0">
              <a:solidFill>
                <a:schemeClr val="tx1"/>
              </a:solidFill>
            </a:endParaRPr>
          </a:p>
        </p:txBody>
      </p:sp>
    </p:spTree>
    <p:extLst>
      <p:ext uri="{BB962C8B-B14F-4D97-AF65-F5344CB8AC3E}">
        <p14:creationId xmlns:p14="http://schemas.microsoft.com/office/powerpoint/2010/main" val="3853170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0"/>
            <a:ext cx="9479666" cy="1485899"/>
          </a:xfrm>
        </p:spPr>
        <p:txBody>
          <a:bodyPr>
            <a:noAutofit/>
          </a:bodyPr>
          <a:lstStyle/>
          <a:p>
            <a:pPr algn="ctr"/>
            <a:r>
              <a:rPr lang="en-US" sz="3600" b="1" dirty="0">
                <a:solidFill>
                  <a:schemeClr val="tx1"/>
                </a:solidFill>
                <a:cs typeface="Arial"/>
              </a:rPr>
              <a:t>Which CSI plans do the FY 2021 funds support? </a:t>
            </a:r>
          </a:p>
        </p:txBody>
      </p:sp>
      <p:sp>
        <p:nvSpPr>
          <p:cNvPr id="3" name="Text Placeholder 2"/>
          <p:cNvSpPr>
            <a:spLocks noGrp="1"/>
          </p:cNvSpPr>
          <p:nvPr>
            <p:ph idx="1"/>
          </p:nvPr>
        </p:nvSpPr>
        <p:spPr>
          <a:xfrm>
            <a:off x="1354238" y="1181100"/>
            <a:ext cx="10190061" cy="6035625"/>
          </a:xfrm>
        </p:spPr>
        <p:txBody>
          <a:bodyPr>
            <a:noAutofit/>
          </a:bodyPr>
          <a:lstStyle/>
          <a:p>
            <a:pPr marL="93131" indent="0">
              <a:lnSpc>
                <a:spcPct val="110000"/>
              </a:lnSpc>
              <a:spcAft>
                <a:spcPts val="1600"/>
              </a:spcAft>
              <a:buNone/>
            </a:pPr>
            <a:r>
              <a:rPr lang="en-US" sz="3200" dirty="0">
                <a:cs typeface="Calibri"/>
              </a:rPr>
              <a:t>FY 2021 CSI funds support development and implementation activities for the 2022–23 CSI plans. In most LEAs, CSI plan development activities begin as early as winter 2021/spring 2022. It is the expectation that CSI plan implementation should begin by the first day of the 2022–23 school year. </a:t>
            </a:r>
          </a:p>
          <a:p>
            <a:pPr marL="93131" indent="0">
              <a:lnSpc>
                <a:spcPct val="110000"/>
              </a:lnSpc>
              <a:spcAft>
                <a:spcPts val="1600"/>
              </a:spcAft>
              <a:buNone/>
            </a:pPr>
            <a:r>
              <a:rPr lang="en-US" sz="3200" dirty="0">
                <a:cs typeface="Calibri"/>
              </a:rPr>
              <a:t>The COE will use its FY 2021 CSI funds under this application to support LEAs in developing and implementing their 2022–23 CSI plans.</a:t>
            </a:r>
          </a:p>
          <a:p>
            <a:pPr lvl="1">
              <a:buSzPts val="2500"/>
            </a:pPr>
            <a:endParaRPr lang="en-US" sz="3200" dirty="0">
              <a:cs typeface="Calibri"/>
            </a:endParaRPr>
          </a:p>
        </p:txBody>
      </p:sp>
      <p:sp>
        <p:nvSpPr>
          <p:cNvPr id="4" name="Slide Number Placeholder 3"/>
          <p:cNvSpPr>
            <a:spLocks noGrp="1"/>
          </p:cNvSpPr>
          <p:nvPr>
            <p:ph type="sldNum" sz="quarter" idx="12"/>
          </p:nvPr>
        </p:nvSpPr>
        <p:spPr>
          <a:xfrm>
            <a:off x="10726056" y="5946775"/>
            <a:ext cx="2502263" cy="365125"/>
          </a:xfrm>
        </p:spPr>
        <p:txBody>
          <a:bodyPr/>
          <a:lstStyle/>
          <a:p>
            <a:pPr algn="l"/>
            <a:fld id="{00000000-1234-1234-1234-123412341234}" type="slidenum">
              <a:rPr lang="en">
                <a:solidFill>
                  <a:schemeClr val="tx1"/>
                </a:solidFill>
              </a:rPr>
              <a:pPr algn="l"/>
              <a:t>36</a:t>
            </a:fld>
            <a:endParaRPr lang="en" dirty="0">
              <a:solidFill>
                <a:schemeClr val="tx1"/>
              </a:solidFill>
            </a:endParaRPr>
          </a:p>
        </p:txBody>
      </p:sp>
    </p:spTree>
    <p:extLst>
      <p:ext uri="{BB962C8B-B14F-4D97-AF65-F5344CB8AC3E}">
        <p14:creationId xmlns:p14="http://schemas.microsoft.com/office/powerpoint/2010/main" val="2123576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365125"/>
            <a:ext cx="9479666" cy="2335846"/>
          </a:xfrm>
        </p:spPr>
        <p:txBody>
          <a:bodyPr>
            <a:noAutofit/>
          </a:bodyPr>
          <a:lstStyle/>
          <a:p>
            <a:pPr algn="ctr"/>
            <a:r>
              <a:rPr lang="en-US" b="1" dirty="0">
                <a:solidFill>
                  <a:schemeClr val="tx1"/>
                </a:solidFill>
                <a:cs typeface="Arial"/>
              </a:rPr>
              <a:t>How is this conflict of interest concern different from the dual roles the COE plays regarding the LCAP?</a:t>
            </a:r>
          </a:p>
        </p:txBody>
      </p:sp>
      <p:sp>
        <p:nvSpPr>
          <p:cNvPr id="3" name="Text Placeholder 2"/>
          <p:cNvSpPr>
            <a:spLocks noGrp="1"/>
          </p:cNvSpPr>
          <p:nvPr>
            <p:ph idx="1"/>
          </p:nvPr>
        </p:nvSpPr>
        <p:spPr>
          <a:xfrm>
            <a:off x="1354239" y="2880359"/>
            <a:ext cx="9479666" cy="3296603"/>
          </a:xfrm>
        </p:spPr>
        <p:txBody>
          <a:bodyPr>
            <a:normAutofit/>
          </a:bodyPr>
          <a:lstStyle/>
          <a:p>
            <a:pPr marL="93131" indent="0">
              <a:lnSpc>
                <a:spcPct val="100000"/>
              </a:lnSpc>
              <a:spcBef>
                <a:spcPts val="0"/>
              </a:spcBef>
              <a:spcAft>
                <a:spcPts val="1600"/>
              </a:spcAft>
              <a:buNone/>
            </a:pPr>
            <a:r>
              <a:rPr lang="en-US" sz="3200" dirty="0">
                <a:cs typeface="Calibri"/>
              </a:rPr>
              <a:t>The concern for a potential conflict of interest is a </a:t>
            </a:r>
            <a:r>
              <a:rPr lang="en-US" sz="3200" b="1" dirty="0">
                <a:cs typeface="Calibri"/>
              </a:rPr>
              <a:t>federal concern </a:t>
            </a:r>
            <a:r>
              <a:rPr lang="en-US" sz="3200" dirty="0">
                <a:cs typeface="Calibri"/>
              </a:rPr>
              <a:t>and relates to the dual roles of </a:t>
            </a:r>
            <a:r>
              <a:rPr lang="en-US" sz="3200" b="1" dirty="0">
                <a:cs typeface="Calibri"/>
              </a:rPr>
              <a:t>COEs for CSI</a:t>
            </a:r>
            <a:r>
              <a:rPr lang="en-US" sz="3200" dirty="0">
                <a:cs typeface="Calibri"/>
              </a:rPr>
              <a:t>. The purpose of the guidance is only related to CSI implementation and </a:t>
            </a:r>
            <a:r>
              <a:rPr lang="en-US" sz="3200" b="1" dirty="0">
                <a:cs typeface="Calibri"/>
              </a:rPr>
              <a:t>is not intended for state accountability purposes. </a:t>
            </a:r>
          </a:p>
          <a:p>
            <a:pPr marL="745048" lvl="1" indent="0">
              <a:buSzPts val="2500"/>
              <a:buNone/>
            </a:pPr>
            <a:endParaRPr lang="en-US" sz="3200" dirty="0">
              <a:cs typeface="Calibri"/>
            </a:endParaRPr>
          </a:p>
          <a:p>
            <a:pPr marL="745048" lvl="1" indent="0">
              <a:buSzPts val="2500"/>
              <a:buNone/>
            </a:pPr>
            <a:endParaRPr lang="en-US" sz="3200" dirty="0">
              <a:cs typeface="Calibri"/>
            </a:endParaRPr>
          </a:p>
        </p:txBody>
      </p:sp>
      <p:sp>
        <p:nvSpPr>
          <p:cNvPr id="6" name="Slide Number Placeholder 5"/>
          <p:cNvSpPr>
            <a:spLocks noGrp="1"/>
          </p:cNvSpPr>
          <p:nvPr>
            <p:ph type="sldNum" sz="quarter" idx="12"/>
          </p:nvPr>
        </p:nvSpPr>
        <p:spPr>
          <a:xfrm>
            <a:off x="10645140" y="5994399"/>
            <a:ext cx="2743200" cy="365125"/>
          </a:xfrm>
          <a:prstGeom prst="rect">
            <a:avLst/>
          </a:prstGeom>
        </p:spPr>
        <p:txBody>
          <a:bodyPr/>
          <a:lstStyle/>
          <a:p>
            <a:pPr algn="l"/>
            <a:fld id="{00000000-1234-1234-1234-123412341234}" type="slidenum">
              <a:rPr lang="en">
                <a:solidFill>
                  <a:schemeClr val="tx1"/>
                </a:solidFill>
              </a:rPr>
              <a:pPr algn="l"/>
              <a:t>37</a:t>
            </a:fld>
            <a:endParaRPr lang="en" dirty="0">
              <a:solidFill>
                <a:schemeClr val="tx1"/>
              </a:solidFill>
            </a:endParaRPr>
          </a:p>
        </p:txBody>
      </p:sp>
    </p:spTree>
    <p:extLst>
      <p:ext uri="{BB962C8B-B14F-4D97-AF65-F5344CB8AC3E}">
        <p14:creationId xmlns:p14="http://schemas.microsoft.com/office/powerpoint/2010/main" val="406623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4000" dirty="0">
                <a:cs typeface="Arial" panose="020B0604020202020204" pitchFamily="34" charset="0"/>
              </a:rPr>
            </a:br>
            <a:r>
              <a:rPr lang="en-US" b="1" dirty="0">
                <a:solidFill>
                  <a:schemeClr val="tx1"/>
                </a:solidFill>
                <a:cs typeface="Arial" panose="020B0604020202020204" pitchFamily="34" charset="0"/>
              </a:rPr>
              <a:t>When will the FY 2021 CSI funds for COEs become available?</a:t>
            </a:r>
          </a:p>
        </p:txBody>
      </p:sp>
      <p:sp>
        <p:nvSpPr>
          <p:cNvPr id="3" name="Text Placeholder 2"/>
          <p:cNvSpPr>
            <a:spLocks noGrp="1"/>
          </p:cNvSpPr>
          <p:nvPr>
            <p:ph idx="1"/>
          </p:nvPr>
        </p:nvSpPr>
        <p:spPr>
          <a:xfrm>
            <a:off x="1074420" y="1825625"/>
            <a:ext cx="9759485" cy="4351338"/>
          </a:xfrm>
        </p:spPr>
        <p:txBody>
          <a:bodyPr>
            <a:normAutofit/>
          </a:bodyPr>
          <a:lstStyle/>
          <a:p>
            <a:pPr marL="745048" lvl="1" indent="0">
              <a:lnSpc>
                <a:spcPct val="100000"/>
              </a:lnSpc>
              <a:spcAft>
                <a:spcPts val="1600"/>
              </a:spcAft>
              <a:buSzPts val="2500"/>
              <a:buNone/>
            </a:pPr>
            <a:endParaRPr lang="en-US" sz="3200" dirty="0">
              <a:cs typeface="Arial" panose="020B0604020202020204" pitchFamily="34" charset="0"/>
            </a:endParaRPr>
          </a:p>
          <a:p>
            <a:pPr marL="745048" lvl="1" indent="0">
              <a:lnSpc>
                <a:spcPct val="100000"/>
              </a:lnSpc>
              <a:spcAft>
                <a:spcPts val="1600"/>
              </a:spcAft>
              <a:buSzPts val="2500"/>
              <a:buNone/>
            </a:pPr>
            <a:r>
              <a:rPr lang="en-US" sz="3200" dirty="0">
                <a:cs typeface="Arial" panose="020B0604020202020204" pitchFamily="34" charset="0"/>
              </a:rPr>
              <a:t>First apportionments are expected to be distributed in spring 2022. </a:t>
            </a:r>
          </a:p>
          <a:p>
            <a:pPr marL="745048" lvl="1" indent="0">
              <a:buSzPts val="2500"/>
              <a:buNone/>
            </a:pPr>
            <a:endParaRPr lang="en-US" sz="3200" dirty="0">
              <a:cs typeface="Arial" panose="020B0604020202020204" pitchFamily="34" charset="0"/>
            </a:endParaRPr>
          </a:p>
        </p:txBody>
      </p:sp>
      <p:sp>
        <p:nvSpPr>
          <p:cNvPr id="4" name="Slide Number Placeholder 3"/>
          <p:cNvSpPr>
            <a:spLocks noGrp="1"/>
          </p:cNvSpPr>
          <p:nvPr>
            <p:ph type="sldNum" sz="quarter" idx="12"/>
          </p:nvPr>
        </p:nvSpPr>
        <p:spPr>
          <a:xfrm>
            <a:off x="10370820" y="5946775"/>
            <a:ext cx="2743200" cy="365125"/>
          </a:xfrm>
          <a:prstGeom prst="rect">
            <a:avLst/>
          </a:prstGeom>
        </p:spPr>
        <p:txBody>
          <a:bodyPr/>
          <a:lstStyle/>
          <a:p>
            <a:pPr algn="l"/>
            <a:fld id="{00000000-1234-1234-1234-123412341234}" type="slidenum">
              <a:rPr lang="en">
                <a:solidFill>
                  <a:schemeClr val="tx1"/>
                </a:solidFill>
              </a:rPr>
              <a:pPr algn="l"/>
              <a:t>38</a:t>
            </a:fld>
            <a:endParaRPr lang="en" dirty="0">
              <a:solidFill>
                <a:schemeClr val="tx1"/>
              </a:solidFill>
            </a:endParaRPr>
          </a:p>
        </p:txBody>
      </p:sp>
    </p:spTree>
    <p:extLst>
      <p:ext uri="{BB962C8B-B14F-4D97-AF65-F5344CB8AC3E}">
        <p14:creationId xmlns:p14="http://schemas.microsoft.com/office/powerpoint/2010/main" val="1955163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cs typeface="Arial" panose="020B0604020202020204" pitchFamily="34" charset="0"/>
              </a:rPr>
              <a:t>What if the COE declines funding?</a:t>
            </a:r>
            <a:endParaRPr lang="en-US" b="1" dirty="0">
              <a:solidFill>
                <a:schemeClr val="tx1"/>
              </a:solidFill>
              <a:cs typeface="Arial"/>
            </a:endParaRPr>
          </a:p>
        </p:txBody>
      </p:sp>
      <p:sp>
        <p:nvSpPr>
          <p:cNvPr id="3" name="Text Placeholder 2"/>
          <p:cNvSpPr>
            <a:spLocks noGrp="1"/>
          </p:cNvSpPr>
          <p:nvPr>
            <p:ph idx="1"/>
          </p:nvPr>
        </p:nvSpPr>
        <p:spPr/>
        <p:txBody>
          <a:bodyPr>
            <a:normAutofit/>
          </a:bodyPr>
          <a:lstStyle/>
          <a:p>
            <a:pPr marL="93131" indent="0">
              <a:lnSpc>
                <a:spcPct val="100000"/>
              </a:lnSpc>
              <a:spcBef>
                <a:spcPts val="0"/>
              </a:spcBef>
              <a:spcAft>
                <a:spcPts val="1600"/>
              </a:spcAft>
              <a:buNone/>
            </a:pPr>
            <a:r>
              <a:rPr lang="en-US" sz="3200" dirty="0"/>
              <a:t>Regardless of whether or not the COE elects to accept funding authorized under this application, the COE is expected to offer CSI plan development and implementation support to its LEAs with schools eligible for CSI. FY 2021 ESSA, Section 1003 funds for CSI must be used by the COE to support LEA development and implementation of the 2022–23 CSI plans.</a:t>
            </a:r>
          </a:p>
          <a:p>
            <a:pPr marL="93131" indent="0">
              <a:lnSpc>
                <a:spcPct val="100000"/>
              </a:lnSpc>
              <a:spcBef>
                <a:spcPts val="0"/>
              </a:spcBef>
              <a:spcAft>
                <a:spcPts val="1600"/>
              </a:spcAft>
              <a:buNone/>
            </a:pPr>
            <a:endParaRPr lang="en-US" sz="3200" b="1" dirty="0">
              <a:cs typeface="Arial" panose="020B0604020202020204" pitchFamily="34" charset="0"/>
            </a:endParaRPr>
          </a:p>
          <a:p>
            <a:pPr marL="93131" indent="0">
              <a:lnSpc>
                <a:spcPct val="120000"/>
              </a:lnSpc>
              <a:spcBef>
                <a:spcPts val="0"/>
              </a:spcBef>
              <a:spcAft>
                <a:spcPts val="1600"/>
              </a:spcAft>
              <a:buNone/>
            </a:pPr>
            <a:endParaRPr lang="en-US" sz="3200" dirty="0">
              <a:solidFill>
                <a:srgbClr val="FF0000"/>
              </a:solidFill>
              <a:cs typeface="Arial" panose="020B0604020202020204" pitchFamily="34" charset="0"/>
            </a:endParaRPr>
          </a:p>
        </p:txBody>
      </p:sp>
      <p:sp>
        <p:nvSpPr>
          <p:cNvPr id="4" name="Slide Number Placeholder 3"/>
          <p:cNvSpPr>
            <a:spLocks noGrp="1"/>
          </p:cNvSpPr>
          <p:nvPr>
            <p:ph type="sldNum" sz="quarter" idx="12"/>
          </p:nvPr>
        </p:nvSpPr>
        <p:spPr>
          <a:xfrm>
            <a:off x="10538460" y="5577840"/>
            <a:ext cx="815340" cy="1143635"/>
          </a:xfrm>
        </p:spPr>
        <p:txBody>
          <a:bodyPr/>
          <a:lstStyle/>
          <a:p>
            <a:pPr algn="l"/>
            <a:fld id="{00000000-1234-1234-1234-123412341234}" type="slidenum">
              <a:rPr lang="en">
                <a:solidFill>
                  <a:schemeClr val="tx1"/>
                </a:solidFill>
              </a:rPr>
              <a:pPr algn="l"/>
              <a:t>39</a:t>
            </a:fld>
            <a:endParaRPr lang="en" dirty="0">
              <a:solidFill>
                <a:schemeClr val="tx1"/>
              </a:solidFill>
            </a:endParaRPr>
          </a:p>
        </p:txBody>
      </p:sp>
    </p:spTree>
    <p:extLst>
      <p:ext uri="{BB962C8B-B14F-4D97-AF65-F5344CB8AC3E}">
        <p14:creationId xmlns:p14="http://schemas.microsoft.com/office/powerpoint/2010/main" val="3566526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0" y="279400"/>
            <a:ext cx="9949543" cy="1113973"/>
          </a:xfrm>
        </p:spPr>
        <p:txBody>
          <a:bodyPr>
            <a:normAutofit/>
          </a:bodyPr>
          <a:lstStyle/>
          <a:p>
            <a:pPr algn="ctr"/>
            <a:r>
              <a:rPr lang="en-US" b="1" dirty="0">
                <a:solidFill>
                  <a:schemeClr val="tx1"/>
                </a:solidFill>
                <a:cs typeface="Arial" panose="020B0604020202020204" pitchFamily="34" charset="0"/>
              </a:rPr>
              <a:t>Housekeeping</a:t>
            </a:r>
          </a:p>
        </p:txBody>
      </p:sp>
      <p:sp>
        <p:nvSpPr>
          <p:cNvPr id="6" name="Content Placeholder 5"/>
          <p:cNvSpPr>
            <a:spLocks noGrp="1"/>
          </p:cNvSpPr>
          <p:nvPr>
            <p:ph idx="1"/>
          </p:nvPr>
        </p:nvSpPr>
        <p:spPr>
          <a:xfrm>
            <a:off x="1202382" y="1698591"/>
            <a:ext cx="10274913" cy="4023360"/>
          </a:xfrm>
        </p:spPr>
        <p:txBody>
          <a:bodyPr>
            <a:normAutofit/>
          </a:bodyPr>
          <a:lstStyle/>
          <a:p>
            <a:pPr marL="457200" indent="-274320">
              <a:lnSpc>
                <a:spcPct val="100000"/>
              </a:lnSpc>
              <a:spcBef>
                <a:spcPts val="0"/>
              </a:spcBef>
              <a:spcAft>
                <a:spcPts val="1600"/>
              </a:spcAft>
            </a:pPr>
            <a:r>
              <a:rPr lang="en-US" sz="3200" dirty="0">
                <a:latin typeface="Arial" panose="020B0604020202020204" pitchFamily="34" charset="0"/>
                <a:cs typeface="Arial" panose="020B0604020202020204" pitchFamily="34" charset="0"/>
              </a:rPr>
              <a:t>Please use the Zoom Q &amp; A to post any questions you may have.</a:t>
            </a:r>
          </a:p>
          <a:p>
            <a:pPr marL="457200" indent="-274320">
              <a:lnSpc>
                <a:spcPct val="100000"/>
              </a:lnSpc>
              <a:spcBef>
                <a:spcPts val="0"/>
              </a:spcBef>
              <a:spcAft>
                <a:spcPts val="1600"/>
              </a:spcAft>
            </a:pPr>
            <a:r>
              <a:rPr lang="en-US" sz="3200" dirty="0">
                <a:latin typeface="Arial" panose="020B0604020202020204" pitchFamily="34" charset="0"/>
                <a:cs typeface="Arial" panose="020B0604020202020204" pitchFamily="34" charset="0"/>
              </a:rPr>
              <a:t> A PDF of today’s presentation is located on the CDE’s CSI web page at:</a:t>
            </a:r>
          </a:p>
          <a:p>
            <a:pPr marL="0" indent="0">
              <a:buNone/>
            </a:pPr>
            <a:r>
              <a:rPr lang="en-US" sz="3200" dirty="0">
                <a:solidFill>
                  <a:srgbClr val="1C07B9"/>
                </a:solidFill>
                <a:latin typeface="Arial" panose="020B0604020202020204" pitchFamily="34" charset="0"/>
                <a:cs typeface="Arial" panose="020B0604020202020204" pitchFamily="34" charset="0"/>
                <a:hlinkClick r:id="rId3" tooltip="Comprehensive Support and Improvement Webinars"/>
              </a:rPr>
              <a:t>https://www.cde.ca.gov/sp/sw/t1/csiwebinars.asp</a:t>
            </a:r>
            <a:endParaRPr lang="en-US" sz="3200" dirty="0">
              <a:solidFill>
                <a:srgbClr val="1C07B9"/>
              </a:solidFill>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a:xfrm>
            <a:off x="9324493" y="6027169"/>
            <a:ext cx="1670080" cy="387699"/>
          </a:xfrm>
        </p:spPr>
        <p:txBody>
          <a:bodyPr/>
          <a:lstStyle/>
          <a:p>
            <a:pPr>
              <a:defRPr/>
            </a:pPr>
            <a:fld id="{3F07EB6D-4BC5-4CF1-A063-34594D1A6A81}" type="slidenum">
              <a:rPr lang="en-US" altLang="en-US">
                <a:solidFill>
                  <a:schemeClr val="tx1"/>
                </a:solidFill>
              </a:rPr>
              <a:pPr>
                <a:defRPr/>
              </a:pPr>
              <a:t>4</a:t>
            </a:fld>
            <a:endParaRPr lang="en-US" altLang="en-US" dirty="0">
              <a:solidFill>
                <a:schemeClr val="tx1"/>
              </a:solidFill>
            </a:endParaRPr>
          </a:p>
        </p:txBody>
      </p:sp>
    </p:spTree>
    <p:extLst>
      <p:ext uri="{BB962C8B-B14F-4D97-AF65-F5344CB8AC3E}">
        <p14:creationId xmlns:p14="http://schemas.microsoft.com/office/powerpoint/2010/main" val="10860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379" y="2582545"/>
            <a:ext cx="9479666" cy="1325563"/>
          </a:xfrm>
        </p:spPr>
        <p:txBody>
          <a:bodyPr>
            <a:normAutofit fontScale="90000"/>
          </a:bodyPr>
          <a:lstStyle/>
          <a:p>
            <a:pPr algn="ctr"/>
            <a:r>
              <a:rPr lang="en-US" sz="5300" b="1" dirty="0">
                <a:solidFill>
                  <a:schemeClr val="tx1"/>
                </a:solidFill>
                <a:cs typeface="Arial"/>
              </a:rPr>
              <a:t>Questions?</a:t>
            </a:r>
            <a:br>
              <a:rPr lang="en-US" b="1" dirty="0">
                <a:solidFill>
                  <a:schemeClr val="tx1"/>
                </a:solidFill>
                <a:cs typeface="Arial"/>
              </a:rPr>
            </a:br>
            <a:endParaRPr lang="en-US" dirty="0"/>
          </a:p>
        </p:txBody>
      </p:sp>
      <p:sp>
        <p:nvSpPr>
          <p:cNvPr id="3" name="Slide Number Placeholder 2">
            <a:extLst>
              <a:ext uri="{FF2B5EF4-FFF2-40B4-BE49-F238E27FC236}">
                <a16:creationId xmlns:a16="http://schemas.microsoft.com/office/drawing/2014/main" id="{DFDC2161-412C-4903-9B22-EC08426F97D7}"/>
              </a:ext>
            </a:extLst>
          </p:cNvPr>
          <p:cNvSpPr>
            <a:spLocks noGrp="1"/>
          </p:cNvSpPr>
          <p:nvPr>
            <p:ph type="sldNum" sz="quarter" idx="12"/>
          </p:nvPr>
        </p:nvSpPr>
        <p:spPr>
          <a:xfrm>
            <a:off x="8610600" y="5413830"/>
            <a:ext cx="2362200" cy="1307646"/>
          </a:xfrm>
        </p:spPr>
        <p:txBody>
          <a:bodyPr/>
          <a:lstStyle/>
          <a:p>
            <a:fld id="{469BC29B-CD14-4172-9B93-F334EF7BA94E}" type="slidenum">
              <a:rPr lang="en-US" smtClean="0">
                <a:solidFill>
                  <a:schemeClr val="tx1"/>
                </a:solidFill>
              </a:rPr>
              <a:t>40</a:t>
            </a:fld>
            <a:endParaRPr lang="en-US" dirty="0">
              <a:solidFill>
                <a:schemeClr val="tx1"/>
              </a:solidFill>
            </a:endParaRPr>
          </a:p>
        </p:txBody>
      </p:sp>
    </p:spTree>
    <p:extLst>
      <p:ext uri="{BB962C8B-B14F-4D97-AF65-F5344CB8AC3E}">
        <p14:creationId xmlns:p14="http://schemas.microsoft.com/office/powerpoint/2010/main" val="2360059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320041"/>
            <a:ext cx="9479666" cy="5897880"/>
          </a:xfrm>
        </p:spPr>
        <p:txBody>
          <a:bodyPr>
            <a:normAutofit/>
          </a:bodyPr>
          <a:lstStyle/>
          <a:p>
            <a:pPr algn="ctr"/>
            <a:r>
              <a:rPr lang="en-US" sz="4800" b="1" dirty="0">
                <a:solidFill>
                  <a:schemeClr val="tx1"/>
                </a:solidFill>
                <a:cs typeface="Arial" panose="020B0604020202020204" pitchFamily="34" charset="0"/>
              </a:rPr>
              <a:t>Part Three:</a:t>
            </a:r>
            <a:br>
              <a:rPr lang="en-US" sz="4800" b="1" dirty="0">
                <a:solidFill>
                  <a:schemeClr val="tx1"/>
                </a:solidFill>
                <a:cs typeface="Arial" panose="020B0604020202020204" pitchFamily="34" charset="0"/>
              </a:rPr>
            </a:br>
            <a:br>
              <a:rPr lang="en-US" sz="4800" b="1" dirty="0">
                <a:solidFill>
                  <a:schemeClr val="tx1"/>
                </a:solidFill>
                <a:cs typeface="Arial" panose="020B0604020202020204" pitchFamily="34" charset="0"/>
              </a:rPr>
            </a:br>
            <a:r>
              <a:rPr lang="en-US" sz="4800" b="1" dirty="0">
                <a:solidFill>
                  <a:schemeClr val="tx1"/>
                </a:solidFill>
                <a:cs typeface="Arial" panose="020B0604020202020204" pitchFamily="34" charset="0"/>
              </a:rPr>
              <a:t>Application</a:t>
            </a:r>
          </a:p>
        </p:txBody>
      </p:sp>
      <p:sp>
        <p:nvSpPr>
          <p:cNvPr id="3" name="Slide Number Placeholder 2">
            <a:extLst>
              <a:ext uri="{FF2B5EF4-FFF2-40B4-BE49-F238E27FC236}">
                <a16:creationId xmlns:a16="http://schemas.microsoft.com/office/drawing/2014/main" id="{60907607-EDAE-4598-9FA3-6F032D14D77A}"/>
              </a:ext>
            </a:extLst>
          </p:cNvPr>
          <p:cNvSpPr>
            <a:spLocks noGrp="1"/>
          </p:cNvSpPr>
          <p:nvPr>
            <p:ph type="sldNum" sz="quarter" idx="12"/>
          </p:nvPr>
        </p:nvSpPr>
        <p:spPr>
          <a:xfrm>
            <a:off x="8610600" y="5588000"/>
            <a:ext cx="2376714" cy="1133475"/>
          </a:xfrm>
        </p:spPr>
        <p:txBody>
          <a:bodyPr/>
          <a:lstStyle/>
          <a:p>
            <a:fld id="{469BC29B-CD14-4172-9B93-F334EF7BA94E}" type="slidenum">
              <a:rPr lang="en-US" smtClean="0">
                <a:solidFill>
                  <a:schemeClr val="tx1"/>
                </a:solidFill>
              </a:rPr>
              <a:t>41</a:t>
            </a:fld>
            <a:endParaRPr lang="en-US" dirty="0">
              <a:solidFill>
                <a:schemeClr val="tx1"/>
              </a:solidFill>
            </a:endParaRPr>
          </a:p>
        </p:txBody>
      </p:sp>
    </p:spTree>
    <p:extLst>
      <p:ext uri="{BB962C8B-B14F-4D97-AF65-F5344CB8AC3E}">
        <p14:creationId xmlns:p14="http://schemas.microsoft.com/office/powerpoint/2010/main" val="1769384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285" y="1492471"/>
            <a:ext cx="9587863" cy="2753709"/>
          </a:xfrm>
        </p:spPr>
        <p:txBody>
          <a:bodyPr>
            <a:normAutofit/>
          </a:bodyPr>
          <a:lstStyle/>
          <a:p>
            <a:pPr>
              <a:lnSpc>
                <a:spcPct val="100000"/>
              </a:lnSpc>
              <a:spcAft>
                <a:spcPts val="1600"/>
              </a:spcAft>
            </a:pPr>
            <a:r>
              <a:rPr lang="en-US" altLang="en-US" sz="4800" b="1" dirty="0">
                <a:solidFill>
                  <a:schemeClr val="tx1"/>
                </a:solidFill>
                <a:cs typeface="Arial" panose="020B0604020202020204" pitchFamily="34" charset="0"/>
              </a:rPr>
              <a:t>Completing and Submitting the 2021‒22 Application </a:t>
            </a:r>
            <a:endParaRPr lang="en-US" sz="4800" dirty="0">
              <a:solidFill>
                <a:schemeClr val="tx1"/>
              </a:solidFill>
              <a:cs typeface="Arial" panose="020B0604020202020204" pitchFamily="34" charset="0"/>
            </a:endParaRPr>
          </a:p>
        </p:txBody>
      </p:sp>
      <p:sp>
        <p:nvSpPr>
          <p:cNvPr id="3" name="Slide Number Placeholder 2"/>
          <p:cNvSpPr>
            <a:spLocks noGrp="1"/>
          </p:cNvSpPr>
          <p:nvPr>
            <p:ph type="sldNum" sz="quarter" idx="12"/>
          </p:nvPr>
        </p:nvSpPr>
        <p:spPr>
          <a:xfrm>
            <a:off x="8610600" y="5413830"/>
            <a:ext cx="2536371" cy="1307646"/>
          </a:xfrm>
        </p:spPr>
        <p:txBody>
          <a:bodyPr/>
          <a:lstStyle/>
          <a:p>
            <a:fld id="{469BC29B-CD14-4172-9B93-F334EF7BA94E}" type="slidenum">
              <a:rPr lang="en-US" smtClean="0">
                <a:solidFill>
                  <a:schemeClr val="tx1"/>
                </a:solidFill>
              </a:rPr>
              <a:t>42</a:t>
            </a:fld>
            <a:endParaRPr lang="en-US" dirty="0">
              <a:solidFill>
                <a:schemeClr val="tx1"/>
              </a:solidFill>
            </a:endParaRPr>
          </a:p>
        </p:txBody>
      </p:sp>
    </p:spTree>
    <p:extLst>
      <p:ext uri="{BB962C8B-B14F-4D97-AF65-F5344CB8AC3E}">
        <p14:creationId xmlns:p14="http://schemas.microsoft.com/office/powerpoint/2010/main" val="4182665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08508-DB3C-4ABB-A516-4BB27D935D0E}"/>
              </a:ext>
            </a:extLst>
          </p:cNvPr>
          <p:cNvSpPr>
            <a:spLocks noGrp="1"/>
          </p:cNvSpPr>
          <p:nvPr>
            <p:ph type="title"/>
          </p:nvPr>
        </p:nvSpPr>
        <p:spPr>
          <a:xfrm>
            <a:off x="1156138" y="306610"/>
            <a:ext cx="10348476" cy="1185607"/>
          </a:xfrm>
        </p:spPr>
        <p:txBody>
          <a:bodyPr>
            <a:normAutofit/>
          </a:bodyPr>
          <a:lstStyle/>
          <a:p>
            <a:pPr algn="ctr"/>
            <a:r>
              <a:rPr lang="en-US" b="1" dirty="0">
                <a:solidFill>
                  <a:schemeClr val="tx1"/>
                </a:solidFill>
                <a:cs typeface="Arial"/>
              </a:rPr>
              <a:t>Application Sections</a:t>
            </a:r>
            <a:endParaRPr lang="en-US" dirty="0">
              <a:solidFill>
                <a:schemeClr val="tx1"/>
              </a:solidFill>
              <a:cs typeface="Arial"/>
            </a:endParaRPr>
          </a:p>
        </p:txBody>
      </p:sp>
      <p:sp>
        <p:nvSpPr>
          <p:cNvPr id="3" name="Content Placeholder 2">
            <a:extLst>
              <a:ext uri="{FF2B5EF4-FFF2-40B4-BE49-F238E27FC236}">
                <a16:creationId xmlns:a16="http://schemas.microsoft.com/office/drawing/2014/main" id="{E5EB3844-22ED-4F27-A6E4-F43E3152361F}"/>
              </a:ext>
            </a:extLst>
          </p:cNvPr>
          <p:cNvSpPr>
            <a:spLocks noGrp="1"/>
          </p:cNvSpPr>
          <p:nvPr>
            <p:ph idx="1"/>
          </p:nvPr>
        </p:nvSpPr>
        <p:spPr>
          <a:xfrm>
            <a:off x="1417320" y="1303020"/>
            <a:ext cx="10309899" cy="5521891"/>
          </a:xfrm>
        </p:spPr>
        <p:txBody>
          <a:bodyPr vert="horz" lIns="91440" tIns="45720" rIns="91440" bIns="45720" rtlCol="0" anchor="t">
            <a:normAutofit/>
          </a:bodyPr>
          <a:lstStyle/>
          <a:p>
            <a:pPr marL="0" indent="0">
              <a:lnSpc>
                <a:spcPct val="100000"/>
              </a:lnSpc>
              <a:spcBef>
                <a:spcPts val="0"/>
              </a:spcBef>
              <a:spcAft>
                <a:spcPts val="1600"/>
              </a:spcAft>
              <a:buNone/>
            </a:pPr>
            <a:r>
              <a:rPr lang="en-US" sz="3200" b="1" dirty="0">
                <a:cs typeface="Arial"/>
              </a:rPr>
              <a:t>The 2021–22 application includes five sections:</a:t>
            </a:r>
            <a:endParaRPr lang="en-US" sz="3200" dirty="0">
              <a:cs typeface="Arial"/>
            </a:endParaRPr>
          </a:p>
          <a:p>
            <a:pPr marL="457200" lvl="1" indent="-274320">
              <a:lnSpc>
                <a:spcPct val="100000"/>
              </a:lnSpc>
              <a:spcBef>
                <a:spcPts val="0"/>
              </a:spcBef>
              <a:spcAft>
                <a:spcPts val="1600"/>
              </a:spcAft>
              <a:buFont typeface="Arial" panose="020B0604020202020204" pitchFamily="34" charset="0"/>
              <a:buChar char="•"/>
            </a:pPr>
            <a:r>
              <a:rPr lang="en-US" sz="3200" b="1" dirty="0">
                <a:cs typeface="Arial"/>
              </a:rPr>
              <a:t>Section 1: </a:t>
            </a:r>
            <a:r>
              <a:rPr lang="en-US" sz="3200" dirty="0">
                <a:cs typeface="Arial"/>
              </a:rPr>
              <a:t>General Assurances, Certifications, Terms, and Conditions</a:t>
            </a:r>
          </a:p>
          <a:p>
            <a:pPr marL="457200" lvl="1" indent="-274320">
              <a:lnSpc>
                <a:spcPct val="100000"/>
              </a:lnSpc>
              <a:spcBef>
                <a:spcPts val="0"/>
              </a:spcBef>
              <a:spcAft>
                <a:spcPts val="1600"/>
              </a:spcAft>
              <a:buFont typeface="Arial" panose="020B0604020202020204" pitchFamily="34" charset="0"/>
              <a:buChar char="•"/>
            </a:pPr>
            <a:r>
              <a:rPr lang="en-US" sz="3200" b="1" dirty="0">
                <a:cs typeface="Arial"/>
              </a:rPr>
              <a:t>Section 2: </a:t>
            </a:r>
            <a:r>
              <a:rPr lang="en-US" sz="3200" dirty="0">
                <a:cs typeface="Arial"/>
              </a:rPr>
              <a:t>COE Applicant Information</a:t>
            </a:r>
          </a:p>
          <a:p>
            <a:pPr marL="457200" lvl="1" indent="-274320">
              <a:lnSpc>
                <a:spcPct val="100000"/>
              </a:lnSpc>
              <a:spcBef>
                <a:spcPts val="0"/>
              </a:spcBef>
              <a:spcAft>
                <a:spcPts val="1600"/>
              </a:spcAft>
              <a:buFont typeface="Arial" panose="020B0604020202020204" pitchFamily="34" charset="0"/>
              <a:buChar char="•"/>
            </a:pPr>
            <a:r>
              <a:rPr lang="en-US" sz="3200" b="1" dirty="0">
                <a:cs typeface="Arial"/>
              </a:rPr>
              <a:t>Section 3: </a:t>
            </a:r>
            <a:r>
              <a:rPr lang="en-US" sz="3200" dirty="0">
                <a:cs typeface="Arial"/>
              </a:rPr>
              <a:t>Narrative Response</a:t>
            </a:r>
          </a:p>
          <a:p>
            <a:pPr marL="457200" lvl="1" indent="-274320">
              <a:lnSpc>
                <a:spcPct val="100000"/>
              </a:lnSpc>
              <a:spcBef>
                <a:spcPts val="0"/>
              </a:spcBef>
              <a:spcAft>
                <a:spcPts val="1600"/>
              </a:spcAft>
              <a:buFont typeface="Arial" panose="020B0604020202020204" pitchFamily="34" charset="0"/>
              <a:buChar char="•"/>
            </a:pPr>
            <a:r>
              <a:rPr lang="en-US" sz="3200" b="1" dirty="0">
                <a:cs typeface="Arial"/>
              </a:rPr>
              <a:t>Section 4: </a:t>
            </a:r>
            <a:r>
              <a:rPr lang="en-US" sz="3200" dirty="0">
                <a:cs typeface="Arial"/>
              </a:rPr>
              <a:t>Proposed</a:t>
            </a:r>
            <a:r>
              <a:rPr lang="en-US" sz="3200" b="1" dirty="0">
                <a:cs typeface="Arial"/>
              </a:rPr>
              <a:t> </a:t>
            </a:r>
            <a:r>
              <a:rPr lang="en-US" sz="3200" dirty="0">
                <a:cs typeface="Arial"/>
              </a:rPr>
              <a:t>Project Budget</a:t>
            </a:r>
          </a:p>
          <a:p>
            <a:pPr marL="457200" lvl="1" indent="-274320">
              <a:lnSpc>
                <a:spcPct val="100000"/>
              </a:lnSpc>
              <a:spcBef>
                <a:spcPts val="0"/>
              </a:spcBef>
              <a:spcAft>
                <a:spcPts val="1600"/>
              </a:spcAft>
              <a:buFont typeface="Arial" panose="020B0604020202020204" pitchFamily="34" charset="0"/>
              <a:buChar char="•"/>
            </a:pPr>
            <a:r>
              <a:rPr lang="en-US" sz="3200" b="1" dirty="0">
                <a:cs typeface="Arial"/>
              </a:rPr>
              <a:t>Section 5: </a:t>
            </a:r>
            <a:r>
              <a:rPr lang="en-US" sz="3200" dirty="0">
                <a:cs typeface="Arial"/>
              </a:rPr>
              <a:t>Signatures</a:t>
            </a:r>
          </a:p>
          <a:p>
            <a:endParaRPr lang="en-US" dirty="0"/>
          </a:p>
        </p:txBody>
      </p:sp>
      <p:sp>
        <p:nvSpPr>
          <p:cNvPr id="4" name="Slide Number Placeholder 3">
            <a:extLst>
              <a:ext uri="{FF2B5EF4-FFF2-40B4-BE49-F238E27FC236}">
                <a16:creationId xmlns:a16="http://schemas.microsoft.com/office/drawing/2014/main" id="{A7263483-551E-4AC9-856C-94314C569E24}"/>
              </a:ext>
            </a:extLst>
          </p:cNvPr>
          <p:cNvSpPr>
            <a:spLocks noGrp="1"/>
          </p:cNvSpPr>
          <p:nvPr>
            <p:ph type="sldNum" sz="quarter" idx="12"/>
          </p:nvPr>
        </p:nvSpPr>
        <p:spPr>
          <a:xfrm>
            <a:off x="8610600" y="5577840"/>
            <a:ext cx="2743200" cy="1143635"/>
          </a:xfrm>
        </p:spPr>
        <p:txBody>
          <a:bodyPr/>
          <a:lstStyle/>
          <a:p>
            <a:fld id="{D57F1E4F-1CFF-5643-939E-217C01CDF565}" type="slidenum">
              <a:rPr lang="en-US">
                <a:solidFill>
                  <a:schemeClr val="tx1"/>
                </a:solidFill>
              </a:rPr>
              <a:pPr/>
              <a:t>43</a:t>
            </a:fld>
            <a:endParaRPr lang="en-US" dirty="0">
              <a:solidFill>
                <a:schemeClr val="tx1"/>
              </a:solidFill>
            </a:endParaRPr>
          </a:p>
        </p:txBody>
      </p:sp>
    </p:spTree>
    <p:extLst>
      <p:ext uri="{BB962C8B-B14F-4D97-AF65-F5344CB8AC3E}">
        <p14:creationId xmlns:p14="http://schemas.microsoft.com/office/powerpoint/2010/main" val="1609257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508" y="353085"/>
            <a:ext cx="8312579" cy="1071113"/>
          </a:xfrm>
        </p:spPr>
        <p:txBody>
          <a:bodyPr>
            <a:normAutofit/>
          </a:bodyPr>
          <a:lstStyle/>
          <a:p>
            <a:pPr algn="ctr"/>
            <a:r>
              <a:rPr lang="en-US" b="1" dirty="0">
                <a:solidFill>
                  <a:schemeClr val="tx1"/>
                </a:solidFill>
                <a:cs typeface="Arial" panose="020B0604020202020204" pitchFamily="34" charset="0"/>
              </a:rPr>
              <a:t>The GMART (1)</a:t>
            </a:r>
          </a:p>
        </p:txBody>
      </p:sp>
      <p:sp>
        <p:nvSpPr>
          <p:cNvPr id="3" name="Content Placeholder 2"/>
          <p:cNvSpPr>
            <a:spLocks noGrp="1"/>
          </p:cNvSpPr>
          <p:nvPr>
            <p:ph idx="1"/>
          </p:nvPr>
        </p:nvSpPr>
        <p:spPr>
          <a:xfrm>
            <a:off x="1036320" y="1234440"/>
            <a:ext cx="10331607" cy="5623559"/>
          </a:xfrm>
        </p:spPr>
        <p:txBody>
          <a:bodyPr vert="horz" lIns="91440" tIns="45720" rIns="91440" bIns="45720" rtlCol="0" anchor="t">
            <a:noAutofit/>
          </a:bodyPr>
          <a:lstStyle/>
          <a:p>
            <a:pPr marL="457200" indent="-274320">
              <a:lnSpc>
                <a:spcPct val="100000"/>
              </a:lnSpc>
              <a:spcBef>
                <a:spcPts val="0"/>
              </a:spcBef>
              <a:spcAft>
                <a:spcPts val="1600"/>
              </a:spcAft>
            </a:pPr>
            <a:r>
              <a:rPr lang="en-US" dirty="0">
                <a:solidFill>
                  <a:schemeClr val="tx1">
                    <a:lumMod val="95000"/>
                    <a:lumOff val="5000"/>
                  </a:schemeClr>
                </a:solidFill>
                <a:cs typeface="Arial" panose="020B0604020202020204" pitchFamily="34" charset="0"/>
              </a:rPr>
              <a:t>The application and all COE subgrant reporting will be managed in </a:t>
            </a:r>
            <a:r>
              <a:rPr lang="en-US" dirty="0">
                <a:cs typeface="Arial" panose="020B0604020202020204" pitchFamily="34" charset="0"/>
              </a:rPr>
              <a:t>the GMART.</a:t>
            </a:r>
          </a:p>
          <a:p>
            <a:pPr marL="457200" indent="-274320">
              <a:lnSpc>
                <a:spcPct val="100000"/>
              </a:lnSpc>
              <a:spcBef>
                <a:spcPts val="0"/>
              </a:spcBef>
              <a:spcAft>
                <a:spcPts val="1600"/>
              </a:spcAft>
            </a:pPr>
            <a:r>
              <a:rPr lang="en-US" dirty="0">
                <a:cs typeface="Arial" panose="020B0604020202020204" pitchFamily="34" charset="0"/>
              </a:rPr>
              <a:t>The GMART is a web-based system that allows COEs to submit, view, print, and modify the application for funding. It is located at </a:t>
            </a:r>
            <a:r>
              <a:rPr lang="en-US" dirty="0">
                <a:cs typeface="Arial" panose="020B0604020202020204" pitchFamily="34" charset="0"/>
                <a:hlinkClick r:id="rId3" tooltip="Grant Management and Reporting Tool Log In Web Page"/>
              </a:rPr>
              <a:t>https://www3.cde.ca.gov/gmart/gmartlogon.aspx</a:t>
            </a:r>
            <a:r>
              <a:rPr lang="en-US" dirty="0">
                <a:cs typeface="Arial" panose="020B0604020202020204" pitchFamily="34" charset="0"/>
              </a:rPr>
              <a:t>.</a:t>
            </a:r>
          </a:p>
          <a:p>
            <a:pPr marL="457200" indent="-274320">
              <a:lnSpc>
                <a:spcPct val="100000"/>
              </a:lnSpc>
              <a:spcBef>
                <a:spcPts val="0"/>
              </a:spcBef>
              <a:spcAft>
                <a:spcPts val="1600"/>
              </a:spcAft>
            </a:pPr>
            <a:r>
              <a:rPr lang="en-US" dirty="0">
                <a:cs typeface="Arial" panose="020B0604020202020204" pitchFamily="34" charset="0"/>
              </a:rPr>
              <a:t>A reference-only version of the application is posted to the CSI COE Applications for Funding web page located at </a:t>
            </a:r>
            <a:r>
              <a:rPr lang="en-US" dirty="0">
                <a:hlinkClick r:id="rId4" tooltip="County Office of Education Program Information"/>
              </a:rPr>
              <a:t>https://www.cde.ca.gov/sp/sw/t1/csicoeproginformation21.asp</a:t>
            </a:r>
            <a:r>
              <a:rPr lang="en-US" dirty="0"/>
              <a:t>.</a:t>
            </a:r>
            <a:endParaRPr lang="en-US" dirty="0">
              <a:cs typeface="Arial" panose="020B0604020202020204" pitchFamily="34" charset="0"/>
            </a:endParaRPr>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3F07EB6D-4BC5-4CF1-A063-34594D1A6A81}" type="slidenum">
              <a:rPr lang="en-US" altLang="en-US">
                <a:solidFill>
                  <a:schemeClr val="tx1"/>
                </a:solidFill>
              </a:rPr>
              <a:pPr>
                <a:defRPr/>
              </a:pPr>
              <a:t>44</a:t>
            </a:fld>
            <a:endParaRPr lang="en-US" altLang="en-US" dirty="0">
              <a:solidFill>
                <a:schemeClr val="tx1"/>
              </a:solidFill>
            </a:endParaRPr>
          </a:p>
        </p:txBody>
      </p:sp>
    </p:spTree>
    <p:extLst>
      <p:ext uri="{BB962C8B-B14F-4D97-AF65-F5344CB8AC3E}">
        <p14:creationId xmlns:p14="http://schemas.microsoft.com/office/powerpoint/2010/main" val="844117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945" y="450377"/>
            <a:ext cx="7968343" cy="859809"/>
          </a:xfrm>
        </p:spPr>
        <p:txBody>
          <a:bodyPr>
            <a:normAutofit/>
          </a:bodyPr>
          <a:lstStyle/>
          <a:p>
            <a:pPr algn="ctr"/>
            <a:r>
              <a:rPr lang="en-US" b="1" dirty="0">
                <a:solidFill>
                  <a:schemeClr val="tx1"/>
                </a:solidFill>
                <a:cs typeface="Arial" panose="020B0604020202020204" pitchFamily="34" charset="0"/>
              </a:rPr>
              <a:t>The GMART (2)</a:t>
            </a:r>
          </a:p>
        </p:txBody>
      </p:sp>
      <p:sp>
        <p:nvSpPr>
          <p:cNvPr id="3" name="Content Placeholder 2"/>
          <p:cNvSpPr>
            <a:spLocks noGrp="1"/>
          </p:cNvSpPr>
          <p:nvPr>
            <p:ph idx="1"/>
          </p:nvPr>
        </p:nvSpPr>
        <p:spPr>
          <a:xfrm>
            <a:off x="1394460" y="1143000"/>
            <a:ext cx="10149840" cy="4675233"/>
          </a:xfrm>
        </p:spPr>
        <p:txBody>
          <a:bodyPr vert="horz" lIns="91440" tIns="45720" rIns="91440" bIns="45720" rtlCol="0" anchor="t">
            <a:noAutofit/>
          </a:bodyPr>
          <a:lstStyle/>
          <a:p>
            <a:pPr marL="0" indent="0">
              <a:lnSpc>
                <a:spcPct val="100000"/>
              </a:lnSpc>
              <a:spcAft>
                <a:spcPts val="1600"/>
              </a:spcAft>
              <a:buNone/>
            </a:pPr>
            <a:r>
              <a:rPr lang="en-US" sz="3200" dirty="0">
                <a:cs typeface="Arial" panose="020B0604020202020204" pitchFamily="34" charset="0"/>
              </a:rPr>
              <a:t>Usernames and passwords:</a:t>
            </a:r>
          </a:p>
          <a:p>
            <a:pPr marL="457200" indent="-274320">
              <a:lnSpc>
                <a:spcPct val="100000"/>
              </a:lnSpc>
              <a:spcAft>
                <a:spcPts val="1600"/>
              </a:spcAft>
            </a:pPr>
            <a:r>
              <a:rPr lang="en-US" sz="3200" dirty="0">
                <a:ea typeface="+mn-lt"/>
                <a:cs typeface="Arial" panose="020B0604020202020204" pitchFamily="34" charset="0"/>
              </a:rPr>
              <a:t> Are the same as in prior years.</a:t>
            </a:r>
          </a:p>
          <a:p>
            <a:pPr marL="457200" indent="-274320">
              <a:lnSpc>
                <a:spcPct val="100000"/>
              </a:lnSpc>
              <a:spcAft>
                <a:spcPts val="1600"/>
              </a:spcAft>
            </a:pPr>
            <a:r>
              <a:rPr lang="en-US" sz="3200" dirty="0">
                <a:cs typeface="Arial" panose="020B0604020202020204" pitchFamily="34" charset="0"/>
              </a:rPr>
              <a:t> Were emailed to county superintendents. </a:t>
            </a:r>
          </a:p>
          <a:p>
            <a:pPr marL="457200" indent="-274320">
              <a:lnSpc>
                <a:spcPct val="100000"/>
              </a:lnSpc>
              <a:spcAft>
                <a:spcPts val="1600"/>
              </a:spcAft>
            </a:pPr>
            <a:r>
              <a:rPr lang="en-US" sz="3200" dirty="0">
                <a:cs typeface="Arial" panose="020B0604020202020204" pitchFamily="34" charset="0"/>
              </a:rPr>
              <a:t> Are case-sensitive.</a:t>
            </a:r>
          </a:p>
          <a:p>
            <a:pPr marL="0" indent="0">
              <a:lnSpc>
                <a:spcPct val="100000"/>
              </a:lnSpc>
              <a:spcBef>
                <a:spcPts val="0"/>
              </a:spcBef>
              <a:spcAft>
                <a:spcPts val="1600"/>
              </a:spcAft>
              <a:buNone/>
            </a:pPr>
            <a:r>
              <a:rPr lang="en-US" sz="3200" dirty="0">
                <a:cs typeface="Arial" panose="020B0604020202020204" pitchFamily="34" charset="0"/>
              </a:rPr>
              <a:t>For more information, visit the GMART instructions web page located at </a:t>
            </a:r>
            <a:r>
              <a:rPr lang="en-US" sz="3200" dirty="0">
                <a:cs typeface="Arial" panose="020B0604020202020204" pitchFamily="34" charset="0"/>
                <a:hlinkClick r:id="rId3" tooltip="Grant Management and Reporting Tool Instructions"/>
              </a:rPr>
              <a:t>https://www.cde.ca.gov/sp/sw/t1/gmartinstructions.asp</a:t>
            </a:r>
            <a:r>
              <a:rPr lang="en-US" sz="3200" dirty="0">
                <a:cs typeface="Arial" panose="020B0604020202020204" pitchFamily="34" charset="0"/>
              </a:rPr>
              <a:t>.</a:t>
            </a:r>
            <a:endParaRPr lang="en-US" sz="3200" dirty="0">
              <a:solidFill>
                <a:srgbClr val="00B050"/>
              </a:solidFill>
              <a:cs typeface="Arial" panose="020B0604020202020204" pitchFamily="34" charset="0"/>
            </a:endParaRPr>
          </a:p>
          <a:p>
            <a:pPr marL="0" indent="0">
              <a:spcAft>
                <a:spcPts val="1200"/>
              </a:spcAft>
              <a:buNone/>
            </a:pPr>
            <a:endParaRPr lang="en-US" dirty="0">
              <a:solidFill>
                <a:schemeClr val="tx1">
                  <a:lumMod val="95000"/>
                  <a:lumOff val="5000"/>
                </a:schemeClr>
              </a:solidFill>
            </a:endParaRPr>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3F07EB6D-4BC5-4CF1-A063-34594D1A6A81}" type="slidenum">
              <a:rPr lang="en-US" altLang="en-US">
                <a:solidFill>
                  <a:schemeClr val="tx1"/>
                </a:solidFill>
              </a:rPr>
              <a:pPr>
                <a:defRPr/>
              </a:pPr>
              <a:t>45</a:t>
            </a:fld>
            <a:endParaRPr lang="en-US" altLang="en-US" dirty="0">
              <a:solidFill>
                <a:schemeClr val="tx1"/>
              </a:solidFill>
            </a:endParaRPr>
          </a:p>
        </p:txBody>
      </p:sp>
    </p:spTree>
    <p:extLst>
      <p:ext uri="{BB962C8B-B14F-4D97-AF65-F5344CB8AC3E}">
        <p14:creationId xmlns:p14="http://schemas.microsoft.com/office/powerpoint/2010/main" val="3228889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72" y="304800"/>
            <a:ext cx="10112829" cy="888941"/>
          </a:xfrm>
        </p:spPr>
        <p:txBody>
          <a:bodyPr>
            <a:normAutofit/>
          </a:bodyPr>
          <a:lstStyle/>
          <a:p>
            <a:pPr algn="ctr"/>
            <a:r>
              <a:rPr lang="en-US" b="1" dirty="0">
                <a:solidFill>
                  <a:schemeClr val="tx1"/>
                </a:solidFill>
                <a:cs typeface="Arial" panose="020B0604020202020204" pitchFamily="34" charset="0"/>
              </a:rPr>
              <a:t>Logging on to the GMART (1)</a:t>
            </a:r>
          </a:p>
        </p:txBody>
      </p:sp>
      <p:sp>
        <p:nvSpPr>
          <p:cNvPr id="3" name="Content Placeholder 2"/>
          <p:cNvSpPr>
            <a:spLocks noGrp="1"/>
          </p:cNvSpPr>
          <p:nvPr>
            <p:ph idx="1"/>
          </p:nvPr>
        </p:nvSpPr>
        <p:spPr>
          <a:xfrm>
            <a:off x="1562100" y="1407533"/>
            <a:ext cx="9791702" cy="4936273"/>
          </a:xfrm>
        </p:spPr>
        <p:txBody>
          <a:bodyPr vert="horz" lIns="91440" tIns="45720" rIns="91440" bIns="45720" rtlCol="0" anchor="t">
            <a:noAutofit/>
          </a:bodyPr>
          <a:lstStyle/>
          <a:p>
            <a:pPr marL="0" indent="0">
              <a:spcAft>
                <a:spcPts val="600"/>
              </a:spcAft>
              <a:buNone/>
            </a:pPr>
            <a:r>
              <a:rPr lang="en-US" sz="3200" dirty="0">
                <a:cs typeface="Arial" panose="020B0604020202020204" pitchFamily="34" charset="0"/>
              </a:rPr>
              <a:t>On the GMART landing page, the COE will enter their unique username and password.</a:t>
            </a:r>
          </a:p>
          <a:p>
            <a:pPr marL="0" indent="0">
              <a:spcAft>
                <a:spcPts val="600"/>
              </a:spcAft>
              <a:buNone/>
            </a:pPr>
            <a:r>
              <a:rPr lang="en-US" sz="3200" dirty="0">
                <a:cs typeface="Arial" panose="020B0604020202020204" pitchFamily="34" charset="0"/>
              </a:rPr>
              <a:t>The COE will be prompted to select a link labeled “2021–22 Comprehensive Support and Improvement County Office of Education Plan Development and Implementation Support Application for Funding.” </a:t>
            </a:r>
          </a:p>
          <a:p>
            <a:pPr marL="0" indent="0">
              <a:spcAft>
                <a:spcPts val="600"/>
              </a:spcAft>
              <a:buNone/>
            </a:pPr>
            <a:r>
              <a:rPr lang="en-US" sz="3200" dirty="0">
                <a:cs typeface="Arial" panose="020B0604020202020204" pitchFamily="34" charset="0"/>
              </a:rPr>
              <a:t>The COE will be navigated to the CSI COE Plan Development and Implementation Support Application Overview.</a:t>
            </a:r>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3F07EB6D-4BC5-4CF1-A063-34594D1A6A81}" type="slidenum">
              <a:rPr lang="en-US" altLang="en-US">
                <a:solidFill>
                  <a:schemeClr val="tx1"/>
                </a:solidFill>
              </a:rPr>
              <a:pPr>
                <a:defRPr/>
              </a:pPr>
              <a:t>46</a:t>
            </a:fld>
            <a:endParaRPr lang="en-US" altLang="en-US" dirty="0">
              <a:solidFill>
                <a:schemeClr val="tx1"/>
              </a:solidFill>
            </a:endParaRPr>
          </a:p>
        </p:txBody>
      </p:sp>
    </p:spTree>
    <p:extLst>
      <p:ext uri="{BB962C8B-B14F-4D97-AF65-F5344CB8AC3E}">
        <p14:creationId xmlns:p14="http://schemas.microsoft.com/office/powerpoint/2010/main" val="2315420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64B4-42A4-4F07-918A-60049864014D}"/>
              </a:ext>
            </a:extLst>
          </p:cNvPr>
          <p:cNvSpPr>
            <a:spLocks noGrp="1"/>
          </p:cNvSpPr>
          <p:nvPr>
            <p:ph type="title"/>
          </p:nvPr>
        </p:nvSpPr>
        <p:spPr/>
        <p:txBody>
          <a:bodyPr/>
          <a:lstStyle/>
          <a:p>
            <a:r>
              <a:rPr lang="en-US" b="1" dirty="0">
                <a:solidFill>
                  <a:schemeClr val="tx1"/>
                </a:solidFill>
                <a:cs typeface="Arial" panose="020B0604020202020204" pitchFamily="34" charset="0"/>
              </a:rPr>
              <a:t>Logging on to the GMART (2)</a:t>
            </a:r>
            <a:endParaRPr lang="en-US" dirty="0"/>
          </a:p>
        </p:txBody>
      </p:sp>
      <p:sp>
        <p:nvSpPr>
          <p:cNvPr id="3" name="Content Placeholder 2">
            <a:extLst>
              <a:ext uri="{FF2B5EF4-FFF2-40B4-BE49-F238E27FC236}">
                <a16:creationId xmlns:a16="http://schemas.microsoft.com/office/drawing/2014/main" id="{BD520000-FB5D-4B43-809E-6FD720BE69D6}"/>
              </a:ext>
            </a:extLst>
          </p:cNvPr>
          <p:cNvSpPr>
            <a:spLocks noGrp="1"/>
          </p:cNvSpPr>
          <p:nvPr>
            <p:ph idx="1"/>
          </p:nvPr>
        </p:nvSpPr>
        <p:spPr/>
        <p:txBody>
          <a:bodyPr/>
          <a:lstStyle/>
          <a:p>
            <a:pPr algn="ctr" defTabSz="457189"/>
            <a:r>
              <a:rPr lang="en-US" sz="3200" b="1" dirty="0">
                <a:cs typeface="Arial" panose="020B0604020202020204" pitchFamily="34" charset="0"/>
              </a:rPr>
              <a:t>GMART</a:t>
            </a:r>
          </a:p>
          <a:p>
            <a:pPr algn="ctr" defTabSz="457189"/>
            <a:r>
              <a:rPr lang="en-US" sz="3200" b="1" dirty="0">
                <a:cs typeface="Arial" panose="020B0604020202020204" pitchFamily="34" charset="0"/>
              </a:rPr>
              <a:t>Logon</a:t>
            </a:r>
          </a:p>
          <a:p>
            <a:pPr lvl="5" defTabSz="457189"/>
            <a:r>
              <a:rPr lang="en-US" sz="3200" dirty="0">
                <a:solidFill>
                  <a:prstClr val="black"/>
                </a:solidFill>
                <a:cs typeface="Arial" panose="020B0604020202020204" pitchFamily="34" charset="0"/>
              </a:rPr>
              <a:t>Username: </a:t>
            </a:r>
          </a:p>
          <a:p>
            <a:pPr lvl="5" defTabSz="457189"/>
            <a:r>
              <a:rPr lang="en-US" sz="3200" dirty="0">
                <a:solidFill>
                  <a:prstClr val="black"/>
                </a:solidFill>
                <a:cs typeface="Arial" panose="020B0604020202020204" pitchFamily="34" charset="0"/>
              </a:rPr>
              <a:t>Password:   </a:t>
            </a:r>
          </a:p>
          <a:p>
            <a:pPr algn="ctr" defTabSz="457189"/>
            <a:r>
              <a:rPr lang="en-US" sz="3200" dirty="0">
                <a:solidFill>
                  <a:prstClr val="black"/>
                </a:solidFill>
                <a:highlight>
                  <a:srgbClr val="C0C0C0"/>
                </a:highlight>
                <a:cs typeface="Arial" panose="020B0604020202020204" pitchFamily="34" charset="0"/>
              </a:rPr>
              <a:t>Logon</a:t>
            </a:r>
          </a:p>
          <a:p>
            <a:endParaRPr lang="en-US" dirty="0"/>
          </a:p>
        </p:txBody>
      </p:sp>
      <p:sp>
        <p:nvSpPr>
          <p:cNvPr id="4" name="Slide Number Placeholder 3">
            <a:extLst>
              <a:ext uri="{FF2B5EF4-FFF2-40B4-BE49-F238E27FC236}">
                <a16:creationId xmlns:a16="http://schemas.microsoft.com/office/drawing/2014/main" id="{BD2FC629-B6DF-421E-821C-7C55A383357B}"/>
              </a:ext>
            </a:extLst>
          </p:cNvPr>
          <p:cNvSpPr>
            <a:spLocks noGrp="1"/>
          </p:cNvSpPr>
          <p:nvPr>
            <p:ph type="sldNum" sz="quarter" idx="12"/>
          </p:nvPr>
        </p:nvSpPr>
        <p:spPr>
          <a:xfrm>
            <a:off x="8624248" y="5994400"/>
            <a:ext cx="2743200" cy="365125"/>
          </a:xfrm>
        </p:spPr>
        <p:txBody>
          <a:bodyPr/>
          <a:lstStyle/>
          <a:p>
            <a:fld id="{469BC29B-CD14-4172-9B93-F334EF7BA94E}" type="slidenum">
              <a:rPr lang="en-US" smtClean="0"/>
              <a:t>47</a:t>
            </a:fld>
            <a:endParaRPr lang="en-US" dirty="0"/>
          </a:p>
        </p:txBody>
      </p:sp>
    </p:spTree>
    <p:extLst>
      <p:ext uri="{BB962C8B-B14F-4D97-AF65-F5344CB8AC3E}">
        <p14:creationId xmlns:p14="http://schemas.microsoft.com/office/powerpoint/2010/main" val="7363941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086" y="313663"/>
            <a:ext cx="10008827" cy="894164"/>
          </a:xfrm>
        </p:spPr>
        <p:txBody>
          <a:bodyPr>
            <a:noAutofit/>
          </a:bodyPr>
          <a:lstStyle/>
          <a:p>
            <a:pPr algn="l"/>
            <a:r>
              <a:rPr lang="en-US" b="1" dirty="0">
                <a:solidFill>
                  <a:schemeClr val="tx1"/>
                </a:solidFill>
                <a:cs typeface="Arial" panose="020B0604020202020204" pitchFamily="34" charset="0"/>
              </a:rPr>
              <a:t>Selecting the Subgrant Application</a:t>
            </a:r>
          </a:p>
        </p:txBody>
      </p:sp>
      <p:sp>
        <p:nvSpPr>
          <p:cNvPr id="4" name="Slide Number Placeholder 3"/>
          <p:cNvSpPr>
            <a:spLocks noGrp="1"/>
          </p:cNvSpPr>
          <p:nvPr>
            <p:ph type="sldNum" sz="quarter" idx="12"/>
          </p:nvPr>
        </p:nvSpPr>
        <p:spPr>
          <a:xfrm>
            <a:off x="8389621" y="5650173"/>
            <a:ext cx="2971800" cy="1207827"/>
          </a:xfrm>
        </p:spPr>
        <p:txBody>
          <a:bodyPr/>
          <a:lstStyle/>
          <a:p>
            <a:pPr>
              <a:defRPr/>
            </a:pPr>
            <a:fld id="{D6029DA4-09B0-4A2D-AA4B-CC45A202471A}" type="slidenum">
              <a:rPr lang="en-US" altLang="en-US">
                <a:solidFill>
                  <a:schemeClr val="tx1"/>
                </a:solidFill>
              </a:rPr>
              <a:pPr>
                <a:defRPr/>
              </a:pPr>
              <a:t>48</a:t>
            </a:fld>
            <a:endParaRPr lang="en-US" altLang="en-US" dirty="0">
              <a:solidFill>
                <a:schemeClr val="tx1"/>
              </a:solidFill>
            </a:endParaRPr>
          </a:p>
        </p:txBody>
      </p:sp>
      <p:sp>
        <p:nvSpPr>
          <p:cNvPr id="3" name="Content Placeholder 2"/>
          <p:cNvSpPr>
            <a:spLocks noGrp="1"/>
          </p:cNvSpPr>
          <p:nvPr>
            <p:ph idx="1"/>
          </p:nvPr>
        </p:nvSpPr>
        <p:spPr>
          <a:xfrm>
            <a:off x="1440180" y="1211580"/>
            <a:ext cx="9723690" cy="5020408"/>
          </a:xfrm>
        </p:spPr>
        <p:txBody>
          <a:bodyPr vert="horz" lIns="91440" tIns="45720" rIns="91440" bIns="45720" rtlCol="0" anchor="t">
            <a:noAutofit/>
          </a:bodyPr>
          <a:lstStyle/>
          <a:p>
            <a:pPr marL="0" indent="0" algn="ctr">
              <a:buNone/>
            </a:pPr>
            <a:r>
              <a:rPr lang="en-US" sz="3200" b="1" dirty="0">
                <a:cs typeface="Arial" panose="020B0604020202020204" pitchFamily="34" charset="0"/>
              </a:rPr>
              <a:t>GMART</a:t>
            </a:r>
          </a:p>
          <a:p>
            <a:pPr marL="0" indent="0" algn="ctr">
              <a:buNone/>
            </a:pPr>
            <a:r>
              <a:rPr lang="en-US" sz="3200" b="1" dirty="0">
                <a:cs typeface="Arial" panose="020B0604020202020204" pitchFamily="34" charset="0"/>
              </a:rPr>
              <a:t>Select Grant</a:t>
            </a:r>
          </a:p>
          <a:p>
            <a:pPr marL="0" indent="0" algn="ctr">
              <a:buNone/>
            </a:pPr>
            <a:r>
              <a:rPr lang="en-US" sz="3200" b="1" dirty="0">
                <a:highlight>
                  <a:srgbClr val="C0C0C0"/>
                </a:highlight>
                <a:cs typeface="Arial" panose="020B0604020202020204" pitchFamily="34" charset="0"/>
              </a:rPr>
              <a:t>Logoff</a:t>
            </a:r>
          </a:p>
          <a:p>
            <a:pPr marL="0" indent="0">
              <a:buNone/>
            </a:pPr>
            <a:r>
              <a:rPr lang="en-US" sz="3200" dirty="0">
                <a:cs typeface="Arial" panose="020B0604020202020204" pitchFamily="34" charset="0"/>
              </a:rPr>
              <a:t>Please select the link below to begin or continue with your application:</a:t>
            </a:r>
          </a:p>
          <a:p>
            <a:pPr marL="0" indent="0">
              <a:buNone/>
            </a:pPr>
            <a:r>
              <a:rPr lang="en-US" sz="3200" b="1" dirty="0">
                <a:cs typeface="Arial" panose="020B0604020202020204" pitchFamily="34" charset="0"/>
              </a:rPr>
              <a:t>2021–22 ESSA CSI COE Plan Development and Implementation Support Application for Funding</a:t>
            </a:r>
          </a:p>
        </p:txBody>
      </p:sp>
    </p:spTree>
    <p:extLst>
      <p:ext uri="{BB962C8B-B14F-4D97-AF65-F5344CB8AC3E}">
        <p14:creationId xmlns:p14="http://schemas.microsoft.com/office/powerpoint/2010/main" val="1379861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6CE22-DB6E-4E15-A6B7-9D97500A3802}"/>
              </a:ext>
            </a:extLst>
          </p:cNvPr>
          <p:cNvSpPr>
            <a:spLocks noGrp="1"/>
          </p:cNvSpPr>
          <p:nvPr>
            <p:ph type="title"/>
          </p:nvPr>
        </p:nvSpPr>
        <p:spPr/>
        <p:txBody>
          <a:bodyPr/>
          <a:lstStyle/>
          <a:p>
            <a:r>
              <a:rPr lang="en-US" b="1" dirty="0">
                <a:solidFill>
                  <a:schemeClr val="tx1"/>
                </a:solidFill>
                <a:cs typeface="Arial" panose="020B0604020202020204" pitchFamily="34" charset="0"/>
              </a:rPr>
              <a:t>Application Overview (1)</a:t>
            </a:r>
            <a:endParaRPr lang="en-US" dirty="0"/>
          </a:p>
        </p:txBody>
      </p:sp>
      <p:pic>
        <p:nvPicPr>
          <p:cNvPr id="6" name="Content Placeholder 5" descr="This is a screenshot of the Application Overview in the Grant Management and reporting tool. Reference Appendix 1 link below image for long description.">
            <a:extLst>
              <a:ext uri="{FF2B5EF4-FFF2-40B4-BE49-F238E27FC236}">
                <a16:creationId xmlns:a16="http://schemas.microsoft.com/office/drawing/2014/main" id="{1025FD38-402F-49B4-9549-892212D7BC1E}"/>
              </a:ext>
            </a:extLst>
          </p:cNvPr>
          <p:cNvPicPr>
            <a:picLocks noGrp="1" noChangeAspect="1"/>
          </p:cNvPicPr>
          <p:nvPr>
            <p:ph sz="quarter" idx="13"/>
          </p:nvPr>
        </p:nvPicPr>
        <p:blipFill rotWithShape="1">
          <a:blip r:embed="rId2"/>
          <a:srcRect r="-731" b="71363"/>
          <a:stretch/>
        </p:blipFill>
        <p:spPr>
          <a:xfrm>
            <a:off x="1484313" y="3202148"/>
            <a:ext cx="9251950" cy="1007741"/>
          </a:xfrm>
          <a:prstGeom prst="rect">
            <a:avLst/>
          </a:prstGeom>
        </p:spPr>
      </p:pic>
      <p:sp>
        <p:nvSpPr>
          <p:cNvPr id="4" name="Text Placeholder 3">
            <a:extLst>
              <a:ext uri="{FF2B5EF4-FFF2-40B4-BE49-F238E27FC236}">
                <a16:creationId xmlns:a16="http://schemas.microsoft.com/office/drawing/2014/main" id="{57E32D7D-DB2D-48CD-BC82-92AC0D04349F}"/>
              </a:ext>
            </a:extLst>
          </p:cNvPr>
          <p:cNvSpPr>
            <a:spLocks noGrp="1"/>
          </p:cNvSpPr>
          <p:nvPr>
            <p:ph type="body" sz="quarter" idx="14"/>
          </p:nvPr>
        </p:nvSpPr>
        <p:spPr>
          <a:xfrm>
            <a:off x="1979613" y="5637213"/>
            <a:ext cx="8854292" cy="365125"/>
          </a:xfrm>
        </p:spPr>
        <p:txBody>
          <a:bodyPr/>
          <a:lstStyle/>
          <a:p>
            <a:pPr marL="0" indent="0">
              <a:buNone/>
            </a:pPr>
            <a:r>
              <a:rPr lang="en-US" dirty="0">
                <a:latin typeface="Arial" panose="020B0604020202020204" pitchFamily="34" charset="0"/>
                <a:cs typeface="Arial" panose="020B0604020202020204" pitchFamily="34" charset="0"/>
              </a:rPr>
              <a:t>Reference the </a:t>
            </a:r>
            <a:r>
              <a:rPr lang="en-US" dirty="0">
                <a:latin typeface="Arial" panose="020B0604020202020204" pitchFamily="34" charset="0"/>
                <a:cs typeface="Arial" panose="020B0604020202020204" pitchFamily="34" charset="0"/>
                <a:hlinkClick r:id="rId3" action="ppaction://hlinksldjump"/>
              </a:rPr>
              <a:t>Appendix 1</a:t>
            </a:r>
            <a:r>
              <a:rPr lang="en-US" dirty="0">
                <a:latin typeface="Arial" panose="020B0604020202020204" pitchFamily="34" charset="0"/>
                <a:cs typeface="Arial" panose="020B0604020202020204" pitchFamily="34" charset="0"/>
              </a:rPr>
              <a:t> for alternative text version.</a:t>
            </a:r>
          </a:p>
          <a:p>
            <a:endParaRPr lang="en-US" dirty="0"/>
          </a:p>
        </p:txBody>
      </p:sp>
      <p:sp>
        <p:nvSpPr>
          <p:cNvPr id="5" name="Slide Number Placeholder 4">
            <a:extLst>
              <a:ext uri="{FF2B5EF4-FFF2-40B4-BE49-F238E27FC236}">
                <a16:creationId xmlns:a16="http://schemas.microsoft.com/office/drawing/2014/main" id="{06C16A59-37DE-4ECE-AB79-26BA91797E15}"/>
              </a:ext>
            </a:extLst>
          </p:cNvPr>
          <p:cNvSpPr>
            <a:spLocks noGrp="1"/>
          </p:cNvSpPr>
          <p:nvPr>
            <p:ph type="sldNum" sz="quarter" idx="12"/>
          </p:nvPr>
        </p:nvSpPr>
        <p:spPr>
          <a:xfrm>
            <a:off x="8610600" y="6127750"/>
            <a:ext cx="2743200" cy="365125"/>
          </a:xfrm>
        </p:spPr>
        <p:txBody>
          <a:bodyPr/>
          <a:lstStyle/>
          <a:p>
            <a:fld id="{469BC29B-CD14-4172-9B93-F334EF7BA94E}" type="slidenum">
              <a:rPr lang="en-US" smtClean="0"/>
              <a:t>49</a:t>
            </a:fld>
            <a:endParaRPr lang="en-US" dirty="0"/>
          </a:p>
        </p:txBody>
      </p:sp>
    </p:spTree>
    <p:extLst>
      <p:ext uri="{BB962C8B-B14F-4D97-AF65-F5344CB8AC3E}">
        <p14:creationId xmlns:p14="http://schemas.microsoft.com/office/powerpoint/2010/main" val="942450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31AA-8313-499F-8AEC-AAC0DA9C3B84}"/>
              </a:ext>
            </a:extLst>
          </p:cNvPr>
          <p:cNvSpPr>
            <a:spLocks noGrp="1"/>
          </p:cNvSpPr>
          <p:nvPr>
            <p:ph type="title"/>
          </p:nvPr>
        </p:nvSpPr>
        <p:spPr>
          <a:xfrm>
            <a:off x="1097280" y="286604"/>
            <a:ext cx="10058400" cy="1318155"/>
          </a:xfrm>
        </p:spPr>
        <p:txBody>
          <a:bodyPr>
            <a:normAutofit/>
          </a:bodyPr>
          <a:lstStyle/>
          <a:p>
            <a:pPr algn="ctr"/>
            <a:r>
              <a:rPr lang="en-US" b="1" dirty="0">
                <a:solidFill>
                  <a:schemeClr val="tx1"/>
                </a:solidFill>
                <a:cs typeface="Arial" panose="020B0604020202020204" pitchFamily="34" charset="0"/>
              </a:rPr>
              <a:t>FY 2021 CSI Funds for COEs Webinar Series</a:t>
            </a:r>
            <a:endParaRPr lang="en-US" dirty="0"/>
          </a:p>
        </p:txBody>
      </p:sp>
      <p:sp>
        <p:nvSpPr>
          <p:cNvPr id="3" name="Content Placeholder 2">
            <a:extLst>
              <a:ext uri="{FF2B5EF4-FFF2-40B4-BE49-F238E27FC236}">
                <a16:creationId xmlns:a16="http://schemas.microsoft.com/office/drawing/2014/main" id="{7F8CDCBF-D28B-455F-8E4B-89B95521A0F7}"/>
              </a:ext>
            </a:extLst>
          </p:cNvPr>
          <p:cNvSpPr>
            <a:spLocks noGrp="1"/>
          </p:cNvSpPr>
          <p:nvPr>
            <p:ph idx="1"/>
          </p:nvPr>
        </p:nvSpPr>
        <p:spPr>
          <a:xfrm>
            <a:off x="1097280" y="1604760"/>
            <a:ext cx="10058400" cy="3785948"/>
          </a:xfrm>
        </p:spPr>
        <p:txBody>
          <a:bodyPr>
            <a:normAutofit lnSpcReduction="10000"/>
          </a:bodyPr>
          <a:lstStyle/>
          <a:p>
            <a:pPr marL="457200" indent="-274320">
              <a:lnSpc>
                <a:spcPct val="110000"/>
              </a:lnSpc>
              <a:spcBef>
                <a:spcPts val="0"/>
              </a:spcBef>
            </a:pPr>
            <a:r>
              <a:rPr lang="en-US" sz="3200" dirty="0">
                <a:cs typeface="Arial" panose="020B0604020202020204" pitchFamily="34" charset="0"/>
              </a:rPr>
              <a:t>This presentation is one of two presentations that is being provided to COEs receiving CSI funds.</a:t>
            </a:r>
          </a:p>
          <a:p>
            <a:pPr marL="457200" indent="-274320">
              <a:lnSpc>
                <a:spcPct val="110000"/>
              </a:lnSpc>
              <a:spcBef>
                <a:spcPts val="0"/>
              </a:spcBef>
            </a:pPr>
            <a:r>
              <a:rPr lang="en-US" sz="3200" dirty="0">
                <a:cs typeface="Arial" panose="020B0604020202020204" pitchFamily="34" charset="0"/>
              </a:rPr>
              <a:t>The FY 2021 Budget Act updated expectations on the uses of CSI funds for COEs.</a:t>
            </a:r>
          </a:p>
          <a:p>
            <a:pPr marL="457200" indent="-274320">
              <a:lnSpc>
                <a:spcPct val="110000"/>
              </a:lnSpc>
              <a:spcBef>
                <a:spcPts val="0"/>
              </a:spcBef>
            </a:pPr>
            <a:r>
              <a:rPr lang="en-US" sz="3200" dirty="0">
                <a:cs typeface="Arial" panose="020B0604020202020204" pitchFamily="34" charset="0"/>
              </a:rPr>
              <a:t>Today’s presentation will address requirements related to the COE role and responsibilities for LEA CSI plan development and implementation support.</a:t>
            </a:r>
            <a:endParaRPr lang="en-US" sz="3200" dirty="0">
              <a:solidFill>
                <a:srgbClr val="1C07B9"/>
              </a:solidFill>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4EEA1CAC-2DCF-4189-8A12-F06572C40405}"/>
              </a:ext>
            </a:extLst>
          </p:cNvPr>
          <p:cNvSpPr>
            <a:spLocks noGrp="1"/>
          </p:cNvSpPr>
          <p:nvPr>
            <p:ph type="sldNum" sz="quarter" idx="12"/>
          </p:nvPr>
        </p:nvSpPr>
        <p:spPr>
          <a:xfrm>
            <a:off x="8412480" y="6085067"/>
            <a:ext cx="2743200" cy="365125"/>
          </a:xfrm>
        </p:spPr>
        <p:txBody>
          <a:bodyPr/>
          <a:lstStyle/>
          <a:p>
            <a:pPr>
              <a:defRPr/>
            </a:pPr>
            <a:fld id="{9E6079BA-F332-4425-9C58-42D17C9CD8C1}" type="slidenum">
              <a:rPr lang="en-US" altLang="en-US">
                <a:solidFill>
                  <a:schemeClr val="tx1"/>
                </a:solidFill>
              </a:rPr>
              <a:pPr>
                <a:defRPr/>
              </a:pPr>
              <a:t>5</a:t>
            </a:fld>
            <a:endParaRPr lang="en-US" altLang="en-US" dirty="0">
              <a:solidFill>
                <a:schemeClr val="tx1"/>
              </a:solidFill>
            </a:endParaRPr>
          </a:p>
        </p:txBody>
      </p:sp>
    </p:spTree>
    <p:extLst>
      <p:ext uri="{BB962C8B-B14F-4D97-AF65-F5344CB8AC3E}">
        <p14:creationId xmlns:p14="http://schemas.microsoft.com/office/powerpoint/2010/main" val="992732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78D2-31E2-4065-A360-F061283A5DC4}"/>
              </a:ext>
            </a:extLst>
          </p:cNvPr>
          <p:cNvSpPr>
            <a:spLocks noGrp="1"/>
          </p:cNvSpPr>
          <p:nvPr>
            <p:ph type="title"/>
          </p:nvPr>
        </p:nvSpPr>
        <p:spPr/>
        <p:txBody>
          <a:bodyPr/>
          <a:lstStyle/>
          <a:p>
            <a:r>
              <a:rPr lang="en-US" b="1" dirty="0">
                <a:solidFill>
                  <a:schemeClr val="tx1"/>
                </a:solidFill>
                <a:cs typeface="Arial" panose="020B0604020202020204" pitchFamily="34" charset="0"/>
              </a:rPr>
              <a:t>Application Overview (2)</a:t>
            </a:r>
            <a:endParaRPr lang="en-US" dirty="0"/>
          </a:p>
        </p:txBody>
      </p:sp>
      <p:pic>
        <p:nvPicPr>
          <p:cNvPr id="10" name="Content Placeholder 9" descr="Reference Appendix 2 link below image for long description.">
            <a:extLst>
              <a:ext uri="{FF2B5EF4-FFF2-40B4-BE49-F238E27FC236}">
                <a16:creationId xmlns:a16="http://schemas.microsoft.com/office/drawing/2014/main" id="{D5BA7B4E-49D4-486E-9A1F-74AFF51FFA60}"/>
              </a:ext>
            </a:extLst>
          </p:cNvPr>
          <p:cNvPicPr>
            <a:picLocks noGrp="1" noChangeAspect="1"/>
          </p:cNvPicPr>
          <p:nvPr>
            <p:ph sz="half" idx="2"/>
          </p:nvPr>
        </p:nvPicPr>
        <p:blipFill>
          <a:blip r:embed="rId2"/>
          <a:stretch>
            <a:fillRect/>
          </a:stretch>
        </p:blipFill>
        <p:spPr>
          <a:xfrm>
            <a:off x="1515976" y="1690688"/>
            <a:ext cx="8744712" cy="3558476"/>
          </a:xfrm>
          <a:prstGeom prst="rect">
            <a:avLst/>
          </a:prstGeom>
        </p:spPr>
      </p:pic>
      <p:sp>
        <p:nvSpPr>
          <p:cNvPr id="4" name="Text Placeholder 3">
            <a:extLst>
              <a:ext uri="{FF2B5EF4-FFF2-40B4-BE49-F238E27FC236}">
                <a16:creationId xmlns:a16="http://schemas.microsoft.com/office/drawing/2014/main" id="{75F4963B-8755-4C39-A33C-7D98835A9744}"/>
              </a:ext>
            </a:extLst>
          </p:cNvPr>
          <p:cNvSpPr>
            <a:spLocks noGrp="1"/>
          </p:cNvSpPr>
          <p:nvPr>
            <p:ph sz="half" idx="1"/>
          </p:nvPr>
        </p:nvSpPr>
        <p:spPr>
          <a:xfrm>
            <a:off x="1515976" y="5477764"/>
            <a:ext cx="9156192" cy="1015111"/>
          </a:xfrm>
        </p:spPr>
        <p:txBody>
          <a:bodyPr/>
          <a:lstStyle/>
          <a:p>
            <a:pPr marL="0" indent="0">
              <a:buNone/>
            </a:pPr>
            <a:r>
              <a:rPr lang="en-US" dirty="0">
                <a:latin typeface="Arial" panose="020B0604020202020204" pitchFamily="34" charset="0"/>
                <a:cs typeface="Arial" panose="020B0604020202020204" pitchFamily="34" charset="0"/>
              </a:rPr>
              <a:t>Reference the </a:t>
            </a:r>
            <a:r>
              <a:rPr lang="en-US" dirty="0">
                <a:latin typeface="Arial" panose="020B0604020202020204" pitchFamily="34" charset="0"/>
                <a:cs typeface="Arial" panose="020B0604020202020204" pitchFamily="34" charset="0"/>
                <a:hlinkClick r:id="rId3" action="ppaction://hlinksldjump"/>
              </a:rPr>
              <a:t>Appendix 2</a:t>
            </a:r>
            <a:r>
              <a:rPr lang="en-US" dirty="0">
                <a:latin typeface="Arial" panose="020B0604020202020204" pitchFamily="34" charset="0"/>
                <a:cs typeface="Arial" panose="020B0604020202020204" pitchFamily="34" charset="0"/>
              </a:rPr>
              <a:t> for alternative text version.</a:t>
            </a:r>
            <a:endParaRPr lang="en-US" dirty="0"/>
          </a:p>
          <a:p>
            <a:endParaRPr lang="en-US" dirty="0"/>
          </a:p>
        </p:txBody>
      </p:sp>
      <p:sp>
        <p:nvSpPr>
          <p:cNvPr id="5" name="Slide Number Placeholder 4">
            <a:extLst>
              <a:ext uri="{FF2B5EF4-FFF2-40B4-BE49-F238E27FC236}">
                <a16:creationId xmlns:a16="http://schemas.microsoft.com/office/drawing/2014/main" id="{62B59E9F-DD1F-4678-9084-19502546E1D7}"/>
              </a:ext>
            </a:extLst>
          </p:cNvPr>
          <p:cNvSpPr>
            <a:spLocks noGrp="1"/>
          </p:cNvSpPr>
          <p:nvPr>
            <p:ph type="sldNum" sz="quarter" idx="12"/>
          </p:nvPr>
        </p:nvSpPr>
        <p:spPr/>
        <p:txBody>
          <a:bodyPr/>
          <a:lstStyle/>
          <a:p>
            <a:fld id="{469BC29B-CD14-4172-9B93-F334EF7BA94E}" type="slidenum">
              <a:rPr lang="en-US" smtClean="0"/>
              <a:t>50</a:t>
            </a:fld>
            <a:endParaRPr lang="en-US" dirty="0"/>
          </a:p>
        </p:txBody>
      </p:sp>
    </p:spTree>
    <p:extLst>
      <p:ext uri="{BB962C8B-B14F-4D97-AF65-F5344CB8AC3E}">
        <p14:creationId xmlns:p14="http://schemas.microsoft.com/office/powerpoint/2010/main" val="2754855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8" y="397933"/>
            <a:ext cx="9035143" cy="1143000"/>
          </a:xfrm>
        </p:spPr>
        <p:txBody>
          <a:bodyPr>
            <a:normAutofit/>
          </a:bodyPr>
          <a:lstStyle/>
          <a:p>
            <a:pPr algn="ctr"/>
            <a:r>
              <a:rPr lang="en-US" b="1" dirty="0">
                <a:solidFill>
                  <a:schemeClr val="tx1"/>
                </a:solidFill>
                <a:cs typeface="Arial" panose="020B0604020202020204" pitchFamily="34" charset="0"/>
              </a:rPr>
              <a:t>Application Section 1 (1)</a:t>
            </a:r>
          </a:p>
        </p:txBody>
      </p:sp>
      <p:sp>
        <p:nvSpPr>
          <p:cNvPr id="3" name="Content Placeholder 2"/>
          <p:cNvSpPr>
            <a:spLocks noGrp="1"/>
          </p:cNvSpPr>
          <p:nvPr>
            <p:ph idx="1"/>
          </p:nvPr>
        </p:nvSpPr>
        <p:spPr>
          <a:xfrm>
            <a:off x="1424684" y="1540933"/>
            <a:ext cx="9765832" cy="4651539"/>
          </a:xfrm>
        </p:spPr>
        <p:txBody>
          <a:bodyPr>
            <a:noAutofit/>
          </a:bodyPr>
          <a:lstStyle/>
          <a:p>
            <a:pPr marL="0" indent="0">
              <a:buNone/>
            </a:pPr>
            <a:r>
              <a:rPr lang="en-US" sz="3200" b="1" dirty="0">
                <a:cs typeface="Arial" panose="020B0604020202020204" pitchFamily="34" charset="0"/>
              </a:rPr>
              <a:t>General Assurances, Certifications, Terms, and Conditions</a:t>
            </a:r>
          </a:p>
          <a:p>
            <a:pPr marL="182880" indent="0">
              <a:lnSpc>
                <a:spcPct val="100000"/>
              </a:lnSpc>
              <a:spcBef>
                <a:spcPts val="0"/>
              </a:spcBef>
              <a:spcAft>
                <a:spcPts val="1200"/>
              </a:spcAft>
              <a:buNone/>
            </a:pPr>
            <a:r>
              <a:rPr lang="en-US" sz="3200" dirty="0">
                <a:cs typeface="Arial" panose="020B0604020202020204" pitchFamily="34" charset="0"/>
              </a:rPr>
              <a:t>Assurances, certifications, terms, and conditions are requirements of applicants and sub-grantees as a condition of receiving funds. </a:t>
            </a:r>
          </a:p>
          <a:p>
            <a:pPr marL="182880" indent="0">
              <a:lnSpc>
                <a:spcPct val="100000"/>
              </a:lnSpc>
              <a:spcBef>
                <a:spcPts val="0"/>
              </a:spcBef>
              <a:spcAft>
                <a:spcPts val="1200"/>
              </a:spcAft>
              <a:buNone/>
            </a:pPr>
            <a:r>
              <a:rPr lang="en-US" sz="3200" dirty="0">
                <a:cs typeface="Arial" panose="020B0604020202020204" pitchFamily="34" charset="0"/>
              </a:rPr>
              <a:t>General Assurances and Certifications are available on the CDE Funding Forms web page located at </a:t>
            </a:r>
            <a:r>
              <a:rPr lang="en-US" sz="3200" dirty="0">
                <a:cs typeface="Arial" panose="020B0604020202020204" pitchFamily="34" charset="0"/>
                <a:hlinkClick r:id="rId2" tooltip="California Department of Education Funding Forms Web Page"/>
              </a:rPr>
              <a:t>https://www.cde.ca.gov/fg/fo/fm/ff.asp</a:t>
            </a:r>
            <a:r>
              <a:rPr lang="en-US" sz="3200" dirty="0">
                <a:cs typeface="Arial" panose="020B0604020202020204" pitchFamily="34" charset="0"/>
              </a:rPr>
              <a:t>.</a:t>
            </a:r>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3F07EB6D-4BC5-4CF1-A063-34594D1A6A81}" type="slidenum">
              <a:rPr lang="en-US" altLang="en-US">
                <a:solidFill>
                  <a:schemeClr val="tx1"/>
                </a:solidFill>
              </a:rPr>
              <a:pPr>
                <a:defRPr/>
              </a:pPr>
              <a:t>51</a:t>
            </a:fld>
            <a:endParaRPr lang="en-US" altLang="en-US" dirty="0">
              <a:solidFill>
                <a:schemeClr val="tx1"/>
              </a:solidFill>
            </a:endParaRPr>
          </a:p>
        </p:txBody>
      </p:sp>
    </p:spTree>
    <p:extLst>
      <p:ext uri="{BB962C8B-B14F-4D97-AF65-F5344CB8AC3E}">
        <p14:creationId xmlns:p14="http://schemas.microsoft.com/office/powerpoint/2010/main" val="2438658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395575"/>
            <a:ext cx="9100457" cy="785542"/>
          </a:xfrm>
        </p:spPr>
        <p:txBody>
          <a:bodyPr>
            <a:normAutofit/>
          </a:bodyPr>
          <a:lstStyle/>
          <a:p>
            <a:pPr algn="ctr"/>
            <a:r>
              <a:rPr lang="en-US" b="1" dirty="0">
                <a:solidFill>
                  <a:schemeClr val="tx1"/>
                </a:solidFill>
                <a:cs typeface="Arial" panose="020B0604020202020204" pitchFamily="34" charset="0"/>
              </a:rPr>
              <a:t>Application Section 1 (2)</a:t>
            </a:r>
          </a:p>
        </p:txBody>
      </p:sp>
      <p:sp>
        <p:nvSpPr>
          <p:cNvPr id="3" name="Content Placeholder 2"/>
          <p:cNvSpPr>
            <a:spLocks noGrp="1"/>
          </p:cNvSpPr>
          <p:nvPr>
            <p:ph idx="1"/>
          </p:nvPr>
        </p:nvSpPr>
        <p:spPr>
          <a:xfrm>
            <a:off x="1234440" y="1417320"/>
            <a:ext cx="10133486" cy="4907932"/>
          </a:xfrm>
        </p:spPr>
        <p:txBody>
          <a:bodyPr vert="horz" lIns="91440" tIns="45720" rIns="91440" bIns="45720" rtlCol="0" anchor="t">
            <a:noAutofit/>
          </a:bodyPr>
          <a:lstStyle/>
          <a:p>
            <a:pPr marL="0" indent="0">
              <a:spcAft>
                <a:spcPts val="1200"/>
              </a:spcAft>
              <a:buNone/>
            </a:pPr>
            <a:r>
              <a:rPr lang="en-US" sz="3200" b="1" dirty="0">
                <a:cs typeface="Arial" panose="020B0604020202020204" pitchFamily="34" charset="0"/>
              </a:rPr>
              <a:t>Terms and Conditions continued</a:t>
            </a:r>
          </a:p>
          <a:p>
            <a:pPr marL="182880" indent="0">
              <a:lnSpc>
                <a:spcPct val="100000"/>
              </a:lnSpc>
              <a:spcBef>
                <a:spcPts val="0"/>
              </a:spcBef>
              <a:spcAft>
                <a:spcPts val="1200"/>
              </a:spcAft>
              <a:buNone/>
            </a:pPr>
            <a:r>
              <a:rPr lang="en-US" sz="3200" dirty="0"/>
              <a:t>The 2021–22 ESSA CSI COE Plan Development and Implementation Support Application for Funding must be electronically signed by the authorized designee of the COE and submitted to the CDE using the web-based application.</a:t>
            </a:r>
            <a:endParaRPr lang="en-US" sz="3200" dirty="0">
              <a:cs typeface="Arial" panose="020B0604020202020204" pitchFamily="34" charset="0"/>
            </a:endParaRPr>
          </a:p>
        </p:txBody>
      </p:sp>
      <p:sp>
        <p:nvSpPr>
          <p:cNvPr id="4" name="Slide Number Placeholder 3"/>
          <p:cNvSpPr>
            <a:spLocks noGrp="1"/>
          </p:cNvSpPr>
          <p:nvPr>
            <p:ph type="sldNum" sz="quarter" idx="12"/>
          </p:nvPr>
        </p:nvSpPr>
        <p:spPr>
          <a:xfrm>
            <a:off x="8624725" y="5692141"/>
            <a:ext cx="2743200" cy="1165860"/>
          </a:xfrm>
        </p:spPr>
        <p:txBody>
          <a:bodyPr/>
          <a:lstStyle/>
          <a:p>
            <a:pPr>
              <a:defRPr/>
            </a:pPr>
            <a:fld id="{D6029DA4-09B0-4A2D-AA4B-CC45A202471A}" type="slidenum">
              <a:rPr lang="en-US" altLang="en-US">
                <a:solidFill>
                  <a:schemeClr val="tx1"/>
                </a:solidFill>
              </a:rPr>
              <a:pPr>
                <a:defRPr/>
              </a:pPr>
              <a:t>52</a:t>
            </a:fld>
            <a:endParaRPr lang="en-US" altLang="en-US" dirty="0">
              <a:solidFill>
                <a:schemeClr val="tx1"/>
              </a:solidFill>
            </a:endParaRPr>
          </a:p>
        </p:txBody>
      </p:sp>
    </p:spTree>
    <p:extLst>
      <p:ext uri="{BB962C8B-B14F-4D97-AF65-F5344CB8AC3E}">
        <p14:creationId xmlns:p14="http://schemas.microsoft.com/office/powerpoint/2010/main" val="326186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395574"/>
            <a:ext cx="9100457" cy="816005"/>
          </a:xfrm>
        </p:spPr>
        <p:txBody>
          <a:bodyPr>
            <a:normAutofit/>
          </a:bodyPr>
          <a:lstStyle/>
          <a:p>
            <a:pPr algn="ctr"/>
            <a:r>
              <a:rPr lang="en-US" b="1" dirty="0">
                <a:solidFill>
                  <a:schemeClr val="tx1"/>
                </a:solidFill>
                <a:cs typeface="Arial" panose="020B0604020202020204" pitchFamily="34" charset="0"/>
              </a:rPr>
              <a:t>Application Section 1 (3)</a:t>
            </a:r>
          </a:p>
        </p:txBody>
      </p:sp>
      <p:sp>
        <p:nvSpPr>
          <p:cNvPr id="3" name="Content Placeholder 2"/>
          <p:cNvSpPr>
            <a:spLocks noGrp="1"/>
          </p:cNvSpPr>
          <p:nvPr>
            <p:ph idx="1"/>
          </p:nvPr>
        </p:nvSpPr>
        <p:spPr>
          <a:xfrm>
            <a:off x="937260" y="1417320"/>
            <a:ext cx="10430666" cy="4907932"/>
          </a:xfrm>
        </p:spPr>
        <p:txBody>
          <a:bodyPr vert="horz" lIns="91440" tIns="45720" rIns="91440" bIns="45720" rtlCol="0" anchor="t">
            <a:noAutofit/>
          </a:bodyPr>
          <a:lstStyle/>
          <a:p>
            <a:pPr marL="0" indent="0">
              <a:spcAft>
                <a:spcPts val="1200"/>
              </a:spcAft>
              <a:buNone/>
            </a:pPr>
            <a:r>
              <a:rPr lang="en-US" sz="3200" b="1" dirty="0">
                <a:cs typeface="Arial" panose="020B0604020202020204" pitchFamily="34" charset="0"/>
              </a:rPr>
              <a:t>Terms and Conditions continued</a:t>
            </a:r>
          </a:p>
          <a:p>
            <a:pPr marL="182880" indent="0">
              <a:lnSpc>
                <a:spcPct val="100000"/>
              </a:lnSpc>
              <a:spcBef>
                <a:spcPts val="0"/>
              </a:spcBef>
              <a:spcAft>
                <a:spcPts val="1200"/>
              </a:spcAft>
              <a:buNone/>
            </a:pPr>
            <a:r>
              <a:rPr lang="en-US" sz="3200" dirty="0">
                <a:cs typeface="Arial" panose="020B0604020202020204" pitchFamily="34" charset="0"/>
              </a:rPr>
              <a:t>All funds must be encumbered, expended, and legally obligated within the dates designated and must not exceed the maximum amount indicated in the Apportionment Letters. </a:t>
            </a:r>
            <a:r>
              <a:rPr lang="en-US" sz="3200" b="1" dirty="0">
                <a:cs typeface="Arial" panose="020B0604020202020204" pitchFamily="34" charset="0"/>
              </a:rPr>
              <a:t>No extensions or carryover of this subgrant will be allowed.</a:t>
            </a:r>
          </a:p>
          <a:p>
            <a:pPr marL="0" indent="0">
              <a:spcAft>
                <a:spcPts val="1200"/>
              </a:spcAft>
              <a:buNone/>
            </a:pPr>
            <a:endParaRPr lang="en-US" dirty="0"/>
          </a:p>
        </p:txBody>
      </p:sp>
      <p:sp>
        <p:nvSpPr>
          <p:cNvPr id="4" name="Slide Number Placeholder 3"/>
          <p:cNvSpPr>
            <a:spLocks noGrp="1"/>
          </p:cNvSpPr>
          <p:nvPr>
            <p:ph type="sldNum" sz="quarter" idx="12"/>
          </p:nvPr>
        </p:nvSpPr>
        <p:spPr>
          <a:xfrm>
            <a:off x="8624725" y="5623561"/>
            <a:ext cx="2743200" cy="1234440"/>
          </a:xfrm>
        </p:spPr>
        <p:txBody>
          <a:bodyPr/>
          <a:lstStyle/>
          <a:p>
            <a:pPr>
              <a:defRPr/>
            </a:pPr>
            <a:fld id="{D6029DA4-09B0-4A2D-AA4B-CC45A202471A}" type="slidenum">
              <a:rPr lang="en-US" altLang="en-US">
                <a:solidFill>
                  <a:schemeClr val="tx1"/>
                </a:solidFill>
              </a:rPr>
              <a:pPr>
                <a:defRPr/>
              </a:pPr>
              <a:t>53</a:t>
            </a:fld>
            <a:endParaRPr lang="en-US" altLang="en-US" dirty="0">
              <a:solidFill>
                <a:schemeClr val="tx1"/>
              </a:solidFill>
            </a:endParaRPr>
          </a:p>
        </p:txBody>
      </p:sp>
    </p:spTree>
    <p:extLst>
      <p:ext uri="{BB962C8B-B14F-4D97-AF65-F5344CB8AC3E}">
        <p14:creationId xmlns:p14="http://schemas.microsoft.com/office/powerpoint/2010/main" val="573927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C515-8280-4FD6-8E69-E3868B3DCBEC}"/>
              </a:ext>
            </a:extLst>
          </p:cNvPr>
          <p:cNvSpPr>
            <a:spLocks noGrp="1"/>
          </p:cNvSpPr>
          <p:nvPr>
            <p:ph type="title"/>
          </p:nvPr>
        </p:nvSpPr>
        <p:spPr>
          <a:xfrm>
            <a:off x="1097280" y="286605"/>
            <a:ext cx="10058400" cy="1068063"/>
          </a:xfrm>
        </p:spPr>
        <p:txBody>
          <a:bodyPr>
            <a:normAutofit/>
          </a:bodyPr>
          <a:lstStyle/>
          <a:p>
            <a:pPr algn="ctr"/>
            <a:r>
              <a:rPr lang="en-US" b="1" dirty="0">
                <a:solidFill>
                  <a:schemeClr val="tx1"/>
                </a:solidFill>
                <a:cs typeface="Arial" panose="020B0604020202020204" pitchFamily="34" charset="0"/>
              </a:rPr>
              <a:t>Application Section 1 (4)</a:t>
            </a:r>
            <a:endParaRPr lang="en-US" dirty="0"/>
          </a:p>
        </p:txBody>
      </p:sp>
      <p:sp>
        <p:nvSpPr>
          <p:cNvPr id="3" name="Content Placeholder 2">
            <a:extLst>
              <a:ext uri="{FF2B5EF4-FFF2-40B4-BE49-F238E27FC236}">
                <a16:creationId xmlns:a16="http://schemas.microsoft.com/office/drawing/2014/main" id="{A5913800-5D01-44C4-8FBD-983A0E13D2F6}"/>
              </a:ext>
            </a:extLst>
          </p:cNvPr>
          <p:cNvSpPr>
            <a:spLocks noGrp="1"/>
          </p:cNvSpPr>
          <p:nvPr>
            <p:ph idx="1"/>
          </p:nvPr>
        </p:nvSpPr>
        <p:spPr>
          <a:xfrm>
            <a:off x="1097280" y="1490134"/>
            <a:ext cx="10400453" cy="4969652"/>
          </a:xfrm>
        </p:spPr>
        <p:txBody>
          <a:bodyPr>
            <a:normAutofit/>
          </a:bodyPr>
          <a:lstStyle/>
          <a:p>
            <a:pPr marL="0" indent="0">
              <a:buNone/>
            </a:pPr>
            <a:r>
              <a:rPr lang="en-US" sz="3200" b="1" dirty="0">
                <a:cs typeface="Arial" panose="020B0604020202020204" pitchFamily="34" charset="0"/>
              </a:rPr>
              <a:t>Terms and Conditions continued</a:t>
            </a:r>
          </a:p>
          <a:p>
            <a:pPr marL="182880" indent="0">
              <a:lnSpc>
                <a:spcPct val="100000"/>
              </a:lnSpc>
              <a:spcBef>
                <a:spcPts val="0"/>
              </a:spcBef>
              <a:spcAft>
                <a:spcPts val="1200"/>
              </a:spcAft>
              <a:buNone/>
            </a:pPr>
            <a:r>
              <a:rPr lang="en-US" sz="3200" dirty="0"/>
              <a:t>The COE must ensure that FY 2021 ESSA, Section 1003 funds are spent as indicated in this application and agree that funds will be used only to provide technical assistance and support to LEAs for the purposes of supporting development and implementation of 2022–23 CSI plans in coordination with the statewide system of support for LEAs with schools eligible for CSI.</a:t>
            </a:r>
          </a:p>
          <a:p>
            <a:endParaRPr lang="en-US" sz="3200" dirty="0"/>
          </a:p>
          <a:p>
            <a:endParaRPr lang="en-US" sz="3200" dirty="0"/>
          </a:p>
        </p:txBody>
      </p:sp>
      <p:sp>
        <p:nvSpPr>
          <p:cNvPr id="5" name="Slide Number Placeholder 4">
            <a:extLst>
              <a:ext uri="{FF2B5EF4-FFF2-40B4-BE49-F238E27FC236}">
                <a16:creationId xmlns:a16="http://schemas.microsoft.com/office/drawing/2014/main" id="{66A93E16-0316-41D8-B75C-00699B1748E7}"/>
              </a:ext>
            </a:extLst>
          </p:cNvPr>
          <p:cNvSpPr>
            <a:spLocks noGrp="1"/>
          </p:cNvSpPr>
          <p:nvPr>
            <p:ph type="sldNum" sz="quarter" idx="12"/>
          </p:nvPr>
        </p:nvSpPr>
        <p:spPr>
          <a:xfrm>
            <a:off x="10309861" y="5737860"/>
            <a:ext cx="902624" cy="1087051"/>
          </a:xfrm>
        </p:spPr>
        <p:txBody>
          <a:bodyPr/>
          <a:lstStyle/>
          <a:p>
            <a:pPr>
              <a:defRPr/>
            </a:pPr>
            <a:fld id="{9E6079BA-F332-4425-9C58-42D17C9CD8C1}" type="slidenum">
              <a:rPr lang="en-US" altLang="en-US">
                <a:solidFill>
                  <a:schemeClr val="tx1"/>
                </a:solidFill>
              </a:rPr>
              <a:pPr>
                <a:defRPr/>
              </a:pPr>
              <a:t>54</a:t>
            </a:fld>
            <a:endParaRPr lang="en-US" altLang="en-US" dirty="0">
              <a:solidFill>
                <a:schemeClr val="tx1"/>
              </a:solidFill>
            </a:endParaRPr>
          </a:p>
        </p:txBody>
      </p:sp>
    </p:spTree>
    <p:extLst>
      <p:ext uri="{BB962C8B-B14F-4D97-AF65-F5344CB8AC3E}">
        <p14:creationId xmlns:p14="http://schemas.microsoft.com/office/powerpoint/2010/main" val="2024308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C515-8280-4FD6-8E69-E3868B3DCBEC}"/>
              </a:ext>
            </a:extLst>
          </p:cNvPr>
          <p:cNvSpPr>
            <a:spLocks noGrp="1"/>
          </p:cNvSpPr>
          <p:nvPr>
            <p:ph type="title"/>
          </p:nvPr>
        </p:nvSpPr>
        <p:spPr>
          <a:xfrm>
            <a:off x="1097280" y="286605"/>
            <a:ext cx="10058400" cy="1068063"/>
          </a:xfrm>
        </p:spPr>
        <p:txBody>
          <a:bodyPr>
            <a:normAutofit/>
          </a:bodyPr>
          <a:lstStyle/>
          <a:p>
            <a:pPr algn="ctr"/>
            <a:r>
              <a:rPr lang="en-US" b="1" dirty="0">
                <a:solidFill>
                  <a:schemeClr val="tx1"/>
                </a:solidFill>
                <a:cs typeface="Arial" panose="020B0604020202020204" pitchFamily="34" charset="0"/>
              </a:rPr>
              <a:t>Application Section 1 (5)</a:t>
            </a:r>
            <a:endParaRPr lang="en-US" dirty="0"/>
          </a:p>
        </p:txBody>
      </p:sp>
      <p:sp>
        <p:nvSpPr>
          <p:cNvPr id="3" name="Content Placeholder 2">
            <a:extLst>
              <a:ext uri="{FF2B5EF4-FFF2-40B4-BE49-F238E27FC236}">
                <a16:creationId xmlns:a16="http://schemas.microsoft.com/office/drawing/2014/main" id="{A5913800-5D01-44C4-8FBD-983A0E13D2F6}"/>
              </a:ext>
            </a:extLst>
          </p:cNvPr>
          <p:cNvSpPr>
            <a:spLocks noGrp="1"/>
          </p:cNvSpPr>
          <p:nvPr>
            <p:ph idx="1"/>
          </p:nvPr>
        </p:nvSpPr>
        <p:spPr>
          <a:xfrm>
            <a:off x="1236134" y="1540934"/>
            <a:ext cx="9976351" cy="4918852"/>
          </a:xfrm>
        </p:spPr>
        <p:txBody>
          <a:bodyPr>
            <a:normAutofit/>
          </a:bodyPr>
          <a:lstStyle/>
          <a:p>
            <a:pPr marL="0" indent="0">
              <a:buNone/>
            </a:pPr>
            <a:r>
              <a:rPr lang="en-US" sz="3200" b="1" dirty="0">
                <a:cs typeface="Arial" panose="020B0604020202020204" pitchFamily="34" charset="0"/>
              </a:rPr>
              <a:t>Terms and Conditions continued</a:t>
            </a:r>
          </a:p>
          <a:p>
            <a:pPr marL="182880" indent="0">
              <a:lnSpc>
                <a:spcPct val="100000"/>
              </a:lnSpc>
              <a:spcBef>
                <a:spcPts val="0"/>
              </a:spcBef>
              <a:spcAft>
                <a:spcPts val="1200"/>
              </a:spcAft>
              <a:buNone/>
            </a:pPr>
            <a:r>
              <a:rPr lang="en-US" sz="3200" dirty="0"/>
              <a:t>Regardless of whether or not the COE elects to accept funding authorized under this application, the COE agrees to offer CSI plan development and implementation support to its LEAs with schools eligible for CSI.</a:t>
            </a:r>
          </a:p>
          <a:p>
            <a:pPr marL="0" indent="0">
              <a:buNone/>
            </a:pPr>
            <a:endParaRPr lang="en-US" dirty="0"/>
          </a:p>
        </p:txBody>
      </p:sp>
      <p:sp>
        <p:nvSpPr>
          <p:cNvPr id="5" name="Slide Number Placeholder 4">
            <a:extLst>
              <a:ext uri="{FF2B5EF4-FFF2-40B4-BE49-F238E27FC236}">
                <a16:creationId xmlns:a16="http://schemas.microsoft.com/office/drawing/2014/main" id="{66A93E16-0316-41D8-B75C-00699B1748E7}"/>
              </a:ext>
            </a:extLst>
          </p:cNvPr>
          <p:cNvSpPr>
            <a:spLocks noGrp="1"/>
          </p:cNvSpPr>
          <p:nvPr>
            <p:ph type="sldNum" sz="quarter" idx="12"/>
          </p:nvPr>
        </p:nvSpPr>
        <p:spPr>
          <a:xfrm>
            <a:off x="10355581" y="5715000"/>
            <a:ext cx="856904" cy="1109911"/>
          </a:xfrm>
        </p:spPr>
        <p:txBody>
          <a:bodyPr/>
          <a:lstStyle/>
          <a:p>
            <a:pPr>
              <a:defRPr/>
            </a:pPr>
            <a:fld id="{9E6079BA-F332-4425-9C58-42D17C9CD8C1}" type="slidenum">
              <a:rPr lang="en-US" altLang="en-US">
                <a:solidFill>
                  <a:schemeClr val="tx1"/>
                </a:solidFill>
              </a:rPr>
              <a:pPr>
                <a:defRPr/>
              </a:pPr>
              <a:t>55</a:t>
            </a:fld>
            <a:endParaRPr lang="en-US" altLang="en-US" dirty="0">
              <a:solidFill>
                <a:schemeClr val="tx1"/>
              </a:solidFill>
            </a:endParaRPr>
          </a:p>
        </p:txBody>
      </p:sp>
    </p:spTree>
    <p:extLst>
      <p:ext uri="{BB962C8B-B14F-4D97-AF65-F5344CB8AC3E}">
        <p14:creationId xmlns:p14="http://schemas.microsoft.com/office/powerpoint/2010/main" val="9612797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523A-BD4F-4A0C-AC1F-7795AF446998}"/>
              </a:ext>
            </a:extLst>
          </p:cNvPr>
          <p:cNvSpPr>
            <a:spLocks noGrp="1"/>
          </p:cNvSpPr>
          <p:nvPr>
            <p:ph type="title"/>
          </p:nvPr>
        </p:nvSpPr>
        <p:spPr>
          <a:xfrm>
            <a:off x="1097280" y="286604"/>
            <a:ext cx="10058400" cy="1297096"/>
          </a:xfrm>
        </p:spPr>
        <p:txBody>
          <a:bodyPr>
            <a:normAutofit/>
          </a:bodyPr>
          <a:lstStyle/>
          <a:p>
            <a:pPr algn="ctr"/>
            <a:r>
              <a:rPr lang="en-US" b="1" dirty="0">
                <a:solidFill>
                  <a:schemeClr val="tx1"/>
                </a:solidFill>
                <a:cs typeface="Arial" panose="020B0604020202020204" pitchFamily="34" charset="0"/>
              </a:rPr>
              <a:t>Application Section 1 (6)</a:t>
            </a:r>
            <a:endParaRPr lang="en-US" dirty="0"/>
          </a:p>
        </p:txBody>
      </p:sp>
      <p:sp>
        <p:nvSpPr>
          <p:cNvPr id="3" name="Content Placeholder 2">
            <a:extLst>
              <a:ext uri="{FF2B5EF4-FFF2-40B4-BE49-F238E27FC236}">
                <a16:creationId xmlns:a16="http://schemas.microsoft.com/office/drawing/2014/main" id="{F5730F10-7EF0-4E7D-8BA7-B2C39A4BF334}"/>
              </a:ext>
            </a:extLst>
          </p:cNvPr>
          <p:cNvSpPr>
            <a:spLocks noGrp="1"/>
          </p:cNvSpPr>
          <p:nvPr>
            <p:ph idx="1"/>
          </p:nvPr>
        </p:nvSpPr>
        <p:spPr>
          <a:xfrm>
            <a:off x="1303867" y="1760220"/>
            <a:ext cx="9851813" cy="4108875"/>
          </a:xfrm>
        </p:spPr>
        <p:txBody>
          <a:bodyPr/>
          <a:lstStyle/>
          <a:p>
            <a:pPr marL="0" indent="0">
              <a:buNone/>
            </a:pPr>
            <a:r>
              <a:rPr lang="en-US" sz="3200" b="1" dirty="0">
                <a:cs typeface="Arial" panose="020B0604020202020204" pitchFamily="34" charset="0"/>
              </a:rPr>
              <a:t>Terms and Conditions continued</a:t>
            </a:r>
            <a:endParaRPr lang="en-US" sz="3200" dirty="0"/>
          </a:p>
          <a:p>
            <a:pPr marL="182880" indent="0">
              <a:lnSpc>
                <a:spcPct val="100000"/>
              </a:lnSpc>
              <a:spcBef>
                <a:spcPts val="0"/>
              </a:spcBef>
              <a:spcAft>
                <a:spcPts val="1200"/>
              </a:spcAft>
              <a:buNone/>
            </a:pPr>
            <a:r>
              <a:rPr lang="en-US" sz="3200" dirty="0"/>
              <a:t>In addition, the COE agrees that it will not increase its allotment under this application with ESSA, Section 1003 funds received by the COE for the purposes of review and approval of 2022–23 CSI plans through the CSI prompts in the LEA 2022–23 LCAP.</a:t>
            </a:r>
          </a:p>
          <a:p>
            <a:pPr marL="0" indent="0">
              <a:buNone/>
            </a:pPr>
            <a:endParaRPr lang="en-US" dirty="0"/>
          </a:p>
        </p:txBody>
      </p:sp>
      <p:sp>
        <p:nvSpPr>
          <p:cNvPr id="5" name="Slide Number Placeholder 4">
            <a:extLst>
              <a:ext uri="{FF2B5EF4-FFF2-40B4-BE49-F238E27FC236}">
                <a16:creationId xmlns:a16="http://schemas.microsoft.com/office/drawing/2014/main" id="{4FBDE6A5-1467-46F5-8140-2318C4BAC1C7}"/>
              </a:ext>
            </a:extLst>
          </p:cNvPr>
          <p:cNvSpPr>
            <a:spLocks noGrp="1"/>
          </p:cNvSpPr>
          <p:nvPr>
            <p:ph type="sldNum" sz="quarter" idx="12"/>
          </p:nvPr>
        </p:nvSpPr>
        <p:spPr>
          <a:xfrm>
            <a:off x="10055798" y="5372100"/>
            <a:ext cx="1279860" cy="1639562"/>
          </a:xfrm>
        </p:spPr>
        <p:txBody>
          <a:bodyPr/>
          <a:lstStyle/>
          <a:p>
            <a:pPr>
              <a:defRPr/>
            </a:pPr>
            <a:fld id="{9E6079BA-F332-4425-9C58-42D17C9CD8C1}" type="slidenum">
              <a:rPr lang="en-US" altLang="en-US">
                <a:solidFill>
                  <a:schemeClr val="tx1"/>
                </a:solidFill>
              </a:rPr>
              <a:pPr>
                <a:defRPr/>
              </a:pPr>
              <a:t>56</a:t>
            </a:fld>
            <a:endParaRPr lang="en-US" altLang="en-US" dirty="0">
              <a:solidFill>
                <a:schemeClr val="tx1"/>
              </a:solidFill>
            </a:endParaRPr>
          </a:p>
        </p:txBody>
      </p:sp>
    </p:spTree>
    <p:extLst>
      <p:ext uri="{BB962C8B-B14F-4D97-AF65-F5344CB8AC3E}">
        <p14:creationId xmlns:p14="http://schemas.microsoft.com/office/powerpoint/2010/main" val="15836639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E8924-B836-40CC-8E18-7F96CADD1714}"/>
              </a:ext>
            </a:extLst>
          </p:cNvPr>
          <p:cNvSpPr>
            <a:spLocks noGrp="1"/>
          </p:cNvSpPr>
          <p:nvPr>
            <p:ph type="title"/>
          </p:nvPr>
        </p:nvSpPr>
        <p:spPr/>
        <p:txBody>
          <a:bodyPr/>
          <a:lstStyle/>
          <a:p>
            <a:r>
              <a:rPr lang="en-US" b="1" dirty="0">
                <a:solidFill>
                  <a:schemeClr val="tx1"/>
                </a:solidFill>
                <a:cs typeface="Arial" panose="020B0604020202020204" pitchFamily="34" charset="0"/>
              </a:rPr>
              <a:t>Application Section 1 (7)</a:t>
            </a:r>
            <a:endParaRPr lang="en-US" dirty="0"/>
          </a:p>
        </p:txBody>
      </p:sp>
      <p:sp>
        <p:nvSpPr>
          <p:cNvPr id="3" name="Content Placeholder 2">
            <a:extLst>
              <a:ext uri="{FF2B5EF4-FFF2-40B4-BE49-F238E27FC236}">
                <a16:creationId xmlns:a16="http://schemas.microsoft.com/office/drawing/2014/main" id="{CCF7F463-B068-423A-85A5-DAE66DCB1041}"/>
              </a:ext>
            </a:extLst>
          </p:cNvPr>
          <p:cNvSpPr>
            <a:spLocks noGrp="1"/>
          </p:cNvSpPr>
          <p:nvPr>
            <p:ph sz="quarter" idx="13"/>
          </p:nvPr>
        </p:nvSpPr>
        <p:spPr>
          <a:xfrm>
            <a:off x="1484313" y="1936750"/>
            <a:ext cx="9349592" cy="1299712"/>
          </a:xfrm>
        </p:spPr>
        <p:txBody>
          <a:bodyPr/>
          <a:lstStyle/>
          <a:p>
            <a:r>
              <a:rPr lang="en-US" dirty="0">
                <a:cs typeface="Arial" panose="020B0604020202020204" pitchFamily="34" charset="0"/>
              </a:rPr>
              <a:t>I have read the General Assurances, Certifications, and Terms and Conditions and would like to proceed to Section 2 of the application</a:t>
            </a:r>
            <a:r>
              <a:rPr lang="en-US" dirty="0"/>
              <a:t>.</a:t>
            </a:r>
            <a:br>
              <a:rPr lang="en-US" dirty="0"/>
            </a:br>
            <a:endParaRPr lang="en-US" dirty="0"/>
          </a:p>
          <a:p>
            <a:endParaRPr lang="en-US" dirty="0"/>
          </a:p>
        </p:txBody>
      </p:sp>
      <p:pic>
        <p:nvPicPr>
          <p:cNvPr id="7" name="Content Placeholder 4" descr="Screenshot showing &quot;Save and Continue to Section 2&quot; and &quot;Save and Logoff&quot; buttons in the Grant Management and Reporting Tool.">
            <a:extLst>
              <a:ext uri="{FF2B5EF4-FFF2-40B4-BE49-F238E27FC236}">
                <a16:creationId xmlns:a16="http://schemas.microsoft.com/office/drawing/2014/main" id="{1A58F533-FEBF-4C5E-BE25-7AA69382FA13}"/>
              </a:ext>
            </a:extLst>
          </p:cNvPr>
          <p:cNvPicPr>
            <a:picLocks noChangeAspect="1"/>
          </p:cNvPicPr>
          <p:nvPr/>
        </p:nvPicPr>
        <p:blipFill rotWithShape="1">
          <a:blip r:embed="rId2"/>
          <a:srcRect l="3337" t="52862" r="54321" b="23905"/>
          <a:stretch/>
        </p:blipFill>
        <p:spPr>
          <a:xfrm>
            <a:off x="2115023" y="3236462"/>
            <a:ext cx="5664202" cy="2046739"/>
          </a:xfrm>
          <a:prstGeom prst="rect">
            <a:avLst/>
          </a:prstGeom>
        </p:spPr>
      </p:pic>
      <p:sp>
        <p:nvSpPr>
          <p:cNvPr id="5" name="Slide Number Placeholder 4">
            <a:extLst>
              <a:ext uri="{FF2B5EF4-FFF2-40B4-BE49-F238E27FC236}">
                <a16:creationId xmlns:a16="http://schemas.microsoft.com/office/drawing/2014/main" id="{76C94F38-DD50-4DB3-BA75-3F6EB819CDC5}"/>
              </a:ext>
            </a:extLst>
          </p:cNvPr>
          <p:cNvSpPr>
            <a:spLocks noGrp="1"/>
          </p:cNvSpPr>
          <p:nvPr>
            <p:ph type="sldNum" sz="quarter" idx="12"/>
          </p:nvPr>
        </p:nvSpPr>
        <p:spPr>
          <a:xfrm>
            <a:off x="8624248" y="6002338"/>
            <a:ext cx="2743200" cy="365125"/>
          </a:xfrm>
        </p:spPr>
        <p:txBody>
          <a:bodyPr/>
          <a:lstStyle/>
          <a:p>
            <a:fld id="{469BC29B-CD14-4172-9B93-F334EF7BA94E}" type="slidenum">
              <a:rPr lang="en-US" smtClean="0"/>
              <a:t>57</a:t>
            </a:fld>
            <a:endParaRPr lang="en-US" dirty="0"/>
          </a:p>
        </p:txBody>
      </p:sp>
    </p:spTree>
    <p:extLst>
      <p:ext uri="{BB962C8B-B14F-4D97-AF65-F5344CB8AC3E}">
        <p14:creationId xmlns:p14="http://schemas.microsoft.com/office/powerpoint/2010/main" val="31139392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087" y="141023"/>
            <a:ext cx="9274628" cy="997967"/>
          </a:xfrm>
        </p:spPr>
        <p:txBody>
          <a:bodyPr>
            <a:normAutofit/>
          </a:bodyPr>
          <a:lstStyle/>
          <a:p>
            <a:pPr algn="ctr"/>
            <a:r>
              <a:rPr lang="en-US" b="1" dirty="0">
                <a:solidFill>
                  <a:schemeClr val="tx1"/>
                </a:solidFill>
                <a:cs typeface="Arial" panose="020B0604020202020204" pitchFamily="34" charset="0"/>
              </a:rPr>
              <a:t>Application Section 2 (1)</a:t>
            </a:r>
          </a:p>
        </p:txBody>
      </p:sp>
      <p:sp>
        <p:nvSpPr>
          <p:cNvPr id="3" name="Content Placeholder 2"/>
          <p:cNvSpPr>
            <a:spLocks noGrp="1"/>
          </p:cNvSpPr>
          <p:nvPr>
            <p:ph idx="1"/>
          </p:nvPr>
        </p:nvSpPr>
        <p:spPr>
          <a:xfrm>
            <a:off x="798287" y="1138990"/>
            <a:ext cx="10834914" cy="4923143"/>
          </a:xfrm>
        </p:spPr>
        <p:txBody>
          <a:bodyPr>
            <a:noAutofit/>
          </a:bodyPr>
          <a:lstStyle/>
          <a:p>
            <a:pPr marL="182880" lvl="1" indent="0">
              <a:lnSpc>
                <a:spcPct val="100000"/>
              </a:lnSpc>
              <a:buSzPct val="90000"/>
              <a:buNone/>
            </a:pPr>
            <a:r>
              <a:rPr lang="en-US" sz="3200" b="1" dirty="0"/>
              <a:t>COE Applicant Information</a:t>
            </a:r>
          </a:p>
          <a:p>
            <a:pPr marL="457200" lvl="1" indent="-274320">
              <a:lnSpc>
                <a:spcPct val="100000"/>
              </a:lnSpc>
              <a:buSzPct val="90000"/>
              <a:buFont typeface="Arial" panose="020B0604020202020204" pitchFamily="34" charset="0"/>
              <a:buChar char="•"/>
            </a:pPr>
            <a:r>
              <a:rPr lang="en-US" sz="3200" dirty="0"/>
              <a:t>Applicant information can be verified on the California School Directory web page located at </a:t>
            </a:r>
            <a:r>
              <a:rPr lang="en-US" sz="3200" dirty="0">
                <a:hlinkClick r:id="rId3" tooltip="California School Directory"/>
              </a:rPr>
              <a:t>https://www.cde.ca.gov/schooldirectory/</a:t>
            </a:r>
            <a:r>
              <a:rPr lang="en-US" sz="3200" dirty="0"/>
              <a:t>.</a:t>
            </a:r>
          </a:p>
          <a:p>
            <a:pPr marL="457200" lvl="1" indent="-274320">
              <a:lnSpc>
                <a:spcPct val="100000"/>
              </a:lnSpc>
              <a:buSzPct val="90000"/>
              <a:buFont typeface="Arial" panose="020B0604020202020204" pitchFamily="34" charset="0"/>
              <a:buChar char="•"/>
            </a:pPr>
            <a:r>
              <a:rPr lang="en-US" sz="3200" dirty="0"/>
              <a:t>The Preliminary FY 2021 Allocation Amount for the COE can be verified on the CDE CSI COE Fiscal Information web page located at </a:t>
            </a:r>
            <a:r>
              <a:rPr lang="en-US" sz="3200" dirty="0">
                <a:hlinkClick r:id="rId4" tooltip="County Office of Education Fiscal Information web page"/>
              </a:rPr>
              <a:t>https://www.cde.ca.gov/sp/sw/t1/csicoefiscalinfo.asp#plandevImpSup</a:t>
            </a:r>
            <a:r>
              <a:rPr lang="en-US" sz="3200" dirty="0"/>
              <a:t>.</a:t>
            </a:r>
          </a:p>
          <a:p>
            <a:pPr marL="292601" lvl="1" indent="0">
              <a:buNone/>
            </a:pPr>
            <a:endParaRPr lang="en-US" sz="3200" dirty="0"/>
          </a:p>
          <a:p>
            <a:pPr marL="0" indent="0">
              <a:buNone/>
            </a:pPr>
            <a:endParaRPr lang="en-US" sz="3200" dirty="0"/>
          </a:p>
          <a:p>
            <a:pPr marL="0" indent="0">
              <a:buNone/>
            </a:pPr>
            <a:endParaRPr lang="en-US" sz="3200" dirty="0"/>
          </a:p>
        </p:txBody>
      </p:sp>
      <p:sp>
        <p:nvSpPr>
          <p:cNvPr id="4" name="Slide Number Placeholder 3"/>
          <p:cNvSpPr>
            <a:spLocks noGrp="1"/>
          </p:cNvSpPr>
          <p:nvPr>
            <p:ph type="sldNum" sz="quarter" idx="12"/>
          </p:nvPr>
        </p:nvSpPr>
        <p:spPr>
          <a:xfrm>
            <a:off x="8624725" y="5372101"/>
            <a:ext cx="2743200" cy="1795954"/>
          </a:xfrm>
        </p:spPr>
        <p:txBody>
          <a:bodyPr/>
          <a:lstStyle/>
          <a:p>
            <a:pPr>
              <a:defRPr/>
            </a:pPr>
            <a:fld id="{3F07EB6D-4BC5-4CF1-A063-34594D1A6A81}" type="slidenum">
              <a:rPr lang="en-US" altLang="en-US">
                <a:solidFill>
                  <a:schemeClr val="tx1"/>
                </a:solidFill>
              </a:rPr>
              <a:pPr>
                <a:defRPr/>
              </a:pPr>
              <a:t>58</a:t>
            </a:fld>
            <a:endParaRPr lang="en-US" altLang="en-US" dirty="0">
              <a:solidFill>
                <a:schemeClr val="tx1"/>
              </a:solidFill>
            </a:endParaRPr>
          </a:p>
        </p:txBody>
      </p:sp>
    </p:spTree>
    <p:extLst>
      <p:ext uri="{BB962C8B-B14F-4D97-AF65-F5344CB8AC3E}">
        <p14:creationId xmlns:p14="http://schemas.microsoft.com/office/powerpoint/2010/main" val="11259751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087" y="141023"/>
            <a:ext cx="9274628" cy="997967"/>
          </a:xfrm>
        </p:spPr>
        <p:txBody>
          <a:bodyPr>
            <a:normAutofit/>
          </a:bodyPr>
          <a:lstStyle/>
          <a:p>
            <a:pPr algn="ctr"/>
            <a:r>
              <a:rPr lang="en-US" b="1" dirty="0">
                <a:solidFill>
                  <a:schemeClr val="tx1"/>
                </a:solidFill>
                <a:cs typeface="Arial" panose="020B0604020202020204" pitchFamily="34" charset="0"/>
              </a:rPr>
              <a:t>Application Section 2 (2)</a:t>
            </a:r>
          </a:p>
        </p:txBody>
      </p:sp>
      <p:sp>
        <p:nvSpPr>
          <p:cNvPr id="3" name="Content Placeholder 2"/>
          <p:cNvSpPr>
            <a:spLocks noGrp="1"/>
          </p:cNvSpPr>
          <p:nvPr>
            <p:ph idx="1"/>
          </p:nvPr>
        </p:nvSpPr>
        <p:spPr>
          <a:xfrm>
            <a:off x="1264921" y="1389604"/>
            <a:ext cx="9966960" cy="3287935"/>
          </a:xfrm>
        </p:spPr>
        <p:txBody>
          <a:bodyPr>
            <a:noAutofit/>
          </a:bodyPr>
          <a:lstStyle/>
          <a:p>
            <a:pPr marL="182880" lvl="1" indent="0">
              <a:lnSpc>
                <a:spcPct val="100000"/>
              </a:lnSpc>
              <a:buNone/>
            </a:pPr>
            <a:r>
              <a:rPr lang="en-US" sz="3200" b="1" dirty="0"/>
              <a:t>COE Applicant Information continued</a:t>
            </a:r>
          </a:p>
          <a:p>
            <a:pPr marL="457200" lvl="1" indent="-274320">
              <a:lnSpc>
                <a:spcPct val="100000"/>
              </a:lnSpc>
              <a:buFont typeface="Arial" panose="020B0604020202020204" pitchFamily="34" charset="0"/>
              <a:buChar char="•"/>
            </a:pPr>
            <a:r>
              <a:rPr lang="en-US" sz="3200" dirty="0"/>
              <a:t>COEs can verify their Data Universal Numbering System number through the Online Public Update for Schools web page located at </a:t>
            </a:r>
            <a:r>
              <a:rPr lang="en-US" sz="3200" dirty="0">
                <a:hlinkClick r:id="rId3" tooltip="Online Public Update for School web page"/>
              </a:rPr>
              <a:t>https://www3.cde.ca.gov/opuscds/default.aspx</a:t>
            </a:r>
            <a:r>
              <a:rPr lang="en-US" sz="3200" dirty="0"/>
              <a:t>. </a:t>
            </a:r>
          </a:p>
          <a:p>
            <a:pPr marL="0" indent="0">
              <a:buNone/>
            </a:pPr>
            <a:endParaRPr lang="en-US" sz="3200" dirty="0"/>
          </a:p>
          <a:p>
            <a:pPr marL="0" indent="0">
              <a:buNone/>
            </a:pPr>
            <a:endParaRPr lang="en-US" sz="3200" dirty="0"/>
          </a:p>
          <a:p>
            <a:pPr marL="0" indent="0">
              <a:buNone/>
            </a:pPr>
            <a:endParaRPr lang="en-US" sz="3200" dirty="0"/>
          </a:p>
        </p:txBody>
      </p:sp>
      <p:sp>
        <p:nvSpPr>
          <p:cNvPr id="4" name="Slide Number Placeholder 3"/>
          <p:cNvSpPr>
            <a:spLocks noGrp="1"/>
          </p:cNvSpPr>
          <p:nvPr>
            <p:ph type="sldNum" sz="quarter" idx="12"/>
          </p:nvPr>
        </p:nvSpPr>
        <p:spPr>
          <a:xfrm>
            <a:off x="8624725" y="5189221"/>
            <a:ext cx="2743200" cy="1978834"/>
          </a:xfrm>
        </p:spPr>
        <p:txBody>
          <a:bodyPr/>
          <a:lstStyle/>
          <a:p>
            <a:pPr>
              <a:defRPr/>
            </a:pPr>
            <a:fld id="{3F07EB6D-4BC5-4CF1-A063-34594D1A6A81}" type="slidenum">
              <a:rPr lang="en-US" altLang="en-US">
                <a:solidFill>
                  <a:schemeClr val="tx1"/>
                </a:solidFill>
              </a:rPr>
              <a:pPr>
                <a:defRPr/>
              </a:pPr>
              <a:t>59</a:t>
            </a:fld>
            <a:endParaRPr lang="en-US" altLang="en-US" dirty="0">
              <a:solidFill>
                <a:schemeClr val="tx1"/>
              </a:solidFill>
            </a:endParaRPr>
          </a:p>
        </p:txBody>
      </p:sp>
    </p:spTree>
    <p:extLst>
      <p:ext uri="{BB962C8B-B14F-4D97-AF65-F5344CB8AC3E}">
        <p14:creationId xmlns:p14="http://schemas.microsoft.com/office/powerpoint/2010/main" val="1253614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160021"/>
            <a:ext cx="9479666" cy="1530668"/>
          </a:xfrm>
        </p:spPr>
        <p:txBody>
          <a:bodyPr>
            <a:normAutofit/>
          </a:bodyPr>
          <a:lstStyle/>
          <a:p>
            <a:pPr algn="ctr"/>
            <a:r>
              <a:rPr lang="en-US" b="1" dirty="0">
                <a:solidFill>
                  <a:schemeClr val="tx1"/>
                </a:solidFill>
                <a:cs typeface="Arial" panose="020B0604020202020204" pitchFamily="34" charset="0"/>
              </a:rPr>
              <a:t>Today’s Overview: Part One</a:t>
            </a:r>
          </a:p>
        </p:txBody>
      </p:sp>
      <p:sp>
        <p:nvSpPr>
          <p:cNvPr id="3" name="Text Placeholder 2"/>
          <p:cNvSpPr>
            <a:spLocks noGrp="1"/>
          </p:cNvSpPr>
          <p:nvPr>
            <p:ph idx="1"/>
          </p:nvPr>
        </p:nvSpPr>
        <p:spPr>
          <a:xfrm>
            <a:off x="1354239" y="1348740"/>
            <a:ext cx="9479666" cy="4828223"/>
          </a:xfrm>
        </p:spPr>
        <p:txBody>
          <a:bodyPr>
            <a:noAutofit/>
          </a:bodyPr>
          <a:lstStyle/>
          <a:p>
            <a:pPr marL="93131" indent="0">
              <a:spcAft>
                <a:spcPts val="1200"/>
              </a:spcAft>
              <a:buNone/>
            </a:pPr>
            <a:r>
              <a:rPr lang="en-US" altLang="en-US" sz="3200" b="1" dirty="0">
                <a:cs typeface="Arial" panose="020B0604020202020204" pitchFamily="34" charset="0"/>
              </a:rPr>
              <a:t> </a:t>
            </a:r>
            <a:r>
              <a:rPr lang="en-US" altLang="en-US" sz="3200" b="1" dirty="0" err="1">
                <a:cs typeface="Arial" panose="020B0604020202020204" pitchFamily="34" charset="0"/>
              </a:rPr>
              <a:t>Subgrant</a:t>
            </a:r>
            <a:r>
              <a:rPr lang="en-US" altLang="en-US" sz="3200" b="1" dirty="0">
                <a:cs typeface="Arial" panose="020B0604020202020204" pitchFamily="34" charset="0"/>
              </a:rPr>
              <a:t> Information</a:t>
            </a:r>
          </a:p>
          <a:p>
            <a:pPr marL="914400" lvl="2" indent="-274320">
              <a:lnSpc>
                <a:spcPct val="100000"/>
              </a:lnSpc>
              <a:spcBef>
                <a:spcPts val="0"/>
              </a:spcBef>
              <a:spcAft>
                <a:spcPts val="1200"/>
              </a:spcAft>
              <a:buFont typeface="Arial" panose="020B0604020202020204" pitchFamily="34" charset="0"/>
              <a:buChar char="•"/>
            </a:pPr>
            <a:r>
              <a:rPr lang="en-US" altLang="en-US" sz="3200" dirty="0">
                <a:cs typeface="Arial" panose="020B0604020202020204" pitchFamily="34" charset="0"/>
              </a:rPr>
              <a:t>Purpose and Statutory Authority</a:t>
            </a:r>
          </a:p>
          <a:p>
            <a:pPr marL="914400" lvl="2" indent="-274320">
              <a:lnSpc>
                <a:spcPct val="100000"/>
              </a:lnSpc>
              <a:spcBef>
                <a:spcPts val="0"/>
              </a:spcBef>
              <a:spcAft>
                <a:spcPts val="1200"/>
              </a:spcAft>
              <a:buFont typeface="Arial" panose="020B0604020202020204" pitchFamily="34" charset="0"/>
              <a:buChar char="•"/>
            </a:pPr>
            <a:r>
              <a:rPr lang="en-US" altLang="en-US" sz="3200" dirty="0">
                <a:cs typeface="Arial" panose="020B0604020202020204" pitchFamily="34" charset="0"/>
              </a:rPr>
              <a:t>Eligibility Requirements</a:t>
            </a:r>
          </a:p>
          <a:p>
            <a:pPr marL="914400" lvl="2" indent="-274320">
              <a:lnSpc>
                <a:spcPct val="100000"/>
              </a:lnSpc>
              <a:spcBef>
                <a:spcPts val="0"/>
              </a:spcBef>
              <a:spcAft>
                <a:spcPts val="1200"/>
              </a:spcAft>
              <a:buFont typeface="Arial" panose="020B0604020202020204" pitchFamily="34" charset="0"/>
              <a:buChar char="•"/>
            </a:pPr>
            <a:r>
              <a:rPr lang="en-US" altLang="en-US" sz="3200" dirty="0">
                <a:cs typeface="Arial" panose="020B0604020202020204" pitchFamily="34" charset="0"/>
              </a:rPr>
              <a:t>Allowable and Disallowable Costs</a:t>
            </a:r>
          </a:p>
          <a:p>
            <a:pPr marL="914400" lvl="2" indent="-274320">
              <a:lnSpc>
                <a:spcPct val="100000"/>
              </a:lnSpc>
              <a:spcBef>
                <a:spcPts val="0"/>
              </a:spcBef>
              <a:spcAft>
                <a:spcPts val="1200"/>
              </a:spcAft>
              <a:buFont typeface="Arial" panose="020B0604020202020204" pitchFamily="34" charset="0"/>
              <a:buChar char="•"/>
            </a:pPr>
            <a:r>
              <a:rPr lang="en-US" altLang="en-US" sz="3200" dirty="0">
                <a:cs typeface="Arial" panose="020B0604020202020204" pitchFamily="34" charset="0"/>
              </a:rPr>
              <a:t>Reporting Requirements</a:t>
            </a:r>
          </a:p>
          <a:p>
            <a:pPr marL="914400" lvl="2" indent="-274320">
              <a:lnSpc>
                <a:spcPct val="100000"/>
              </a:lnSpc>
              <a:spcBef>
                <a:spcPts val="0"/>
              </a:spcBef>
              <a:spcAft>
                <a:spcPts val="1200"/>
              </a:spcAft>
              <a:buFont typeface="Arial" panose="020B0604020202020204" pitchFamily="34" charset="0"/>
              <a:buChar char="•"/>
            </a:pPr>
            <a:r>
              <a:rPr lang="en-US" altLang="en-US" sz="3200" dirty="0">
                <a:cs typeface="Arial" panose="020B0604020202020204" pitchFamily="34" charset="0"/>
              </a:rPr>
              <a:t>Apportionments</a:t>
            </a:r>
          </a:p>
          <a:p>
            <a:pPr marL="914400" lvl="2" indent="-274320">
              <a:lnSpc>
                <a:spcPct val="100000"/>
              </a:lnSpc>
              <a:spcBef>
                <a:spcPts val="0"/>
              </a:spcBef>
              <a:spcAft>
                <a:spcPts val="1200"/>
              </a:spcAft>
              <a:buFont typeface="Arial" panose="020B0604020202020204" pitchFamily="34" charset="0"/>
              <a:buChar char="•"/>
            </a:pPr>
            <a:r>
              <a:rPr lang="en-US" altLang="en-US" sz="3200" dirty="0">
                <a:cs typeface="Arial" panose="020B0604020202020204" pitchFamily="34" charset="0"/>
              </a:rPr>
              <a:t>Timeline</a:t>
            </a:r>
          </a:p>
          <a:p>
            <a:pPr marL="93131" indent="0">
              <a:buClr>
                <a:srgbClr val="00B050"/>
              </a:buClr>
              <a:buNone/>
            </a:pPr>
            <a:endParaRPr lang="en-US" altLang="en-US" sz="3200" dirty="0">
              <a:cs typeface="Arial" panose="020B0604020202020204" pitchFamily="34" charset="0"/>
            </a:endParaRPr>
          </a:p>
          <a:p>
            <a:pPr marL="93131" indent="0">
              <a:buNone/>
            </a:pPr>
            <a:endParaRPr lang="en-US" sz="3200" dirty="0">
              <a:cs typeface="Arial" panose="020B0604020202020204" pitchFamily="34" charset="0"/>
            </a:endParaRPr>
          </a:p>
          <a:p>
            <a:pPr marL="93131" indent="0" algn="ctr">
              <a:buNone/>
            </a:pPr>
            <a:endParaRPr lang="en-US" sz="3200" dirty="0"/>
          </a:p>
        </p:txBody>
      </p:sp>
      <p:sp>
        <p:nvSpPr>
          <p:cNvPr id="4" name="Slide Number Placeholder 3"/>
          <p:cNvSpPr>
            <a:spLocks noGrp="1"/>
          </p:cNvSpPr>
          <p:nvPr>
            <p:ph type="sldNum" sz="quarter" idx="12"/>
          </p:nvPr>
        </p:nvSpPr>
        <p:spPr>
          <a:xfrm>
            <a:off x="10833905" y="5994400"/>
            <a:ext cx="2743200" cy="365125"/>
          </a:xfrm>
        </p:spPr>
        <p:txBody>
          <a:bodyPr/>
          <a:lstStyle/>
          <a:p>
            <a:pPr algn="l"/>
            <a:fld id="{00000000-1234-1234-1234-123412341234}" type="slidenum">
              <a:rPr lang="en">
                <a:solidFill>
                  <a:schemeClr val="tx1"/>
                </a:solidFill>
              </a:rPr>
              <a:pPr algn="l"/>
              <a:t>6</a:t>
            </a:fld>
            <a:endParaRPr lang="en" dirty="0">
              <a:solidFill>
                <a:schemeClr val="tx1"/>
              </a:solidFill>
            </a:endParaRPr>
          </a:p>
        </p:txBody>
      </p:sp>
    </p:spTree>
    <p:extLst>
      <p:ext uri="{BB962C8B-B14F-4D97-AF65-F5344CB8AC3E}">
        <p14:creationId xmlns:p14="http://schemas.microsoft.com/office/powerpoint/2010/main" val="2772823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330" y="218741"/>
            <a:ext cx="10067471" cy="1143000"/>
          </a:xfrm>
        </p:spPr>
        <p:txBody>
          <a:bodyPr>
            <a:normAutofit/>
          </a:bodyPr>
          <a:lstStyle/>
          <a:p>
            <a:pPr algn="ctr"/>
            <a:r>
              <a:rPr lang="en-US" b="1" dirty="0">
                <a:solidFill>
                  <a:schemeClr val="tx1"/>
                </a:solidFill>
                <a:cs typeface="Arial" panose="020B0604020202020204" pitchFamily="34" charset="0"/>
              </a:rPr>
              <a:t>Application Section 2 (3)</a:t>
            </a:r>
            <a:endParaRPr lang="en-US" dirty="0">
              <a:solidFill>
                <a:schemeClr val="tx1"/>
              </a:solidFill>
              <a:cs typeface="Arial" panose="020B0604020202020204" pitchFamily="34" charset="0"/>
            </a:endParaRPr>
          </a:p>
        </p:txBody>
      </p:sp>
      <p:sp>
        <p:nvSpPr>
          <p:cNvPr id="6" name="Content Placeholder 5"/>
          <p:cNvSpPr>
            <a:spLocks noGrp="1"/>
          </p:cNvSpPr>
          <p:nvPr>
            <p:ph idx="1"/>
          </p:nvPr>
        </p:nvSpPr>
        <p:spPr>
          <a:xfrm>
            <a:off x="1286330" y="1589078"/>
            <a:ext cx="9464040" cy="4376057"/>
          </a:xfrm>
        </p:spPr>
        <p:txBody>
          <a:bodyPr/>
          <a:lstStyle/>
          <a:p>
            <a:pPr marL="0" indent="0">
              <a:spcAft>
                <a:spcPts val="600"/>
              </a:spcAft>
              <a:buNone/>
            </a:pPr>
            <a:r>
              <a:rPr lang="en-US" sz="3200" dirty="0">
                <a:ea typeface="Arial" panose="020B0604020202020204" pitchFamily="34" charset="0"/>
                <a:cs typeface="Arial" panose="020B0604020202020204" pitchFamily="34" charset="0"/>
              </a:rPr>
              <a:t>If the information is inaccurate, </a:t>
            </a:r>
            <a:r>
              <a:rPr lang="en-US" sz="3200" b="1" dirty="0">
                <a:cs typeface="Arial" panose="020B0604020202020204" pitchFamily="34" charset="0"/>
              </a:rPr>
              <a:t>do not</a:t>
            </a:r>
            <a:r>
              <a:rPr lang="en-US" sz="3200" dirty="0">
                <a:cs typeface="Arial" panose="020B0604020202020204" pitchFamily="34" charset="0"/>
              </a:rPr>
              <a:t> submit the application. </a:t>
            </a:r>
          </a:p>
          <a:p>
            <a:pPr marL="0" indent="0">
              <a:spcAft>
                <a:spcPts val="1200"/>
              </a:spcAft>
              <a:buNone/>
            </a:pPr>
            <a:r>
              <a:rPr lang="en-US" sz="3200" dirty="0">
                <a:cs typeface="Arial" panose="020B0604020202020204" pitchFamily="34" charset="0"/>
              </a:rPr>
              <a:t>Use the “</a:t>
            </a:r>
            <a:r>
              <a:rPr lang="en-US" sz="3200" b="1" dirty="0">
                <a:cs typeface="Arial" panose="020B0604020202020204" pitchFamily="34" charset="0"/>
              </a:rPr>
              <a:t>Save and Logoff</a:t>
            </a:r>
            <a:r>
              <a:rPr lang="en-US" sz="3200" dirty="0">
                <a:cs typeface="Arial" panose="020B0604020202020204" pitchFamily="34" charset="0"/>
              </a:rPr>
              <a:t>” button and contact the School Improvement and Support Office for assistance.</a:t>
            </a:r>
          </a:p>
          <a:p>
            <a:pPr marL="0" indent="0" algn="ctr">
              <a:spcAft>
                <a:spcPts val="1200"/>
              </a:spcAft>
              <a:buNone/>
            </a:pPr>
            <a:r>
              <a:rPr lang="en-US" sz="3200" dirty="0">
                <a:cs typeface="Arial" panose="020B0604020202020204" pitchFamily="34" charset="0"/>
              </a:rPr>
              <a:t>Phone: 916-319-0833 </a:t>
            </a:r>
          </a:p>
          <a:p>
            <a:pPr marL="201163" lvl="1" indent="0" algn="ctr">
              <a:buNone/>
            </a:pPr>
            <a:r>
              <a:rPr lang="en-US" sz="3200" dirty="0">
                <a:cs typeface="Arial" panose="020B0604020202020204" pitchFamily="34" charset="0"/>
              </a:rPr>
              <a:t>  Email: </a:t>
            </a:r>
            <a:r>
              <a:rPr lang="en-US" sz="3200" u="sng" dirty="0">
                <a:cs typeface="Arial" panose="020B0604020202020204" pitchFamily="34" charset="0"/>
                <a:hlinkClick r:id="rId2"/>
              </a:rPr>
              <a:t>ESSACOE@cde.ca.gov</a:t>
            </a:r>
            <a:endParaRPr lang="en-US" sz="3200" dirty="0">
              <a:cs typeface="Arial" panose="020B0604020202020204" pitchFamily="34" charset="0"/>
            </a:endParaRPr>
          </a:p>
          <a:p>
            <a:endParaRPr lang="en-US" dirty="0"/>
          </a:p>
        </p:txBody>
      </p:sp>
      <p:sp>
        <p:nvSpPr>
          <p:cNvPr id="5" name="Slide Number Placeholder 4"/>
          <p:cNvSpPr>
            <a:spLocks noGrp="1"/>
          </p:cNvSpPr>
          <p:nvPr>
            <p:ph type="sldNum" sz="quarter" idx="12"/>
          </p:nvPr>
        </p:nvSpPr>
        <p:spPr>
          <a:xfrm>
            <a:off x="8624725" y="6192472"/>
            <a:ext cx="2743200" cy="365125"/>
          </a:xfrm>
        </p:spPr>
        <p:txBody>
          <a:bodyPr/>
          <a:lstStyle/>
          <a:p>
            <a:pPr>
              <a:defRPr/>
            </a:pPr>
            <a:fld id="{F4240488-8288-431D-9FBC-061E1C8939AC}" type="slidenum">
              <a:rPr lang="en-US" altLang="en-US">
                <a:solidFill>
                  <a:schemeClr val="tx1"/>
                </a:solidFill>
              </a:rPr>
              <a:pPr>
                <a:defRPr/>
              </a:pPr>
              <a:t>60</a:t>
            </a:fld>
            <a:endParaRPr lang="en-US" altLang="en-US" dirty="0">
              <a:solidFill>
                <a:schemeClr val="tx1"/>
              </a:solidFill>
            </a:endParaRPr>
          </a:p>
        </p:txBody>
      </p:sp>
    </p:spTree>
    <p:extLst>
      <p:ext uri="{BB962C8B-B14F-4D97-AF65-F5344CB8AC3E}">
        <p14:creationId xmlns:p14="http://schemas.microsoft.com/office/powerpoint/2010/main" val="1078010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29" y="136879"/>
            <a:ext cx="8839200" cy="1143000"/>
          </a:xfrm>
        </p:spPr>
        <p:txBody>
          <a:bodyPr>
            <a:normAutofit/>
          </a:bodyPr>
          <a:lstStyle/>
          <a:p>
            <a:pPr algn="ctr"/>
            <a:r>
              <a:rPr lang="en-US" b="1" dirty="0">
                <a:solidFill>
                  <a:schemeClr val="tx1"/>
                </a:solidFill>
                <a:cs typeface="Arial" panose="020B0604020202020204" pitchFamily="34" charset="0"/>
              </a:rPr>
              <a:t>Application Section 2 (4)</a:t>
            </a:r>
          </a:p>
        </p:txBody>
      </p:sp>
      <p:sp>
        <p:nvSpPr>
          <p:cNvPr id="3" name="Content Placeholder 2"/>
          <p:cNvSpPr>
            <a:spLocks noGrp="1"/>
          </p:cNvSpPr>
          <p:nvPr>
            <p:ph idx="1"/>
          </p:nvPr>
        </p:nvSpPr>
        <p:spPr>
          <a:xfrm>
            <a:off x="1654630" y="1555532"/>
            <a:ext cx="10359572" cy="4553169"/>
          </a:xfrm>
        </p:spPr>
        <p:txBody>
          <a:bodyPr vert="horz" lIns="91440" tIns="45720" rIns="91440" bIns="45720" rtlCol="0" anchor="t">
            <a:noAutofit/>
          </a:bodyPr>
          <a:lstStyle/>
          <a:p>
            <a:pPr marL="0" indent="0">
              <a:spcAft>
                <a:spcPts val="600"/>
              </a:spcAft>
              <a:buNone/>
            </a:pPr>
            <a:r>
              <a:rPr lang="en-US" sz="3200" b="1" dirty="0">
                <a:cs typeface="Arial" panose="020B0604020202020204" pitchFamily="34" charset="0"/>
              </a:rPr>
              <a:t>Edit Contact Information       </a:t>
            </a:r>
            <a:endParaRPr lang="en-US" sz="3200" dirty="0">
              <a:cs typeface="Arial" panose="020B0604020202020204" pitchFamily="34" charset="0"/>
            </a:endParaRPr>
          </a:p>
          <a:p>
            <a:pPr marL="0" indent="0">
              <a:spcAft>
                <a:spcPts val="1200"/>
              </a:spcAft>
              <a:buNone/>
            </a:pPr>
            <a:r>
              <a:rPr lang="en-US" sz="3200" dirty="0">
                <a:solidFill>
                  <a:srgbClr val="000000"/>
                </a:solidFill>
                <a:ea typeface="Arial" panose="020B0604020202020204" pitchFamily="34" charset="0"/>
                <a:cs typeface="Arial" panose="020B0604020202020204" pitchFamily="34" charset="0"/>
              </a:rPr>
              <a:t>The COE provides name and contact information for:</a:t>
            </a:r>
          </a:p>
          <a:p>
            <a:pPr marL="457200" indent="-274320">
              <a:spcAft>
                <a:spcPts val="1200"/>
              </a:spcAft>
            </a:pPr>
            <a:r>
              <a:rPr lang="en-US" sz="3200" dirty="0">
                <a:solidFill>
                  <a:srgbClr val="000000"/>
                </a:solidFill>
                <a:cs typeface="Arial" panose="020B0604020202020204" pitchFamily="34" charset="0"/>
              </a:rPr>
              <a:t> Primary Grant Coordinator</a:t>
            </a:r>
          </a:p>
          <a:p>
            <a:pPr marL="457200" indent="-274320">
              <a:spcAft>
                <a:spcPts val="1200"/>
              </a:spcAft>
            </a:pPr>
            <a:r>
              <a:rPr lang="en-US" sz="3200" dirty="0">
                <a:solidFill>
                  <a:srgbClr val="000000"/>
                </a:solidFill>
                <a:cs typeface="Arial" panose="020B0604020202020204" pitchFamily="34" charset="0"/>
              </a:rPr>
              <a:t> Secondary Grant Coordinator</a:t>
            </a:r>
          </a:p>
          <a:p>
            <a:pPr marL="457200" indent="-274320">
              <a:spcAft>
                <a:spcPts val="1200"/>
              </a:spcAft>
            </a:pPr>
            <a:r>
              <a:rPr lang="en-US" sz="3200" dirty="0">
                <a:solidFill>
                  <a:srgbClr val="000000"/>
                </a:solidFill>
                <a:cs typeface="Arial" panose="020B0604020202020204" pitchFamily="34" charset="0"/>
              </a:rPr>
              <a:t> Fiscal Coordinator</a:t>
            </a:r>
          </a:p>
        </p:txBody>
      </p:sp>
      <p:sp>
        <p:nvSpPr>
          <p:cNvPr id="4" name="Slide Number Placeholder 3"/>
          <p:cNvSpPr>
            <a:spLocks noGrp="1"/>
          </p:cNvSpPr>
          <p:nvPr>
            <p:ph type="sldNum" sz="quarter" idx="12"/>
          </p:nvPr>
        </p:nvSpPr>
        <p:spPr>
          <a:xfrm>
            <a:off x="8624725" y="6108702"/>
            <a:ext cx="2743200" cy="448896"/>
          </a:xfrm>
        </p:spPr>
        <p:txBody>
          <a:bodyPr/>
          <a:lstStyle/>
          <a:p>
            <a:pPr>
              <a:defRPr/>
            </a:pPr>
            <a:fld id="{3F07EB6D-4BC5-4CF1-A063-34594D1A6A81}" type="slidenum">
              <a:rPr lang="en-US" altLang="en-US">
                <a:solidFill>
                  <a:schemeClr val="tx1"/>
                </a:solidFill>
              </a:rPr>
              <a:pPr>
                <a:defRPr/>
              </a:pPr>
              <a:t>61</a:t>
            </a:fld>
            <a:endParaRPr lang="en-US" altLang="en-US" dirty="0">
              <a:solidFill>
                <a:schemeClr val="tx1"/>
              </a:solidFill>
            </a:endParaRPr>
          </a:p>
        </p:txBody>
      </p:sp>
    </p:spTree>
    <p:extLst>
      <p:ext uri="{BB962C8B-B14F-4D97-AF65-F5344CB8AC3E}">
        <p14:creationId xmlns:p14="http://schemas.microsoft.com/office/powerpoint/2010/main" val="13130839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4809-B758-40F5-9B15-AD5E704CFB04}"/>
              </a:ext>
            </a:extLst>
          </p:cNvPr>
          <p:cNvSpPr>
            <a:spLocks noGrp="1"/>
          </p:cNvSpPr>
          <p:nvPr>
            <p:ph type="title"/>
          </p:nvPr>
        </p:nvSpPr>
        <p:spPr/>
        <p:txBody>
          <a:bodyPr/>
          <a:lstStyle/>
          <a:p>
            <a:r>
              <a:rPr lang="en-US" b="1" dirty="0">
                <a:solidFill>
                  <a:schemeClr val="tx1"/>
                </a:solidFill>
                <a:cs typeface="Arial" panose="020B0604020202020204" pitchFamily="34" charset="0"/>
              </a:rPr>
              <a:t>Application</a:t>
            </a:r>
            <a:r>
              <a:rPr lang="en-US" b="1" dirty="0">
                <a:solidFill>
                  <a:schemeClr val="tx1"/>
                </a:solidFill>
                <a:latin typeface="Arial" panose="020B0604020202020204" pitchFamily="34" charset="0"/>
                <a:cs typeface="Arial" panose="020B0604020202020204" pitchFamily="34" charset="0"/>
              </a:rPr>
              <a:t> Section 2 (5)</a:t>
            </a:r>
            <a:endParaRPr lang="en-US" dirty="0"/>
          </a:p>
        </p:txBody>
      </p:sp>
      <p:pic>
        <p:nvPicPr>
          <p:cNvPr id="6" name="Content Placeholder 6" descr="See the Appendix 3 link below image for long description.">
            <a:extLst>
              <a:ext uri="{FF2B5EF4-FFF2-40B4-BE49-F238E27FC236}">
                <a16:creationId xmlns:a16="http://schemas.microsoft.com/office/drawing/2014/main" id="{CBAA93F8-4338-459A-884C-0E30843CA021}"/>
              </a:ext>
            </a:extLst>
          </p:cNvPr>
          <p:cNvPicPr>
            <a:picLocks noGrp="1" noChangeAspect="1"/>
          </p:cNvPicPr>
          <p:nvPr>
            <p:ph sz="quarter" idx="13"/>
          </p:nvPr>
        </p:nvPicPr>
        <p:blipFill rotWithShape="1">
          <a:blip r:embed="rId2"/>
          <a:srcRect l="2680" t="46213" r="4449" b="-1546"/>
          <a:stretch/>
        </p:blipFill>
        <p:spPr>
          <a:xfrm>
            <a:off x="1484313" y="2213089"/>
            <a:ext cx="9251950" cy="2985860"/>
          </a:xfrm>
          <a:prstGeom prst="rect">
            <a:avLst/>
          </a:prstGeom>
        </p:spPr>
      </p:pic>
      <p:sp>
        <p:nvSpPr>
          <p:cNvPr id="4" name="Text Placeholder 3">
            <a:extLst>
              <a:ext uri="{FF2B5EF4-FFF2-40B4-BE49-F238E27FC236}">
                <a16:creationId xmlns:a16="http://schemas.microsoft.com/office/drawing/2014/main" id="{16D4BFB9-AF60-4A68-A5F4-1AD106312DF5}"/>
              </a:ext>
            </a:extLst>
          </p:cNvPr>
          <p:cNvSpPr>
            <a:spLocks noGrp="1"/>
          </p:cNvSpPr>
          <p:nvPr>
            <p:ph type="body" sz="quarter" idx="14"/>
          </p:nvPr>
        </p:nvSpPr>
        <p:spPr>
          <a:xfrm>
            <a:off x="1668853" y="5721350"/>
            <a:ext cx="8854293" cy="499818"/>
          </a:xfrm>
        </p:spPr>
        <p:txBody>
          <a:bodyPr/>
          <a:lstStyle/>
          <a:p>
            <a:pPr marL="0" indent="0">
              <a:buNone/>
            </a:pPr>
            <a:r>
              <a:rPr lang="en-US" dirty="0">
                <a:latin typeface="Arial" panose="020B0604020202020204" pitchFamily="34" charset="0"/>
                <a:cs typeface="Arial" panose="020B0604020202020204" pitchFamily="34" charset="0"/>
              </a:rPr>
              <a:t>Reference the </a:t>
            </a:r>
            <a:r>
              <a:rPr lang="en-US" dirty="0">
                <a:latin typeface="Arial" panose="020B0604020202020204" pitchFamily="34" charset="0"/>
                <a:cs typeface="Arial" panose="020B0604020202020204" pitchFamily="34" charset="0"/>
                <a:hlinkClick r:id="rId3" action="ppaction://hlinksldjump"/>
              </a:rPr>
              <a:t>Appendix 3</a:t>
            </a:r>
            <a:r>
              <a:rPr lang="en-US" dirty="0">
                <a:latin typeface="Arial" panose="020B0604020202020204" pitchFamily="34" charset="0"/>
                <a:cs typeface="Arial" panose="020B0604020202020204" pitchFamily="34" charset="0"/>
              </a:rPr>
              <a:t> for alternative text version.</a:t>
            </a:r>
          </a:p>
          <a:p>
            <a:endParaRPr lang="en-US" dirty="0"/>
          </a:p>
        </p:txBody>
      </p:sp>
      <p:sp>
        <p:nvSpPr>
          <p:cNvPr id="5" name="Slide Number Placeholder 4">
            <a:extLst>
              <a:ext uri="{FF2B5EF4-FFF2-40B4-BE49-F238E27FC236}">
                <a16:creationId xmlns:a16="http://schemas.microsoft.com/office/drawing/2014/main" id="{B0CCB89E-6D39-4575-B3C8-23842D55C505}"/>
              </a:ext>
            </a:extLst>
          </p:cNvPr>
          <p:cNvSpPr>
            <a:spLocks noGrp="1"/>
          </p:cNvSpPr>
          <p:nvPr>
            <p:ph type="sldNum" sz="quarter" idx="12"/>
          </p:nvPr>
        </p:nvSpPr>
        <p:spPr/>
        <p:txBody>
          <a:bodyPr/>
          <a:lstStyle/>
          <a:p>
            <a:fld id="{469BC29B-CD14-4172-9B93-F334EF7BA94E}" type="slidenum">
              <a:rPr lang="en-US" smtClean="0"/>
              <a:t>62</a:t>
            </a:fld>
            <a:endParaRPr lang="en-US"/>
          </a:p>
        </p:txBody>
      </p:sp>
    </p:spTree>
    <p:extLst>
      <p:ext uri="{BB962C8B-B14F-4D97-AF65-F5344CB8AC3E}">
        <p14:creationId xmlns:p14="http://schemas.microsoft.com/office/powerpoint/2010/main" val="1625624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30" y="225083"/>
            <a:ext cx="8730343" cy="1070317"/>
          </a:xfrm>
        </p:spPr>
        <p:txBody>
          <a:bodyPr>
            <a:normAutofit/>
          </a:bodyPr>
          <a:lstStyle/>
          <a:p>
            <a:pPr algn="ctr"/>
            <a:r>
              <a:rPr lang="en-US" b="1" dirty="0">
                <a:solidFill>
                  <a:schemeClr val="tx1"/>
                </a:solidFill>
                <a:cs typeface="Arial" panose="020B0604020202020204" pitchFamily="34" charset="0"/>
              </a:rPr>
              <a:t>Application Section 2 (6)</a:t>
            </a:r>
            <a:endParaRPr lang="en-US" dirty="0">
              <a:solidFill>
                <a:schemeClr val="tx1"/>
              </a:solidFill>
              <a:cs typeface="Arial" panose="020B0604020202020204" pitchFamily="34" charset="0"/>
            </a:endParaRPr>
          </a:p>
        </p:txBody>
      </p:sp>
      <p:pic>
        <p:nvPicPr>
          <p:cNvPr id="5" name="Content Placeholder 4" descr="Screenshot showing &quot;Save and Continue to Section 3&quot; and &quot; or Save and Logoff&quot; buttons in the Grant Management and reporting tool."/>
          <p:cNvPicPr>
            <a:picLocks noGrp="1" noChangeAspect="1"/>
          </p:cNvPicPr>
          <p:nvPr>
            <p:ph idx="1"/>
          </p:nvPr>
        </p:nvPicPr>
        <p:blipFill rotWithShape="1">
          <a:blip r:embed="rId2"/>
          <a:srcRect l="3372" t="58418" r="52310" b="20875"/>
          <a:stretch/>
        </p:blipFill>
        <p:spPr>
          <a:xfrm>
            <a:off x="1450427" y="1772530"/>
            <a:ext cx="9101959" cy="3797953"/>
          </a:xfrm>
          <a:prstGeom prst="rect">
            <a:avLst/>
          </a:prstGeom>
        </p:spPr>
      </p:pic>
      <p:sp>
        <p:nvSpPr>
          <p:cNvPr id="4" name="Slide Number Placeholder 3"/>
          <p:cNvSpPr>
            <a:spLocks noGrp="1"/>
          </p:cNvSpPr>
          <p:nvPr>
            <p:ph type="sldNum" sz="quarter" idx="12"/>
          </p:nvPr>
        </p:nvSpPr>
        <p:spPr>
          <a:xfrm>
            <a:off x="8624725" y="6192472"/>
            <a:ext cx="2743200" cy="365125"/>
          </a:xfrm>
        </p:spPr>
        <p:txBody>
          <a:bodyPr/>
          <a:lstStyle/>
          <a:p>
            <a:pPr>
              <a:defRPr/>
            </a:pPr>
            <a:fld id="{D6029DA4-09B0-4A2D-AA4B-CC45A202471A}" type="slidenum">
              <a:rPr lang="en-US" altLang="en-US">
                <a:solidFill>
                  <a:schemeClr val="tx1"/>
                </a:solidFill>
              </a:rPr>
              <a:pPr>
                <a:defRPr/>
              </a:pPr>
              <a:t>63</a:t>
            </a:fld>
            <a:endParaRPr lang="en-US" altLang="en-US" dirty="0">
              <a:solidFill>
                <a:schemeClr val="tx1"/>
              </a:solidFill>
            </a:endParaRPr>
          </a:p>
        </p:txBody>
      </p:sp>
    </p:spTree>
    <p:extLst>
      <p:ext uri="{BB962C8B-B14F-4D97-AF65-F5344CB8AC3E}">
        <p14:creationId xmlns:p14="http://schemas.microsoft.com/office/powerpoint/2010/main" val="4080437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4" y="329810"/>
            <a:ext cx="9318171" cy="1015513"/>
          </a:xfrm>
        </p:spPr>
        <p:txBody>
          <a:bodyPr>
            <a:normAutofit/>
          </a:bodyPr>
          <a:lstStyle/>
          <a:p>
            <a:pPr algn="ctr"/>
            <a:r>
              <a:rPr lang="en-US" b="1" dirty="0">
                <a:solidFill>
                  <a:srgbClr val="000000"/>
                </a:solidFill>
                <a:cs typeface="Arial" panose="020B0604020202020204" pitchFamily="34" charset="0"/>
              </a:rPr>
              <a:t>Application Section 3 (1) </a:t>
            </a:r>
            <a:endParaRPr lang="en-US" dirty="0">
              <a:cs typeface="Arial" panose="020B0604020202020204" pitchFamily="34" charset="0"/>
            </a:endParaRPr>
          </a:p>
        </p:txBody>
      </p:sp>
      <p:sp>
        <p:nvSpPr>
          <p:cNvPr id="3" name="Content Placeholder 2"/>
          <p:cNvSpPr>
            <a:spLocks noGrp="1"/>
          </p:cNvSpPr>
          <p:nvPr>
            <p:ph idx="1"/>
          </p:nvPr>
        </p:nvSpPr>
        <p:spPr>
          <a:xfrm>
            <a:off x="1567545" y="1547973"/>
            <a:ext cx="9318169" cy="4644499"/>
          </a:xfrm>
        </p:spPr>
        <p:txBody>
          <a:bodyPr>
            <a:noAutofit/>
          </a:bodyPr>
          <a:lstStyle/>
          <a:p>
            <a:pPr marL="0" indent="0">
              <a:spcBef>
                <a:spcPts val="0"/>
              </a:spcBef>
              <a:spcAft>
                <a:spcPts val="1200"/>
              </a:spcAft>
              <a:buNone/>
            </a:pPr>
            <a:r>
              <a:rPr lang="en-US" sz="3200" b="1" dirty="0">
                <a:cs typeface="Arial" panose="020B0604020202020204" pitchFamily="34" charset="0"/>
              </a:rPr>
              <a:t>Narrative Response</a:t>
            </a:r>
          </a:p>
          <a:p>
            <a:pPr marL="0" indent="0">
              <a:spcBef>
                <a:spcPts val="0"/>
              </a:spcBef>
              <a:spcAft>
                <a:spcPts val="1200"/>
              </a:spcAft>
              <a:buNone/>
            </a:pPr>
            <a:r>
              <a:rPr lang="en-US" sz="3200" b="1" dirty="0">
                <a:cs typeface="Arial" panose="020B0604020202020204" pitchFamily="34" charset="0"/>
              </a:rPr>
              <a:t>Prompt: </a:t>
            </a:r>
            <a:r>
              <a:rPr lang="en-US" sz="3200" dirty="0">
                <a:cs typeface="Arial" panose="020B0604020202020204" pitchFamily="34" charset="0"/>
              </a:rPr>
              <a:t>Describe how the COE will provide technical assistance and support to LEAs with their 2022–23 CSI plan development and implementation activities.</a:t>
            </a:r>
          </a:p>
          <a:p>
            <a:pPr marL="0" indent="0">
              <a:spcBef>
                <a:spcPts val="0"/>
              </a:spcBef>
              <a:spcAft>
                <a:spcPts val="1200"/>
              </a:spcAft>
              <a:buNone/>
            </a:pPr>
            <a:r>
              <a:rPr lang="en-US" sz="3200" dirty="0">
                <a:cs typeface="Arial" panose="020B0604020202020204" pitchFamily="34" charset="0"/>
              </a:rPr>
              <a:t>(Max </a:t>
            </a:r>
            <a:r>
              <a:rPr lang="en-US" sz="3200" b="1" dirty="0">
                <a:cs typeface="Arial" panose="020B0604020202020204" pitchFamily="34" charset="0"/>
              </a:rPr>
              <a:t>2000 </a:t>
            </a:r>
            <a:r>
              <a:rPr lang="en-US" sz="3200" dirty="0">
                <a:cs typeface="Arial" panose="020B0604020202020204" pitchFamily="34" charset="0"/>
              </a:rPr>
              <a:t>characters)</a:t>
            </a:r>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3F07EB6D-4BC5-4CF1-A063-34594D1A6A81}" type="slidenum">
              <a:rPr lang="en-US" altLang="en-US">
                <a:solidFill>
                  <a:schemeClr val="tx1"/>
                </a:solidFill>
              </a:rPr>
              <a:pPr>
                <a:defRPr/>
              </a:pPr>
              <a:t>64</a:t>
            </a:fld>
            <a:endParaRPr lang="en-US" altLang="en-US" dirty="0">
              <a:solidFill>
                <a:schemeClr val="tx1"/>
              </a:solidFill>
            </a:endParaRPr>
          </a:p>
        </p:txBody>
      </p:sp>
    </p:spTree>
    <p:extLst>
      <p:ext uri="{BB962C8B-B14F-4D97-AF65-F5344CB8AC3E}">
        <p14:creationId xmlns:p14="http://schemas.microsoft.com/office/powerpoint/2010/main" val="16749038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cs typeface="Arial" panose="020B0604020202020204" pitchFamily="34" charset="0"/>
              </a:rPr>
              <a:t>Application Section 3 (2)</a:t>
            </a:r>
          </a:p>
        </p:txBody>
      </p:sp>
      <p:pic>
        <p:nvPicPr>
          <p:cNvPr id="5" name="Content Placeholder 4" descr="Screenshot showing &quot;Save and Continue to Section 4&quot; and &quot; Save and Logoff&quot; buttons in the Grant Management and Reporting Tool."/>
          <p:cNvPicPr>
            <a:picLocks noGrp="1" noChangeAspect="1"/>
          </p:cNvPicPr>
          <p:nvPr>
            <p:ph idx="1"/>
          </p:nvPr>
        </p:nvPicPr>
        <p:blipFill>
          <a:blip r:embed="rId3"/>
          <a:stretch>
            <a:fillRect/>
          </a:stretch>
        </p:blipFill>
        <p:spPr>
          <a:xfrm>
            <a:off x="2060028" y="1954925"/>
            <a:ext cx="7840717" cy="3342289"/>
          </a:xfrm>
          <a:prstGeom prst="rect">
            <a:avLst/>
          </a:prstGeom>
        </p:spPr>
      </p:pic>
      <p:sp>
        <p:nvSpPr>
          <p:cNvPr id="4" name="Slide Number Placeholder 3">
            <a:extLst>
              <a:ext uri="{FF2B5EF4-FFF2-40B4-BE49-F238E27FC236}">
                <a16:creationId xmlns:a16="http://schemas.microsoft.com/office/drawing/2014/main" id="{3EE5FC22-9948-471C-A51B-9CF64CE31B7A}"/>
              </a:ext>
            </a:extLst>
          </p:cNvPr>
          <p:cNvSpPr>
            <a:spLocks noGrp="1"/>
          </p:cNvSpPr>
          <p:nvPr>
            <p:ph type="sldNum" sz="quarter" idx="12"/>
          </p:nvPr>
        </p:nvSpPr>
        <p:spPr>
          <a:xfrm>
            <a:off x="8624725" y="6192472"/>
            <a:ext cx="2743200" cy="365125"/>
          </a:xfrm>
        </p:spPr>
        <p:txBody>
          <a:bodyPr/>
          <a:lstStyle/>
          <a:p>
            <a:fld id="{469BC29B-CD14-4172-9B93-F334EF7BA94E}" type="slidenum">
              <a:rPr lang="en-US">
                <a:solidFill>
                  <a:schemeClr val="tx1"/>
                </a:solidFill>
              </a:rPr>
              <a:t>65</a:t>
            </a:fld>
            <a:endParaRPr lang="en-US" dirty="0">
              <a:solidFill>
                <a:schemeClr val="tx1"/>
              </a:solidFill>
            </a:endParaRPr>
          </a:p>
        </p:txBody>
      </p:sp>
    </p:spTree>
    <p:extLst>
      <p:ext uri="{BB962C8B-B14F-4D97-AF65-F5344CB8AC3E}">
        <p14:creationId xmlns:p14="http://schemas.microsoft.com/office/powerpoint/2010/main" val="23995353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637" y="436099"/>
            <a:ext cx="10912415" cy="956604"/>
          </a:xfrm>
        </p:spPr>
        <p:txBody>
          <a:bodyPr>
            <a:normAutofit/>
          </a:bodyPr>
          <a:lstStyle/>
          <a:p>
            <a:pPr algn="ctr"/>
            <a:r>
              <a:rPr lang="en-US" b="1" dirty="0">
                <a:solidFill>
                  <a:srgbClr val="000000"/>
                </a:solidFill>
                <a:cs typeface="Arial" panose="020B0604020202020204" pitchFamily="34" charset="0"/>
              </a:rPr>
              <a:t>Application Section 4 (1)</a:t>
            </a:r>
            <a:endParaRPr lang="en-US" dirty="0">
              <a:cs typeface="Arial" panose="020B0604020202020204" pitchFamily="34" charset="0"/>
            </a:endParaRPr>
          </a:p>
        </p:txBody>
      </p:sp>
      <p:sp>
        <p:nvSpPr>
          <p:cNvPr id="3" name="Content Placeholder 2"/>
          <p:cNvSpPr>
            <a:spLocks noGrp="1"/>
          </p:cNvSpPr>
          <p:nvPr>
            <p:ph idx="1"/>
          </p:nvPr>
        </p:nvSpPr>
        <p:spPr>
          <a:xfrm>
            <a:off x="1156138" y="1608166"/>
            <a:ext cx="10211788" cy="5164895"/>
          </a:xfrm>
        </p:spPr>
        <p:txBody>
          <a:bodyPr vert="horz" lIns="91440" tIns="45720" rIns="91440" bIns="45720" rtlCol="0" anchor="t">
            <a:noAutofit/>
          </a:bodyPr>
          <a:lstStyle/>
          <a:p>
            <a:pPr marL="609585" indent="-365751">
              <a:lnSpc>
                <a:spcPct val="100000"/>
              </a:lnSpc>
              <a:spcBef>
                <a:spcPts val="0"/>
              </a:spcBef>
              <a:buNone/>
            </a:pPr>
            <a:r>
              <a:rPr lang="en-US" sz="3200" b="1" dirty="0">
                <a:cs typeface="Arial" panose="020B0604020202020204" pitchFamily="34" charset="0"/>
              </a:rPr>
              <a:t>Project Budget</a:t>
            </a:r>
          </a:p>
          <a:p>
            <a:pPr marL="457200" indent="-274320">
              <a:lnSpc>
                <a:spcPct val="100000"/>
              </a:lnSpc>
              <a:spcBef>
                <a:spcPts val="0"/>
              </a:spcBef>
              <a:spcAft>
                <a:spcPts val="1200"/>
              </a:spcAft>
            </a:pPr>
            <a:r>
              <a:rPr lang="en-US" sz="3200" dirty="0">
                <a:cs typeface="Arial" panose="020B0604020202020204" pitchFamily="34" charset="0"/>
              </a:rPr>
              <a:t>A proposed project budget is required.</a:t>
            </a:r>
          </a:p>
          <a:p>
            <a:pPr marL="457200" indent="-274320">
              <a:lnSpc>
                <a:spcPct val="100000"/>
              </a:lnSpc>
              <a:spcBef>
                <a:spcPts val="0"/>
              </a:spcBef>
              <a:spcAft>
                <a:spcPts val="1200"/>
              </a:spcAft>
            </a:pPr>
            <a:r>
              <a:rPr lang="en-US" sz="3200" dirty="0">
                <a:cs typeface="Arial" panose="020B0604020202020204" pitchFamily="34" charset="0"/>
              </a:rPr>
              <a:t>FY 2021 subgrant funds must support the requirements of the subgrant.</a:t>
            </a:r>
          </a:p>
          <a:p>
            <a:pPr marL="457200" indent="-274320">
              <a:lnSpc>
                <a:spcPct val="100000"/>
              </a:lnSpc>
              <a:spcBef>
                <a:spcPts val="0"/>
              </a:spcBef>
              <a:spcAft>
                <a:spcPts val="1200"/>
              </a:spcAft>
            </a:pPr>
            <a:r>
              <a:rPr lang="en-US" sz="3200" dirty="0">
                <a:cs typeface="Arial" panose="020B0604020202020204" pitchFamily="34" charset="0"/>
              </a:rPr>
              <a:t>All expenditures must be allowable activities and costs as outlined in the application.</a:t>
            </a:r>
          </a:p>
          <a:p>
            <a:pPr marL="457200" indent="-274320">
              <a:lnSpc>
                <a:spcPct val="100000"/>
              </a:lnSpc>
              <a:spcBef>
                <a:spcPts val="0"/>
              </a:spcBef>
              <a:spcAft>
                <a:spcPts val="1200"/>
              </a:spcAft>
            </a:pPr>
            <a:r>
              <a:rPr lang="en-US" sz="3200" dirty="0">
                <a:cs typeface="Arial" panose="020B0604020202020204" pitchFamily="34" charset="0"/>
              </a:rPr>
              <a:t>The project budget must be approved by the CDE.</a:t>
            </a:r>
          </a:p>
        </p:txBody>
      </p:sp>
      <p:sp>
        <p:nvSpPr>
          <p:cNvPr id="4" name="Slide Number Placeholder 3"/>
          <p:cNvSpPr>
            <a:spLocks noGrp="1"/>
          </p:cNvSpPr>
          <p:nvPr>
            <p:ph type="sldNum" sz="quarter" idx="12"/>
          </p:nvPr>
        </p:nvSpPr>
        <p:spPr>
          <a:xfrm>
            <a:off x="8624726" y="5798335"/>
            <a:ext cx="2743200" cy="1059665"/>
          </a:xfrm>
        </p:spPr>
        <p:txBody>
          <a:bodyPr/>
          <a:lstStyle/>
          <a:p>
            <a:pPr>
              <a:defRPr/>
            </a:pPr>
            <a:fld id="{3F07EB6D-4BC5-4CF1-A063-34594D1A6A81}" type="slidenum">
              <a:rPr lang="en-US" altLang="en-US">
                <a:solidFill>
                  <a:schemeClr val="tx1"/>
                </a:solidFill>
              </a:rPr>
              <a:pPr>
                <a:defRPr/>
              </a:pPr>
              <a:t>66</a:t>
            </a:fld>
            <a:endParaRPr lang="en-US" altLang="en-US" dirty="0">
              <a:solidFill>
                <a:schemeClr val="tx1"/>
              </a:solidFill>
            </a:endParaRPr>
          </a:p>
        </p:txBody>
      </p:sp>
    </p:spTree>
    <p:extLst>
      <p:ext uri="{BB962C8B-B14F-4D97-AF65-F5344CB8AC3E}">
        <p14:creationId xmlns:p14="http://schemas.microsoft.com/office/powerpoint/2010/main" val="26119122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39" y="381327"/>
            <a:ext cx="9474679" cy="1027983"/>
          </a:xfrm>
        </p:spPr>
        <p:txBody>
          <a:bodyPr>
            <a:normAutofit/>
          </a:bodyPr>
          <a:lstStyle/>
          <a:p>
            <a:pPr algn="ctr"/>
            <a:r>
              <a:rPr lang="en-US" b="1" dirty="0">
                <a:solidFill>
                  <a:srgbClr val="000000"/>
                </a:solidFill>
                <a:cs typeface="Arial" panose="020B0604020202020204" pitchFamily="34" charset="0"/>
              </a:rPr>
              <a:t>Application Section 4 (2)</a:t>
            </a:r>
            <a:endParaRPr lang="en-US" dirty="0">
              <a:cs typeface="Arial" panose="020B0604020202020204" pitchFamily="34" charset="0"/>
            </a:endParaRPr>
          </a:p>
        </p:txBody>
      </p:sp>
      <p:sp>
        <p:nvSpPr>
          <p:cNvPr id="3" name="Content Placeholder 2"/>
          <p:cNvSpPr>
            <a:spLocks noGrp="1"/>
          </p:cNvSpPr>
          <p:nvPr>
            <p:ph idx="1"/>
          </p:nvPr>
        </p:nvSpPr>
        <p:spPr>
          <a:xfrm>
            <a:off x="1150706" y="1409310"/>
            <a:ext cx="9793065" cy="4467615"/>
          </a:xfrm>
        </p:spPr>
        <p:txBody>
          <a:bodyPr vert="horz" lIns="91440" tIns="45720" rIns="91440" bIns="45720" rtlCol="0" anchor="t">
            <a:noAutofit/>
          </a:bodyPr>
          <a:lstStyle/>
          <a:p>
            <a:pPr marL="0" indent="0">
              <a:spcAft>
                <a:spcPts val="1200"/>
              </a:spcAft>
              <a:buNone/>
            </a:pPr>
            <a:r>
              <a:rPr lang="en-US" sz="3200" dirty="0">
                <a:cs typeface="Arial" panose="020B0604020202020204" pitchFamily="34" charset="0"/>
              </a:rPr>
              <a:t>Provide an expenditure description for all proposed expenditures within the major Object Codes.</a:t>
            </a:r>
          </a:p>
          <a:p>
            <a:pPr marL="0" indent="0">
              <a:spcAft>
                <a:spcPts val="1200"/>
              </a:spcAft>
              <a:buNone/>
            </a:pPr>
            <a:r>
              <a:rPr lang="en-US" sz="3200" dirty="0">
                <a:cs typeface="Arial" panose="020B0604020202020204" pitchFamily="34" charset="0"/>
              </a:rPr>
              <a:t>Descriptions should directly align to the allowable     use of funds described in this application and include how the costs are necessary and reasonable to execute the subgrant requirements.</a:t>
            </a:r>
          </a:p>
          <a:p>
            <a:pPr marL="0" indent="0">
              <a:buNone/>
            </a:pPr>
            <a:r>
              <a:rPr lang="en-US" sz="3200" dirty="0">
                <a:cs typeface="Arial" panose="020B0604020202020204" pitchFamily="34" charset="0"/>
              </a:rPr>
              <a:t>The Total Budget Amount must match the Preliminary FY 2021 Allocation Amount.</a:t>
            </a:r>
          </a:p>
          <a:p>
            <a:pPr marL="0" indent="0">
              <a:buNone/>
            </a:pPr>
            <a:endParaRPr lang="en-US" dirty="0"/>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D6029DA4-09B0-4A2D-AA4B-CC45A202471A}" type="slidenum">
              <a:rPr lang="en-US" altLang="en-US">
                <a:solidFill>
                  <a:schemeClr val="tx1"/>
                </a:solidFill>
              </a:rPr>
              <a:pPr>
                <a:defRPr/>
              </a:pPr>
              <a:t>67</a:t>
            </a:fld>
            <a:endParaRPr lang="en-US" altLang="en-US" dirty="0">
              <a:solidFill>
                <a:schemeClr val="tx1"/>
              </a:solidFill>
            </a:endParaRPr>
          </a:p>
        </p:txBody>
      </p:sp>
    </p:spTree>
    <p:extLst>
      <p:ext uri="{BB962C8B-B14F-4D97-AF65-F5344CB8AC3E}">
        <p14:creationId xmlns:p14="http://schemas.microsoft.com/office/powerpoint/2010/main" val="3369420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89675" y="152401"/>
            <a:ext cx="9300096" cy="1750786"/>
          </a:xfrm>
        </p:spPr>
        <p:txBody>
          <a:bodyPr>
            <a:normAutofit/>
          </a:bodyPr>
          <a:lstStyle/>
          <a:p>
            <a:pPr algn="ctr"/>
            <a:r>
              <a:rPr lang="en-US" b="1" dirty="0">
                <a:solidFill>
                  <a:schemeClr val="tx1"/>
                </a:solidFill>
                <a:cs typeface="Arial" panose="020B0604020202020204" pitchFamily="34" charset="0"/>
              </a:rPr>
              <a:t>Application Section 4 (3)</a:t>
            </a:r>
            <a:endParaRPr lang="en-US" dirty="0">
              <a:solidFill>
                <a:schemeClr val="tx1"/>
              </a:solidFill>
              <a:cs typeface="Arial" panose="020B0604020202020204" pitchFamily="34" charset="0"/>
            </a:endParaRPr>
          </a:p>
        </p:txBody>
      </p:sp>
      <p:pic>
        <p:nvPicPr>
          <p:cNvPr id="8" name="Content Placeholder 7" descr="Screenshot showing &quot;Save and Continue to Section 5&quot; and &quot;Save and Logoff&quot; buttons in the Grant Management and Reporting Tool."/>
          <p:cNvPicPr>
            <a:picLocks noGrp="1" noChangeAspect="1"/>
          </p:cNvPicPr>
          <p:nvPr>
            <p:ph idx="1"/>
          </p:nvPr>
        </p:nvPicPr>
        <p:blipFill rotWithShape="1">
          <a:blip r:embed="rId2"/>
          <a:srcRect l="4694" t="60185" r="44650" b="20834"/>
          <a:stretch/>
        </p:blipFill>
        <p:spPr>
          <a:xfrm>
            <a:off x="2020251" y="1903187"/>
            <a:ext cx="8669520" cy="3667296"/>
          </a:xfrm>
          <a:prstGeom prst="rect">
            <a:avLst/>
          </a:prstGeom>
        </p:spPr>
      </p:pic>
      <p:sp>
        <p:nvSpPr>
          <p:cNvPr id="5" name="Slide Number Placeholder 4"/>
          <p:cNvSpPr>
            <a:spLocks noGrp="1"/>
          </p:cNvSpPr>
          <p:nvPr>
            <p:ph type="sldNum" sz="quarter" idx="12"/>
          </p:nvPr>
        </p:nvSpPr>
        <p:spPr>
          <a:xfrm>
            <a:off x="8624725" y="6192472"/>
            <a:ext cx="2623846" cy="365125"/>
          </a:xfrm>
        </p:spPr>
        <p:txBody>
          <a:bodyPr/>
          <a:lstStyle/>
          <a:p>
            <a:pPr>
              <a:defRPr/>
            </a:pPr>
            <a:fld id="{F4240488-8288-431D-9FBC-061E1C8939AC}" type="slidenum">
              <a:rPr lang="en-US" altLang="en-US">
                <a:solidFill>
                  <a:schemeClr val="tx1"/>
                </a:solidFill>
              </a:rPr>
              <a:pPr>
                <a:defRPr/>
              </a:pPr>
              <a:t>68</a:t>
            </a:fld>
            <a:endParaRPr lang="en-US" altLang="en-US" dirty="0">
              <a:solidFill>
                <a:schemeClr val="tx1"/>
              </a:solidFill>
            </a:endParaRPr>
          </a:p>
        </p:txBody>
      </p:sp>
    </p:spTree>
    <p:extLst>
      <p:ext uri="{BB962C8B-B14F-4D97-AF65-F5344CB8AC3E}">
        <p14:creationId xmlns:p14="http://schemas.microsoft.com/office/powerpoint/2010/main" val="2424358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145" y="240348"/>
            <a:ext cx="10409207" cy="971657"/>
          </a:xfrm>
        </p:spPr>
        <p:txBody>
          <a:bodyPr>
            <a:normAutofit/>
          </a:bodyPr>
          <a:lstStyle/>
          <a:p>
            <a:pPr algn="ctr"/>
            <a:r>
              <a:rPr lang="en-US" b="1" dirty="0">
                <a:solidFill>
                  <a:srgbClr val="000000"/>
                </a:solidFill>
                <a:cs typeface="Arial" panose="020B0604020202020204" pitchFamily="34" charset="0"/>
              </a:rPr>
              <a:t>Application Section 5 (1)</a:t>
            </a:r>
            <a:endParaRPr lang="en-US" dirty="0">
              <a:cs typeface="Arial" panose="020B0604020202020204" pitchFamily="34" charset="0"/>
            </a:endParaRPr>
          </a:p>
        </p:txBody>
      </p:sp>
      <p:sp>
        <p:nvSpPr>
          <p:cNvPr id="3" name="Content Placeholder 2"/>
          <p:cNvSpPr>
            <a:spLocks noGrp="1"/>
          </p:cNvSpPr>
          <p:nvPr>
            <p:ph idx="1"/>
          </p:nvPr>
        </p:nvSpPr>
        <p:spPr>
          <a:xfrm>
            <a:off x="754380" y="1212005"/>
            <a:ext cx="10935971" cy="5076439"/>
          </a:xfrm>
        </p:spPr>
        <p:txBody>
          <a:bodyPr vert="horz" lIns="91440" tIns="45720" rIns="91440" bIns="45720" rtlCol="0" anchor="t">
            <a:noAutofit/>
          </a:bodyPr>
          <a:lstStyle/>
          <a:p>
            <a:pPr marL="0" indent="0">
              <a:spcBef>
                <a:spcPts val="1800"/>
              </a:spcBef>
              <a:spcAft>
                <a:spcPts val="600"/>
              </a:spcAft>
              <a:buNone/>
            </a:pPr>
            <a:r>
              <a:rPr lang="en-US" sz="3200" dirty="0">
                <a:cs typeface="Arial" panose="020B0604020202020204" pitchFamily="34" charset="0"/>
              </a:rPr>
              <a:t>The County Office Superintendent or authorized designee will be prompted to check the following:</a:t>
            </a:r>
          </a:p>
          <a:p>
            <a:pPr marL="0" indent="0">
              <a:spcAft>
                <a:spcPts val="1200"/>
              </a:spcAft>
              <a:buNone/>
            </a:pPr>
            <a:r>
              <a:rPr lang="en-US" sz="3200" b="1" dirty="0">
                <a:cs typeface="Arial" panose="020B0604020202020204" pitchFamily="34" charset="0"/>
              </a:rPr>
              <a:t>ASSURANCES/CERTIFICATIONS/TERMS/CONDITIONS: </a:t>
            </a:r>
          </a:p>
          <a:p>
            <a:pPr marL="609585" indent="-365751">
              <a:lnSpc>
                <a:spcPct val="100000"/>
              </a:lnSpc>
              <a:spcBef>
                <a:spcPts val="1600"/>
              </a:spcBef>
              <a:buFont typeface="Arial" panose="020B0604020202020204" pitchFamily="34" charset="0"/>
              <a:buChar char="□"/>
            </a:pPr>
            <a:r>
              <a:rPr lang="en-US" sz="3200" dirty="0">
                <a:cs typeface="Arial" panose="020B0604020202020204" pitchFamily="34" charset="0"/>
              </a:rPr>
              <a:t>As the duly authorized representative of the applicant, I have read all assurances, certifications, terms, and conditions associated with the 2021–22 ESSA CSI COE Plan Development and Implementation Support Application for Funding and I agree to comply with all requirements as a condition of funding.</a:t>
            </a:r>
          </a:p>
          <a:p>
            <a:pPr marL="0" indent="0">
              <a:buNone/>
            </a:pPr>
            <a:endParaRPr lang="en-US" sz="3200" dirty="0"/>
          </a:p>
          <a:p>
            <a:pPr marL="0" indent="0">
              <a:spcBef>
                <a:spcPts val="1800"/>
              </a:spcBef>
              <a:spcAft>
                <a:spcPts val="600"/>
              </a:spcAft>
              <a:buNone/>
            </a:pPr>
            <a:endParaRPr lang="en-US" sz="3200" dirty="0"/>
          </a:p>
        </p:txBody>
      </p:sp>
      <p:sp>
        <p:nvSpPr>
          <p:cNvPr id="4" name="Slide Number Placeholder 3"/>
          <p:cNvSpPr>
            <a:spLocks noGrp="1"/>
          </p:cNvSpPr>
          <p:nvPr>
            <p:ph type="sldNum" sz="quarter" idx="12"/>
          </p:nvPr>
        </p:nvSpPr>
        <p:spPr>
          <a:xfrm>
            <a:off x="8624725" y="5303520"/>
            <a:ext cx="2743200" cy="1885555"/>
          </a:xfrm>
        </p:spPr>
        <p:txBody>
          <a:bodyPr/>
          <a:lstStyle/>
          <a:p>
            <a:pPr>
              <a:defRPr/>
            </a:pPr>
            <a:fld id="{3F07EB6D-4BC5-4CF1-A063-34594D1A6A81}" type="slidenum">
              <a:rPr lang="en-US" altLang="en-US">
                <a:solidFill>
                  <a:schemeClr val="tx1"/>
                </a:solidFill>
              </a:rPr>
              <a:pPr>
                <a:defRPr/>
              </a:pPr>
              <a:t>69</a:t>
            </a:fld>
            <a:endParaRPr lang="en-US" altLang="en-US" dirty="0">
              <a:solidFill>
                <a:schemeClr val="tx1"/>
              </a:solidFill>
            </a:endParaRPr>
          </a:p>
        </p:txBody>
      </p:sp>
    </p:spTree>
    <p:extLst>
      <p:ext uri="{BB962C8B-B14F-4D97-AF65-F5344CB8AC3E}">
        <p14:creationId xmlns:p14="http://schemas.microsoft.com/office/powerpoint/2010/main" val="3137469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solidFill>
                  <a:schemeClr val="tx1"/>
                </a:solidFill>
                <a:cs typeface="Arial" panose="020B0604020202020204" pitchFamily="34" charset="0"/>
              </a:rPr>
              <a:t>Today’s Overview: Part Two</a:t>
            </a:r>
          </a:p>
        </p:txBody>
      </p:sp>
      <p:sp>
        <p:nvSpPr>
          <p:cNvPr id="3" name="Text Placeholder 2"/>
          <p:cNvSpPr>
            <a:spLocks noGrp="1"/>
          </p:cNvSpPr>
          <p:nvPr>
            <p:ph idx="1"/>
          </p:nvPr>
        </p:nvSpPr>
        <p:spPr/>
        <p:txBody>
          <a:bodyPr>
            <a:normAutofit/>
          </a:bodyPr>
          <a:lstStyle/>
          <a:p>
            <a:pPr marL="93131" indent="0">
              <a:lnSpc>
                <a:spcPct val="100000"/>
              </a:lnSpc>
              <a:spcBef>
                <a:spcPts val="0"/>
              </a:spcBef>
              <a:spcAft>
                <a:spcPts val="1600"/>
              </a:spcAft>
              <a:buNone/>
            </a:pPr>
            <a:r>
              <a:rPr lang="en-US" altLang="en-US" sz="3733" b="1" dirty="0">
                <a:cs typeface="Arial" panose="020B0604020202020204" pitchFamily="34" charset="0"/>
              </a:rPr>
              <a:t> </a:t>
            </a:r>
            <a:r>
              <a:rPr lang="en-US" altLang="en-US" sz="3200" b="1" dirty="0">
                <a:cs typeface="Arial" panose="020B0604020202020204" pitchFamily="34" charset="0"/>
              </a:rPr>
              <a:t>Technical Assistance</a:t>
            </a:r>
          </a:p>
          <a:p>
            <a:pPr marL="914400" lvl="4" indent="-274320">
              <a:lnSpc>
                <a:spcPct val="100000"/>
              </a:lnSpc>
              <a:spcBef>
                <a:spcPts val="0"/>
              </a:spcBef>
              <a:spcAft>
                <a:spcPts val="1200"/>
              </a:spcAft>
            </a:pPr>
            <a:r>
              <a:rPr lang="en-US" altLang="en-US" sz="3200" dirty="0">
                <a:cs typeface="Arial" panose="020B0604020202020204" pitchFamily="34" charset="0"/>
              </a:rPr>
              <a:t>New COE Web Pages</a:t>
            </a:r>
          </a:p>
          <a:p>
            <a:pPr marL="914400" lvl="4" indent="-274320">
              <a:lnSpc>
                <a:spcPct val="100000"/>
              </a:lnSpc>
              <a:spcBef>
                <a:spcPts val="0"/>
              </a:spcBef>
              <a:spcAft>
                <a:spcPts val="1200"/>
              </a:spcAft>
            </a:pPr>
            <a:r>
              <a:rPr lang="en-US" altLang="en-US" sz="3200" dirty="0">
                <a:cs typeface="Arial" panose="020B0604020202020204" pitchFamily="34" charset="0"/>
              </a:rPr>
              <a:t>Conflict of Interest Guidance</a:t>
            </a:r>
          </a:p>
          <a:p>
            <a:pPr marL="914400" lvl="4" indent="-274320">
              <a:lnSpc>
                <a:spcPct val="100000"/>
              </a:lnSpc>
              <a:spcBef>
                <a:spcPts val="0"/>
              </a:spcBef>
              <a:spcAft>
                <a:spcPts val="1200"/>
              </a:spcAft>
            </a:pPr>
            <a:r>
              <a:rPr lang="en-US" altLang="en-US" sz="3200" dirty="0">
                <a:cs typeface="Arial" panose="020B0604020202020204" pitchFamily="34" charset="0"/>
              </a:rPr>
              <a:t>Frequently Asked Questions (FAQs)</a:t>
            </a:r>
          </a:p>
          <a:p>
            <a:pPr marL="93131" indent="0">
              <a:buClr>
                <a:srgbClr val="00B050"/>
              </a:buClr>
              <a:buNone/>
            </a:pPr>
            <a:endParaRPr lang="en-US" altLang="en-US" sz="3200" dirty="0">
              <a:cs typeface="Arial" panose="020B0604020202020204" pitchFamily="34" charset="0"/>
            </a:endParaRPr>
          </a:p>
          <a:p>
            <a:pPr marL="93131" indent="0">
              <a:buClr>
                <a:srgbClr val="00B050"/>
              </a:buClr>
              <a:buNone/>
            </a:pPr>
            <a:endParaRPr lang="en-US" altLang="en-US" sz="3200" dirty="0">
              <a:cs typeface="Arial" panose="020B0604020202020204" pitchFamily="34" charset="0"/>
            </a:endParaRPr>
          </a:p>
          <a:p>
            <a:pPr marL="93131" indent="0">
              <a:buClr>
                <a:srgbClr val="00B050"/>
              </a:buClr>
              <a:buNone/>
            </a:pPr>
            <a:endParaRPr lang="en-US" altLang="en-US" sz="3200" dirty="0">
              <a:cs typeface="Arial" panose="020B0604020202020204" pitchFamily="34" charset="0"/>
            </a:endParaRPr>
          </a:p>
          <a:p>
            <a:pPr marL="93131" indent="0">
              <a:buClr>
                <a:srgbClr val="00B050"/>
              </a:buClr>
              <a:buNone/>
            </a:pPr>
            <a:endParaRPr lang="en-US" altLang="en-US" sz="3200" dirty="0">
              <a:cs typeface="Arial" panose="020B0604020202020204" pitchFamily="34" charset="0"/>
            </a:endParaRPr>
          </a:p>
          <a:p>
            <a:pPr marL="93131" indent="0">
              <a:buNone/>
            </a:pPr>
            <a:endParaRPr lang="en-US" altLang="en-US" sz="3200" dirty="0">
              <a:cs typeface="Arial" panose="020B0604020202020204" pitchFamily="34" charset="0"/>
            </a:endParaRPr>
          </a:p>
          <a:p>
            <a:pPr marL="93131" indent="0">
              <a:buNone/>
            </a:pPr>
            <a:endParaRPr lang="en-US" dirty="0">
              <a:cs typeface="Arial" panose="020B0604020202020204" pitchFamily="34" charset="0"/>
            </a:endParaRPr>
          </a:p>
          <a:p>
            <a:pPr marL="93131" indent="0" algn="ctr">
              <a:buNone/>
            </a:pPr>
            <a:endParaRPr lang="en-US" dirty="0"/>
          </a:p>
        </p:txBody>
      </p:sp>
      <p:sp>
        <p:nvSpPr>
          <p:cNvPr id="4" name="Slide Number Placeholder 3"/>
          <p:cNvSpPr>
            <a:spLocks noGrp="1"/>
          </p:cNvSpPr>
          <p:nvPr>
            <p:ph type="sldNum" sz="quarter" idx="12"/>
          </p:nvPr>
        </p:nvSpPr>
        <p:spPr>
          <a:xfrm>
            <a:off x="10833904" y="5760720"/>
            <a:ext cx="519895" cy="960755"/>
          </a:xfrm>
        </p:spPr>
        <p:txBody>
          <a:bodyPr/>
          <a:lstStyle/>
          <a:p>
            <a:pPr algn="l"/>
            <a:fld id="{00000000-1234-1234-1234-123412341234}" type="slidenum">
              <a:rPr lang="en">
                <a:solidFill>
                  <a:schemeClr val="tx1"/>
                </a:solidFill>
              </a:rPr>
              <a:pPr algn="l"/>
              <a:t>7</a:t>
            </a:fld>
            <a:endParaRPr lang="en" dirty="0">
              <a:solidFill>
                <a:schemeClr val="tx1"/>
              </a:solidFill>
            </a:endParaRPr>
          </a:p>
        </p:txBody>
      </p:sp>
    </p:spTree>
    <p:extLst>
      <p:ext uri="{BB962C8B-B14F-4D97-AF65-F5344CB8AC3E}">
        <p14:creationId xmlns:p14="http://schemas.microsoft.com/office/powerpoint/2010/main" val="18326638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145" y="240348"/>
            <a:ext cx="10409207" cy="971657"/>
          </a:xfrm>
        </p:spPr>
        <p:txBody>
          <a:bodyPr>
            <a:normAutofit/>
          </a:bodyPr>
          <a:lstStyle/>
          <a:p>
            <a:pPr algn="ctr"/>
            <a:r>
              <a:rPr lang="en-US" b="1" dirty="0">
                <a:solidFill>
                  <a:srgbClr val="000000"/>
                </a:solidFill>
                <a:cs typeface="Arial" panose="020B0604020202020204" pitchFamily="34" charset="0"/>
              </a:rPr>
              <a:t>Application Section 5 (2)</a:t>
            </a:r>
            <a:endParaRPr lang="en-US" dirty="0">
              <a:cs typeface="Arial" panose="020B0604020202020204" pitchFamily="34" charset="0"/>
            </a:endParaRPr>
          </a:p>
        </p:txBody>
      </p:sp>
      <p:sp>
        <p:nvSpPr>
          <p:cNvPr id="3" name="Content Placeholder 2"/>
          <p:cNvSpPr>
            <a:spLocks noGrp="1"/>
          </p:cNvSpPr>
          <p:nvPr>
            <p:ph idx="1"/>
          </p:nvPr>
        </p:nvSpPr>
        <p:spPr>
          <a:xfrm>
            <a:off x="821933" y="1429407"/>
            <a:ext cx="10868417" cy="4859037"/>
          </a:xfrm>
        </p:spPr>
        <p:txBody>
          <a:bodyPr vert="horz" lIns="91440" tIns="45720" rIns="91440" bIns="45720" rtlCol="0" anchor="t">
            <a:noAutofit/>
          </a:bodyPr>
          <a:lstStyle/>
          <a:p>
            <a:pPr marL="0" indent="0">
              <a:spcBef>
                <a:spcPts val="1800"/>
              </a:spcBef>
              <a:spcAft>
                <a:spcPts val="600"/>
              </a:spcAft>
              <a:buNone/>
            </a:pPr>
            <a:r>
              <a:rPr lang="en-US" sz="3200" dirty="0">
                <a:cs typeface="Arial" panose="020B0604020202020204" pitchFamily="34" charset="0"/>
              </a:rPr>
              <a:t>The County Office Superintendent or authorized designee will be prompted to check the following:</a:t>
            </a:r>
          </a:p>
          <a:p>
            <a:pPr marL="0" indent="0">
              <a:spcAft>
                <a:spcPts val="1200"/>
              </a:spcAft>
              <a:buNone/>
            </a:pPr>
            <a:r>
              <a:rPr lang="en-US" sz="3200" b="1" dirty="0">
                <a:cs typeface="Arial" panose="020B0604020202020204" pitchFamily="34" charset="0"/>
              </a:rPr>
              <a:t>ASSURANCES/CERTIFICATIONS/TERMS/CONDITIONS: </a:t>
            </a:r>
          </a:p>
          <a:p>
            <a:pPr marL="609585" indent="-365751">
              <a:lnSpc>
                <a:spcPct val="100000"/>
              </a:lnSpc>
              <a:spcBef>
                <a:spcPts val="1600"/>
              </a:spcBef>
              <a:buFont typeface="Arial" panose="020B0604020202020204" pitchFamily="34" charset="0"/>
              <a:buChar char="□"/>
            </a:pPr>
            <a:r>
              <a:rPr lang="en-US" sz="3200" dirty="0">
                <a:cs typeface="Arial" panose="020B0604020202020204" pitchFamily="34" charset="0"/>
              </a:rPr>
              <a:t>I certify that all applicable state and federal rules and regulations will be observed and that to the best of my knowledge, the information contained in this application is correct and complete.</a:t>
            </a:r>
          </a:p>
          <a:p>
            <a:pPr marL="0" indent="0">
              <a:spcBef>
                <a:spcPts val="1800"/>
              </a:spcBef>
              <a:spcAft>
                <a:spcPts val="600"/>
              </a:spcAft>
              <a:buNone/>
            </a:pPr>
            <a:endParaRPr lang="en-US" sz="3200" dirty="0"/>
          </a:p>
          <a:p>
            <a:pPr marL="0" indent="0">
              <a:spcBef>
                <a:spcPts val="1800"/>
              </a:spcBef>
              <a:spcAft>
                <a:spcPts val="600"/>
              </a:spcAft>
              <a:buNone/>
            </a:pPr>
            <a:endParaRPr lang="en-US" sz="3200" dirty="0"/>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3F07EB6D-4BC5-4CF1-A063-34594D1A6A81}" type="slidenum">
              <a:rPr lang="en-US" altLang="en-US">
                <a:solidFill>
                  <a:schemeClr val="tx1"/>
                </a:solidFill>
              </a:rPr>
              <a:pPr>
                <a:defRPr/>
              </a:pPr>
              <a:t>70</a:t>
            </a:fld>
            <a:endParaRPr lang="en-US" altLang="en-US" dirty="0">
              <a:solidFill>
                <a:schemeClr val="tx1"/>
              </a:solidFill>
            </a:endParaRPr>
          </a:p>
        </p:txBody>
      </p:sp>
    </p:spTree>
    <p:extLst>
      <p:ext uri="{BB962C8B-B14F-4D97-AF65-F5344CB8AC3E}">
        <p14:creationId xmlns:p14="http://schemas.microsoft.com/office/powerpoint/2010/main" val="9617733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9" y="228600"/>
            <a:ext cx="8860971" cy="1143000"/>
          </a:xfrm>
        </p:spPr>
        <p:txBody>
          <a:bodyPr>
            <a:normAutofit/>
          </a:bodyPr>
          <a:lstStyle/>
          <a:p>
            <a:pPr algn="ctr"/>
            <a:r>
              <a:rPr lang="en-US" b="1" dirty="0">
                <a:solidFill>
                  <a:srgbClr val="000000"/>
                </a:solidFill>
                <a:cs typeface="Arial" panose="020B0604020202020204" pitchFamily="34" charset="0"/>
              </a:rPr>
              <a:t>Application Section 5 (3)</a:t>
            </a:r>
            <a:endParaRPr lang="en-US" dirty="0">
              <a:cs typeface="Arial" panose="020B0604020202020204" pitchFamily="34" charset="0"/>
            </a:endParaRPr>
          </a:p>
        </p:txBody>
      </p:sp>
      <p:pic>
        <p:nvPicPr>
          <p:cNvPr id="5" name="Content Placeholder 4" descr="Screenshot showing &quot;Submit Application&quot; and &quot;Save and Logoff&quot; buttons in the Grant Management and Reporting Tool."/>
          <p:cNvPicPr>
            <a:picLocks noGrp="1" noChangeAspect="1"/>
          </p:cNvPicPr>
          <p:nvPr>
            <p:ph idx="1"/>
          </p:nvPr>
        </p:nvPicPr>
        <p:blipFill rotWithShape="1">
          <a:blip r:embed="rId2"/>
          <a:srcRect l="4694" t="55093" r="67477" b="22685"/>
          <a:stretch/>
        </p:blipFill>
        <p:spPr>
          <a:xfrm>
            <a:off x="2816773" y="1741715"/>
            <a:ext cx="6369268" cy="3744685"/>
          </a:xfrm>
          <a:prstGeom prst="rect">
            <a:avLst/>
          </a:prstGeom>
        </p:spPr>
      </p:pic>
      <p:sp>
        <p:nvSpPr>
          <p:cNvPr id="4" name="Slide Number Placeholder 3"/>
          <p:cNvSpPr>
            <a:spLocks noGrp="1"/>
          </p:cNvSpPr>
          <p:nvPr>
            <p:ph type="sldNum" sz="quarter" idx="12"/>
          </p:nvPr>
        </p:nvSpPr>
        <p:spPr>
          <a:xfrm>
            <a:off x="8624725" y="6192472"/>
            <a:ext cx="2743200" cy="365125"/>
          </a:xfrm>
        </p:spPr>
        <p:txBody>
          <a:bodyPr/>
          <a:lstStyle/>
          <a:p>
            <a:pPr>
              <a:defRPr/>
            </a:pPr>
            <a:fld id="{D6029DA4-09B0-4A2D-AA4B-CC45A202471A}" type="slidenum">
              <a:rPr lang="en-US" altLang="en-US">
                <a:solidFill>
                  <a:schemeClr val="tx1"/>
                </a:solidFill>
              </a:rPr>
              <a:pPr>
                <a:defRPr/>
              </a:pPr>
              <a:t>71</a:t>
            </a:fld>
            <a:endParaRPr lang="en-US" altLang="en-US" dirty="0">
              <a:solidFill>
                <a:schemeClr val="tx1"/>
              </a:solidFill>
            </a:endParaRPr>
          </a:p>
        </p:txBody>
      </p:sp>
    </p:spTree>
    <p:extLst>
      <p:ext uri="{BB962C8B-B14F-4D97-AF65-F5344CB8AC3E}">
        <p14:creationId xmlns:p14="http://schemas.microsoft.com/office/powerpoint/2010/main" val="29887002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Application Status and Print Submitted Application"/>
          <p:cNvSpPr>
            <a:spLocks noGrp="1"/>
          </p:cNvSpPr>
          <p:nvPr>
            <p:ph type="title"/>
          </p:nvPr>
        </p:nvSpPr>
        <p:spPr>
          <a:xfrm>
            <a:off x="1420838" y="190501"/>
            <a:ext cx="9181849" cy="878644"/>
          </a:xfrm>
        </p:spPr>
        <p:txBody>
          <a:bodyPr>
            <a:normAutofit/>
          </a:bodyPr>
          <a:lstStyle/>
          <a:p>
            <a:pPr algn="ctr"/>
            <a:r>
              <a:rPr lang="en-US" sz="4267" b="1" dirty="0">
                <a:solidFill>
                  <a:schemeClr val="tx1"/>
                </a:solidFill>
                <a:cs typeface="Arial" panose="020B0604020202020204" pitchFamily="34" charset="0"/>
              </a:rPr>
              <a:t>Application Status </a:t>
            </a:r>
            <a:endParaRPr lang="en-US" sz="4267" dirty="0">
              <a:solidFill>
                <a:schemeClr val="tx1"/>
              </a:solidFill>
              <a:cs typeface="Arial" panose="020B0604020202020204" pitchFamily="34" charset="0"/>
            </a:endParaRPr>
          </a:p>
        </p:txBody>
      </p:sp>
      <p:sp>
        <p:nvSpPr>
          <p:cNvPr id="6" name="Content Placeholder 5" descr="This table illustrates the application status.">
            <a:extLst>
              <a:ext uri="{FF2B5EF4-FFF2-40B4-BE49-F238E27FC236}">
                <a16:creationId xmlns:a16="http://schemas.microsoft.com/office/drawing/2014/main" id="{74E0107B-4637-4A57-8CF1-5822D5B02AB8}"/>
              </a:ext>
            </a:extLst>
          </p:cNvPr>
          <p:cNvSpPr>
            <a:spLocks noGrp="1"/>
          </p:cNvSpPr>
          <p:nvPr>
            <p:ph idx="1"/>
          </p:nvPr>
        </p:nvSpPr>
        <p:spPr>
          <a:xfrm>
            <a:off x="1143000" y="1069144"/>
            <a:ext cx="10224925" cy="3159955"/>
          </a:xfrm>
        </p:spPr>
        <p:txBody>
          <a:bodyPr vert="horz" lIns="91440" tIns="45720" rIns="91440" bIns="45720" rtlCol="0" anchor="t">
            <a:noAutofit/>
          </a:bodyPr>
          <a:lstStyle/>
          <a:p>
            <a:pPr marL="0" indent="0" defTabSz="457189">
              <a:lnSpc>
                <a:spcPct val="100000"/>
              </a:lnSpc>
              <a:spcBef>
                <a:spcPts val="0"/>
              </a:spcBef>
              <a:buNone/>
            </a:pPr>
            <a:r>
              <a:rPr lang="en-US" sz="3200" b="1" dirty="0">
                <a:solidFill>
                  <a:prstClr val="black"/>
                </a:solidFill>
                <a:cs typeface="Arial" panose="020B0604020202020204" pitchFamily="34" charset="0"/>
              </a:rPr>
              <a:t>Application Status: Submitted</a:t>
            </a:r>
          </a:p>
          <a:p>
            <a:pPr marL="0" indent="0" defTabSz="457189">
              <a:lnSpc>
                <a:spcPct val="100000"/>
              </a:lnSpc>
              <a:spcBef>
                <a:spcPts val="0"/>
              </a:spcBef>
              <a:buNone/>
            </a:pPr>
            <a:r>
              <a:rPr lang="en-US" sz="3200" dirty="0">
                <a:solidFill>
                  <a:prstClr val="black"/>
                </a:solidFill>
                <a:cs typeface="Arial" panose="020B0604020202020204" pitchFamily="34" charset="0"/>
              </a:rPr>
              <a:t>The COE should adhere to its record retention policies and print this application for record keeping.</a:t>
            </a:r>
          </a:p>
          <a:p>
            <a:pPr marL="0" indent="0" defTabSz="457189">
              <a:lnSpc>
                <a:spcPct val="100000"/>
              </a:lnSpc>
              <a:spcBef>
                <a:spcPts val="0"/>
              </a:spcBef>
              <a:buNone/>
            </a:pPr>
            <a:r>
              <a:rPr lang="en-US" sz="3200" dirty="0">
                <a:solidFill>
                  <a:prstClr val="black"/>
                </a:solidFill>
                <a:highlight>
                  <a:srgbClr val="C0C0C0"/>
                </a:highlight>
                <a:cs typeface="Arial" panose="020B0604020202020204" pitchFamily="34" charset="0"/>
              </a:rPr>
              <a:t>Print Submitted Application</a:t>
            </a:r>
          </a:p>
          <a:p>
            <a:pPr marL="0" indent="0" defTabSz="457189">
              <a:lnSpc>
                <a:spcPct val="100000"/>
              </a:lnSpc>
              <a:spcBef>
                <a:spcPts val="0"/>
              </a:spcBef>
              <a:buNone/>
            </a:pPr>
            <a:r>
              <a:rPr lang="en-US" sz="3200" dirty="0">
                <a:solidFill>
                  <a:prstClr val="black"/>
                </a:solidFill>
                <a:cs typeface="Arial" panose="020B0604020202020204" pitchFamily="34" charset="0"/>
              </a:rPr>
              <a:t>Application Submission and Review History:</a:t>
            </a:r>
          </a:p>
          <a:p>
            <a:pPr marL="0" indent="0" defTabSz="457189">
              <a:lnSpc>
                <a:spcPct val="100000"/>
              </a:lnSpc>
              <a:spcBef>
                <a:spcPts val="0"/>
              </a:spcBef>
              <a:buNone/>
            </a:pPr>
            <a:endParaRPr lang="en-US" sz="1000" dirty="0">
              <a:solidFill>
                <a:prstClr val="black"/>
              </a:solidFill>
              <a:cs typeface="Arial" panose="020B0604020202020204" pitchFamily="34" charset="0"/>
            </a:endParaRPr>
          </a:p>
          <a:p>
            <a:pPr marL="0" indent="0" defTabSz="457189">
              <a:lnSpc>
                <a:spcPct val="100000"/>
              </a:lnSpc>
              <a:spcBef>
                <a:spcPts val="0"/>
              </a:spcBef>
              <a:buNone/>
            </a:pPr>
            <a:endParaRPr lang="en-US" sz="2400" dirty="0">
              <a:solidFill>
                <a:prstClr val="black"/>
              </a:solidFill>
              <a:cs typeface="Arial" panose="020B0604020202020204" pitchFamily="34" charset="0"/>
            </a:endParaRPr>
          </a:p>
          <a:p>
            <a:pPr marL="0" indent="0">
              <a:buNone/>
            </a:pPr>
            <a:endParaRPr lang="en-US" sz="2400" dirty="0"/>
          </a:p>
        </p:txBody>
      </p:sp>
      <p:graphicFrame>
        <p:nvGraphicFramePr>
          <p:cNvPr id="8" name="Table 5" descr="Report submission and review history information."/>
          <p:cNvGraphicFramePr>
            <a:graphicFrameLocks noGrp="1"/>
          </p:cNvGraphicFramePr>
          <p:nvPr>
            <p:extLst>
              <p:ext uri="{D42A27DB-BD31-4B8C-83A1-F6EECF244321}">
                <p14:modId xmlns:p14="http://schemas.microsoft.com/office/powerpoint/2010/main" val="2438482376"/>
              </p:ext>
            </p:extLst>
          </p:nvPr>
        </p:nvGraphicFramePr>
        <p:xfrm>
          <a:off x="1420838" y="3634740"/>
          <a:ext cx="9749524" cy="2557732"/>
        </p:xfrm>
        <a:graphic>
          <a:graphicData uri="http://schemas.openxmlformats.org/drawingml/2006/table">
            <a:tbl>
              <a:tblPr firstRow="1" firstCol="1" bandRow="1"/>
              <a:tblGrid>
                <a:gridCol w="2191042">
                  <a:extLst>
                    <a:ext uri="{9D8B030D-6E8A-4147-A177-3AD203B41FA5}">
                      <a16:colId xmlns:a16="http://schemas.microsoft.com/office/drawing/2014/main" val="20000"/>
                    </a:ext>
                  </a:extLst>
                </a:gridCol>
                <a:gridCol w="2280338">
                  <a:extLst>
                    <a:ext uri="{9D8B030D-6E8A-4147-A177-3AD203B41FA5}">
                      <a16:colId xmlns:a16="http://schemas.microsoft.com/office/drawing/2014/main" val="20001"/>
                    </a:ext>
                  </a:extLst>
                </a:gridCol>
                <a:gridCol w="1932940">
                  <a:extLst>
                    <a:ext uri="{9D8B030D-6E8A-4147-A177-3AD203B41FA5}">
                      <a16:colId xmlns:a16="http://schemas.microsoft.com/office/drawing/2014/main" val="20002"/>
                    </a:ext>
                  </a:extLst>
                </a:gridCol>
                <a:gridCol w="1793530">
                  <a:extLst>
                    <a:ext uri="{9D8B030D-6E8A-4147-A177-3AD203B41FA5}">
                      <a16:colId xmlns:a16="http://schemas.microsoft.com/office/drawing/2014/main" val="20003"/>
                    </a:ext>
                  </a:extLst>
                </a:gridCol>
                <a:gridCol w="1551674">
                  <a:extLst>
                    <a:ext uri="{9D8B030D-6E8A-4147-A177-3AD203B41FA5}">
                      <a16:colId xmlns:a16="http://schemas.microsoft.com/office/drawing/2014/main" val="20004"/>
                    </a:ext>
                  </a:extLst>
                </a:gridCol>
              </a:tblGrid>
              <a:tr h="1472657">
                <a:tc>
                  <a:txBody>
                    <a:bodyPr/>
                    <a:lstStyle/>
                    <a:p>
                      <a:pPr marL="0" marR="0">
                        <a:lnSpc>
                          <a:spcPct val="107000"/>
                        </a:lnSpc>
                        <a:spcBef>
                          <a:spcPts val="0"/>
                        </a:spcBef>
                        <a:spcAft>
                          <a:spcPts val="0"/>
                        </a:spcAft>
                      </a:pPr>
                      <a:r>
                        <a:rPr lang="en-US" sz="3200" dirty="0">
                          <a:solidFill>
                            <a:schemeClr val="bg1"/>
                          </a:solidFill>
                          <a:effectLst/>
                        </a:rPr>
                        <a:t>Application Version</a:t>
                      </a:r>
                      <a:endParaRPr lang="en-US" sz="32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solidFill>
                      <a:srgbClr val="0070C0"/>
                    </a:solidFill>
                  </a:tcPr>
                </a:tc>
                <a:tc>
                  <a:txBody>
                    <a:bodyPr/>
                    <a:lstStyle/>
                    <a:p>
                      <a:pPr marL="0" marR="0">
                        <a:lnSpc>
                          <a:spcPct val="107000"/>
                        </a:lnSpc>
                        <a:spcBef>
                          <a:spcPts val="0"/>
                        </a:spcBef>
                        <a:spcAft>
                          <a:spcPts val="0"/>
                        </a:spcAft>
                      </a:pPr>
                      <a:r>
                        <a:rPr lang="en-US" sz="3200" dirty="0">
                          <a:solidFill>
                            <a:schemeClr val="bg1"/>
                          </a:solidFill>
                          <a:effectLst/>
                        </a:rPr>
                        <a:t>Application Status</a:t>
                      </a:r>
                      <a:endParaRPr lang="en-US" sz="32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solidFill>
                      <a:srgbClr val="0070C0"/>
                    </a:solidFill>
                  </a:tcPr>
                </a:tc>
                <a:tc>
                  <a:txBody>
                    <a:bodyPr/>
                    <a:lstStyle/>
                    <a:p>
                      <a:pPr marL="0" marR="0">
                        <a:lnSpc>
                          <a:spcPct val="107000"/>
                        </a:lnSpc>
                        <a:spcBef>
                          <a:spcPts val="0"/>
                        </a:spcBef>
                        <a:spcAft>
                          <a:spcPts val="0"/>
                        </a:spcAft>
                      </a:pPr>
                      <a:r>
                        <a:rPr lang="en-US" sz="3200" dirty="0">
                          <a:solidFill>
                            <a:schemeClr val="bg1"/>
                          </a:solidFill>
                          <a:effectLst/>
                        </a:rPr>
                        <a:t>Date and Time</a:t>
                      </a:r>
                      <a:endParaRPr lang="en-US" sz="32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solidFill>
                      <a:srgbClr val="0070C0"/>
                    </a:solidFill>
                  </a:tcPr>
                </a:tc>
                <a:tc>
                  <a:txBody>
                    <a:bodyPr/>
                    <a:lstStyle/>
                    <a:p>
                      <a:pPr marL="0" marR="0">
                        <a:lnSpc>
                          <a:spcPct val="107000"/>
                        </a:lnSpc>
                        <a:spcBef>
                          <a:spcPts val="0"/>
                        </a:spcBef>
                        <a:spcAft>
                          <a:spcPts val="0"/>
                        </a:spcAft>
                      </a:pPr>
                      <a:r>
                        <a:rPr lang="en-US" sz="3200" dirty="0">
                          <a:solidFill>
                            <a:schemeClr val="bg1"/>
                          </a:solidFill>
                          <a:effectLst/>
                        </a:rPr>
                        <a:t>Name</a:t>
                      </a:r>
                      <a:endParaRPr lang="en-US" sz="32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solidFill>
                      <a:srgbClr val="0070C0"/>
                    </a:solidFill>
                  </a:tcPr>
                </a:tc>
                <a:tc>
                  <a:txBody>
                    <a:bodyPr/>
                    <a:lstStyle/>
                    <a:p>
                      <a:pPr marL="0" marR="0">
                        <a:lnSpc>
                          <a:spcPct val="107000"/>
                        </a:lnSpc>
                        <a:spcBef>
                          <a:spcPts val="0"/>
                        </a:spcBef>
                        <a:spcAft>
                          <a:spcPts val="0"/>
                        </a:spcAft>
                      </a:pPr>
                      <a:r>
                        <a:rPr lang="en-US" sz="3200" dirty="0">
                          <a:solidFill>
                            <a:schemeClr val="bg1"/>
                          </a:solidFill>
                          <a:effectLst/>
                        </a:rPr>
                        <a:t>Notes</a:t>
                      </a:r>
                      <a:endParaRPr lang="en-US" sz="32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solidFill>
                      <a:srgbClr val="0070C0"/>
                    </a:solidFill>
                  </a:tcPr>
                </a:tc>
                <a:extLst>
                  <a:ext uri="{0D108BD9-81ED-4DB2-BD59-A6C34878D82A}">
                    <a16:rowId xmlns:a16="http://schemas.microsoft.com/office/drawing/2014/main" val="10000"/>
                  </a:ext>
                </a:extLst>
              </a:tr>
              <a:tr h="1085075">
                <a:tc>
                  <a:txBody>
                    <a:bodyPr/>
                    <a:lstStyle/>
                    <a:p>
                      <a:pPr marL="0" marR="0">
                        <a:lnSpc>
                          <a:spcPct val="107000"/>
                        </a:lnSpc>
                        <a:spcBef>
                          <a:spcPts val="0"/>
                        </a:spcBef>
                        <a:spcAft>
                          <a:spcPts val="0"/>
                        </a:spcAft>
                      </a:pPr>
                      <a:r>
                        <a:rPr lang="en-US" sz="3200" dirty="0">
                          <a:effectLst/>
                        </a:rPr>
                        <a:t>1</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3200" dirty="0">
                          <a:effectLst/>
                        </a:rPr>
                        <a:t>Submitted</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3200" dirty="0">
                          <a:effectLst/>
                        </a:rPr>
                        <a:t>2/22/22</a:t>
                      </a:r>
                    </a:p>
                    <a:p>
                      <a:pPr marL="0" marR="0">
                        <a:lnSpc>
                          <a:spcPct val="107000"/>
                        </a:lnSpc>
                        <a:spcBef>
                          <a:spcPts val="0"/>
                        </a:spcBef>
                        <a:spcAft>
                          <a:spcPts val="0"/>
                        </a:spcAft>
                      </a:pPr>
                      <a:r>
                        <a:rPr lang="en-US" sz="3200" dirty="0">
                          <a:effectLst/>
                        </a:rPr>
                        <a:t>10:23:31</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3200" dirty="0" err="1">
                          <a:effectLst/>
                        </a:rPr>
                        <a:t>Abcdefg</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3200" dirty="0">
                          <a:effectLst/>
                        </a:rPr>
                        <a:t>***</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T="0" marB="0"/>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a:xfrm>
            <a:off x="8624725" y="5486400"/>
            <a:ext cx="2823476" cy="1896533"/>
          </a:xfrm>
        </p:spPr>
        <p:txBody>
          <a:bodyPr/>
          <a:lstStyle/>
          <a:p>
            <a:pPr>
              <a:defRPr/>
            </a:pPr>
            <a:fld id="{D6029DA4-09B0-4A2D-AA4B-CC45A202471A}" type="slidenum">
              <a:rPr lang="en-US" altLang="en-US">
                <a:solidFill>
                  <a:schemeClr val="tx1"/>
                </a:solidFill>
              </a:rPr>
              <a:pPr>
                <a:defRPr/>
              </a:pPr>
              <a:t>72</a:t>
            </a:fld>
            <a:endParaRPr lang="en-US" altLang="en-US" dirty="0">
              <a:solidFill>
                <a:schemeClr val="tx1"/>
              </a:solidFill>
            </a:endParaRPr>
          </a:p>
        </p:txBody>
      </p:sp>
    </p:spTree>
    <p:extLst>
      <p:ext uri="{BB962C8B-B14F-4D97-AF65-F5344CB8AC3E}">
        <p14:creationId xmlns:p14="http://schemas.microsoft.com/office/powerpoint/2010/main" val="41720190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079" y="2582545"/>
            <a:ext cx="9479666" cy="1325563"/>
          </a:xfrm>
        </p:spPr>
        <p:txBody>
          <a:bodyPr>
            <a:normAutofit/>
          </a:bodyPr>
          <a:lstStyle/>
          <a:p>
            <a:pPr algn="ctr"/>
            <a:r>
              <a:rPr lang="en-US" sz="4800" b="1" dirty="0">
                <a:solidFill>
                  <a:schemeClr val="tx1"/>
                </a:solidFill>
              </a:rPr>
              <a:t>Time for Questions</a:t>
            </a:r>
          </a:p>
        </p:txBody>
      </p:sp>
      <p:sp>
        <p:nvSpPr>
          <p:cNvPr id="3" name="Slide Number Placeholder 2">
            <a:extLst>
              <a:ext uri="{FF2B5EF4-FFF2-40B4-BE49-F238E27FC236}">
                <a16:creationId xmlns:a16="http://schemas.microsoft.com/office/drawing/2014/main" id="{47DD3ED2-ADBF-4D4D-B8D8-4A815BE0A145}"/>
              </a:ext>
            </a:extLst>
          </p:cNvPr>
          <p:cNvSpPr>
            <a:spLocks noGrp="1"/>
          </p:cNvSpPr>
          <p:nvPr>
            <p:ph type="sldNum" sz="quarter" idx="12"/>
          </p:nvPr>
        </p:nvSpPr>
        <p:spPr>
          <a:xfrm>
            <a:off x="8610600" y="5558972"/>
            <a:ext cx="2521857" cy="1162504"/>
          </a:xfrm>
        </p:spPr>
        <p:txBody>
          <a:bodyPr/>
          <a:lstStyle/>
          <a:p>
            <a:fld id="{469BC29B-CD14-4172-9B93-F334EF7BA94E}" type="slidenum">
              <a:rPr lang="en-US" smtClean="0">
                <a:solidFill>
                  <a:schemeClr val="tx1"/>
                </a:solidFill>
              </a:rPr>
              <a:t>73</a:t>
            </a:fld>
            <a:endParaRPr lang="en-US" dirty="0">
              <a:solidFill>
                <a:schemeClr val="tx1"/>
              </a:solidFill>
            </a:endParaRPr>
          </a:p>
        </p:txBody>
      </p:sp>
    </p:spTree>
    <p:extLst>
      <p:ext uri="{BB962C8B-B14F-4D97-AF65-F5344CB8AC3E}">
        <p14:creationId xmlns:p14="http://schemas.microsoft.com/office/powerpoint/2010/main" val="15460068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365125"/>
            <a:ext cx="9479666" cy="1006475"/>
          </a:xfrm>
        </p:spPr>
        <p:txBody>
          <a:bodyPr>
            <a:normAutofit/>
          </a:bodyPr>
          <a:lstStyle/>
          <a:p>
            <a:pPr algn="ctr"/>
            <a:r>
              <a:rPr lang="en-US" b="1" dirty="0">
                <a:solidFill>
                  <a:schemeClr val="tx1"/>
                </a:solidFill>
                <a:cs typeface="Arial"/>
              </a:rPr>
              <a:t>Feedback Please</a:t>
            </a:r>
          </a:p>
        </p:txBody>
      </p:sp>
      <p:sp>
        <p:nvSpPr>
          <p:cNvPr id="3" name="Text Placeholder 2"/>
          <p:cNvSpPr>
            <a:spLocks noGrp="1"/>
          </p:cNvSpPr>
          <p:nvPr>
            <p:ph idx="1"/>
          </p:nvPr>
        </p:nvSpPr>
        <p:spPr>
          <a:xfrm>
            <a:off x="1143000" y="1188720"/>
            <a:ext cx="9690905" cy="4988243"/>
          </a:xfrm>
        </p:spPr>
        <p:txBody>
          <a:bodyPr>
            <a:noAutofit/>
          </a:bodyPr>
          <a:lstStyle/>
          <a:p>
            <a:pPr marL="457200" lvl="1" indent="-274320">
              <a:lnSpc>
                <a:spcPct val="100000"/>
              </a:lnSpc>
              <a:spcAft>
                <a:spcPts val="1600"/>
              </a:spcAft>
              <a:buSzPts val="2500"/>
              <a:buFont typeface="Arial" panose="020B0604020202020204" pitchFamily="34" charset="0"/>
              <a:buChar char="•"/>
            </a:pPr>
            <a:r>
              <a:rPr lang="en-US" sz="3200" dirty="0">
                <a:cs typeface="Calibri"/>
              </a:rPr>
              <a:t>In our efforts to continuously improve, we would appreciate you completing a survey that will be emailed to you shortly from the </a:t>
            </a:r>
            <a:r>
              <a:rPr lang="en-US" sz="3200" dirty="0">
                <a:cs typeface="Calibri"/>
                <a:hlinkClick r:id="rId3"/>
              </a:rPr>
              <a:t>ESSACOE@cde.ca.gov</a:t>
            </a:r>
            <a:r>
              <a:rPr lang="en-US" sz="3200" dirty="0">
                <a:cs typeface="Calibri"/>
              </a:rPr>
              <a:t> mailbox.</a:t>
            </a:r>
          </a:p>
          <a:p>
            <a:pPr marL="457200" lvl="1" indent="-274320">
              <a:lnSpc>
                <a:spcPct val="100000"/>
              </a:lnSpc>
              <a:spcAft>
                <a:spcPts val="1600"/>
              </a:spcAft>
              <a:buSzPts val="2500"/>
              <a:buFont typeface="Arial" panose="020B0604020202020204" pitchFamily="34" charset="0"/>
              <a:buChar char="•"/>
            </a:pPr>
            <a:r>
              <a:rPr lang="en-US" sz="3200" dirty="0">
                <a:cs typeface="Calibri"/>
              </a:rPr>
              <a:t>The survey will be available until February 17, 2022.</a:t>
            </a:r>
          </a:p>
          <a:p>
            <a:pPr marL="457200" lvl="1" indent="-274320">
              <a:lnSpc>
                <a:spcPct val="100000"/>
              </a:lnSpc>
              <a:spcAft>
                <a:spcPts val="1600"/>
              </a:spcAft>
              <a:buSzPts val="2500"/>
              <a:buFont typeface="Arial" panose="020B0604020202020204" pitchFamily="34" charset="0"/>
              <a:buChar char="•"/>
            </a:pPr>
            <a:r>
              <a:rPr lang="en-US" sz="3200" dirty="0">
                <a:cs typeface="Calibri"/>
              </a:rPr>
              <a:t>We will consider your input as we develop future webinars.</a:t>
            </a:r>
          </a:p>
          <a:p>
            <a:pPr marL="243834" lvl="1" indent="0">
              <a:lnSpc>
                <a:spcPct val="100000"/>
              </a:lnSpc>
              <a:spcAft>
                <a:spcPts val="1600"/>
              </a:spcAft>
              <a:buSzPts val="2500"/>
              <a:buNone/>
            </a:pPr>
            <a:endParaRPr lang="en-US" sz="3200" dirty="0">
              <a:cs typeface="Calibri"/>
            </a:endParaRPr>
          </a:p>
        </p:txBody>
      </p:sp>
      <p:sp>
        <p:nvSpPr>
          <p:cNvPr id="4" name="Slide Number Placeholder 3"/>
          <p:cNvSpPr>
            <a:spLocks noGrp="1"/>
          </p:cNvSpPr>
          <p:nvPr>
            <p:ph type="sldNum" sz="quarter" idx="12"/>
          </p:nvPr>
        </p:nvSpPr>
        <p:spPr>
          <a:xfrm>
            <a:off x="10538460" y="5806440"/>
            <a:ext cx="815340" cy="915035"/>
          </a:xfrm>
        </p:spPr>
        <p:txBody>
          <a:bodyPr/>
          <a:lstStyle/>
          <a:p>
            <a:pPr algn="l"/>
            <a:fld id="{00000000-1234-1234-1234-123412341234}" type="slidenum">
              <a:rPr lang="en">
                <a:solidFill>
                  <a:schemeClr val="tx1"/>
                </a:solidFill>
              </a:rPr>
              <a:pPr algn="l"/>
              <a:t>74</a:t>
            </a:fld>
            <a:endParaRPr lang="en" dirty="0">
              <a:solidFill>
                <a:schemeClr val="tx1"/>
              </a:solidFill>
            </a:endParaRPr>
          </a:p>
        </p:txBody>
      </p:sp>
    </p:spTree>
    <p:extLst>
      <p:ext uri="{BB962C8B-B14F-4D97-AF65-F5344CB8AC3E}">
        <p14:creationId xmlns:p14="http://schemas.microsoft.com/office/powerpoint/2010/main" val="8233454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1"/>
                </a:solidFill>
                <a:cs typeface="Arial"/>
              </a:rPr>
              <a:t>Contacts</a:t>
            </a:r>
          </a:p>
        </p:txBody>
      </p:sp>
      <p:sp>
        <p:nvSpPr>
          <p:cNvPr id="3" name="Text Placeholder 2"/>
          <p:cNvSpPr>
            <a:spLocks noGrp="1"/>
          </p:cNvSpPr>
          <p:nvPr>
            <p:ph idx="1"/>
          </p:nvPr>
        </p:nvSpPr>
        <p:spPr>
          <a:xfrm>
            <a:off x="1165860" y="1825625"/>
            <a:ext cx="9668045" cy="2778273"/>
          </a:xfrm>
        </p:spPr>
        <p:txBody>
          <a:bodyPr>
            <a:normAutofit/>
          </a:bodyPr>
          <a:lstStyle/>
          <a:p>
            <a:pPr marL="93131" indent="0" algn="ctr">
              <a:buNone/>
            </a:pPr>
            <a:r>
              <a:rPr lang="en-US" sz="3200" dirty="0">
                <a:cs typeface="Arial" panose="020B0604020202020204" pitchFamily="34" charset="0"/>
              </a:rPr>
              <a:t>School Improvement and Support Office</a:t>
            </a:r>
          </a:p>
          <a:p>
            <a:pPr marL="93131" indent="0" algn="ctr">
              <a:buNone/>
            </a:pPr>
            <a:r>
              <a:rPr lang="en-US" sz="3200" dirty="0">
                <a:cs typeface="Arial" panose="020B0604020202020204" pitchFamily="34" charset="0"/>
                <a:hlinkClick r:id="rId3"/>
              </a:rPr>
              <a:t>ESSACOE@cde.ca.gov</a:t>
            </a:r>
            <a:endParaRPr lang="en-US" sz="3200" dirty="0">
              <a:cs typeface="Arial" panose="020B0604020202020204" pitchFamily="34" charset="0"/>
            </a:endParaRPr>
          </a:p>
          <a:p>
            <a:pPr marL="93131" indent="0" algn="ctr">
              <a:buNone/>
            </a:pPr>
            <a:r>
              <a:rPr lang="en-US" sz="3200" dirty="0">
                <a:cs typeface="Arial" panose="020B0604020202020204" pitchFamily="34" charset="0"/>
              </a:rPr>
              <a:t>916.319.0833</a:t>
            </a:r>
          </a:p>
        </p:txBody>
      </p:sp>
      <p:sp>
        <p:nvSpPr>
          <p:cNvPr id="4" name="Slide Number Placeholder 3">
            <a:extLst>
              <a:ext uri="{FF2B5EF4-FFF2-40B4-BE49-F238E27FC236}">
                <a16:creationId xmlns:a16="http://schemas.microsoft.com/office/drawing/2014/main" id="{D4845F47-E840-478E-8DE0-A24F0C8A0A5E}"/>
              </a:ext>
            </a:extLst>
          </p:cNvPr>
          <p:cNvSpPr>
            <a:spLocks noGrp="1"/>
          </p:cNvSpPr>
          <p:nvPr>
            <p:ph type="sldNum" sz="quarter" idx="12"/>
          </p:nvPr>
        </p:nvSpPr>
        <p:spPr>
          <a:xfrm>
            <a:off x="8610600" y="5602514"/>
            <a:ext cx="2507343" cy="1118961"/>
          </a:xfrm>
        </p:spPr>
        <p:txBody>
          <a:bodyPr/>
          <a:lstStyle/>
          <a:p>
            <a:fld id="{469BC29B-CD14-4172-9B93-F334EF7BA94E}" type="slidenum">
              <a:rPr lang="en-US" smtClean="0">
                <a:solidFill>
                  <a:schemeClr val="tx1"/>
                </a:solidFill>
              </a:rPr>
              <a:t>75</a:t>
            </a:fld>
            <a:endParaRPr lang="en-US" dirty="0">
              <a:solidFill>
                <a:schemeClr val="tx1"/>
              </a:solidFill>
            </a:endParaRPr>
          </a:p>
        </p:txBody>
      </p:sp>
    </p:spTree>
    <p:extLst>
      <p:ext uri="{BB962C8B-B14F-4D97-AF65-F5344CB8AC3E}">
        <p14:creationId xmlns:p14="http://schemas.microsoft.com/office/powerpoint/2010/main" val="229198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137749"/>
            <a:ext cx="10058400" cy="995659"/>
          </a:xfrm>
        </p:spPr>
        <p:txBody>
          <a:bodyPr>
            <a:normAutofit/>
          </a:bodyPr>
          <a:lstStyle/>
          <a:p>
            <a:pPr algn="ctr"/>
            <a:r>
              <a:rPr lang="en-US" sz="4000" b="1" dirty="0">
                <a:solidFill>
                  <a:schemeClr val="tx1"/>
                </a:solidFill>
              </a:rPr>
              <a:t>Appendix 1 for Slide 49</a:t>
            </a:r>
          </a:p>
        </p:txBody>
      </p:sp>
      <p:sp>
        <p:nvSpPr>
          <p:cNvPr id="3" name="Content Placeholder 2"/>
          <p:cNvSpPr>
            <a:spLocks noGrp="1"/>
          </p:cNvSpPr>
          <p:nvPr>
            <p:ph idx="1"/>
          </p:nvPr>
        </p:nvSpPr>
        <p:spPr>
          <a:xfrm>
            <a:off x="1508760" y="871870"/>
            <a:ext cx="9646920" cy="5514862"/>
          </a:xfrm>
        </p:spPr>
        <p:txBody>
          <a:bodyPr vert="horz" lIns="91440" tIns="45720" rIns="91440" bIns="45720" rtlCol="0" anchor="t">
            <a:noAutofit/>
          </a:bodyPr>
          <a:lstStyle/>
          <a:p>
            <a:pPr marL="0" indent="0">
              <a:lnSpc>
                <a:spcPct val="100000"/>
              </a:lnSpc>
              <a:spcBef>
                <a:spcPts val="0"/>
              </a:spcBef>
              <a:buNone/>
            </a:pPr>
            <a:r>
              <a:rPr lang="en-US" sz="3200" dirty="0"/>
              <a:t>This is a screen print of the GMART subgrant Application. It shows the following Eight Navigation tabs of the GMART: </a:t>
            </a:r>
            <a:endParaRPr lang="en-US" sz="3200" dirty="0">
              <a:cs typeface="Arial"/>
            </a:endParaRPr>
          </a:p>
          <a:p>
            <a:pPr marL="0" indent="0">
              <a:lnSpc>
                <a:spcPct val="100000"/>
              </a:lnSpc>
              <a:spcBef>
                <a:spcPts val="0"/>
              </a:spcBef>
              <a:buNone/>
            </a:pPr>
            <a:r>
              <a:rPr lang="en-US" sz="3200" dirty="0"/>
              <a:t>GMART Home; Application Overview; Section 1‒Assurances; Section 2‒COE Information; Section 3‒Narrative Response; Section 4‒Project Budget; Section 5‒Signatures; Application Status; and CDE Contact Information.</a:t>
            </a:r>
            <a:endParaRPr lang="en-US" sz="3200" dirty="0">
              <a:cs typeface="Arial"/>
            </a:endParaRPr>
          </a:p>
        </p:txBody>
      </p:sp>
      <p:sp>
        <p:nvSpPr>
          <p:cNvPr id="4" name="Slide Number Placeholder 3"/>
          <p:cNvSpPr>
            <a:spLocks noGrp="1"/>
          </p:cNvSpPr>
          <p:nvPr>
            <p:ph type="sldNum" sz="quarter" idx="12"/>
          </p:nvPr>
        </p:nvSpPr>
        <p:spPr>
          <a:xfrm>
            <a:off x="8624725" y="6192472"/>
            <a:ext cx="2743200" cy="365125"/>
          </a:xfrm>
        </p:spPr>
        <p:txBody>
          <a:bodyPr/>
          <a:lstStyle/>
          <a:p>
            <a:pPr>
              <a:defRPr/>
            </a:pPr>
            <a:fld id="{D6029DA4-09B0-4A2D-AA4B-CC45A202471A}" type="slidenum">
              <a:rPr lang="en-US" altLang="en-US">
                <a:solidFill>
                  <a:schemeClr val="tx1"/>
                </a:solidFill>
              </a:rPr>
              <a:pPr>
                <a:defRPr/>
              </a:pPr>
              <a:t>76</a:t>
            </a:fld>
            <a:endParaRPr lang="en-US" altLang="en-US" dirty="0">
              <a:solidFill>
                <a:schemeClr val="tx1"/>
              </a:solidFill>
            </a:endParaRPr>
          </a:p>
        </p:txBody>
      </p:sp>
    </p:spTree>
    <p:extLst>
      <p:ext uri="{BB962C8B-B14F-4D97-AF65-F5344CB8AC3E}">
        <p14:creationId xmlns:p14="http://schemas.microsoft.com/office/powerpoint/2010/main" val="21120240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5"/>
            <a:ext cx="10058400" cy="1235753"/>
          </a:xfrm>
        </p:spPr>
        <p:txBody>
          <a:bodyPr>
            <a:normAutofit/>
          </a:bodyPr>
          <a:lstStyle/>
          <a:p>
            <a:pPr algn="ctr"/>
            <a:r>
              <a:rPr lang="en-US" sz="4267" b="1" dirty="0">
                <a:solidFill>
                  <a:schemeClr val="tx1"/>
                </a:solidFill>
              </a:rPr>
              <a:t>Appendix 2 for Slide 50</a:t>
            </a:r>
          </a:p>
        </p:txBody>
      </p:sp>
      <p:sp>
        <p:nvSpPr>
          <p:cNvPr id="3" name="Content Placeholder 2"/>
          <p:cNvSpPr>
            <a:spLocks noGrp="1"/>
          </p:cNvSpPr>
          <p:nvPr>
            <p:ph idx="1"/>
          </p:nvPr>
        </p:nvSpPr>
        <p:spPr>
          <a:xfrm>
            <a:off x="1261242" y="1672129"/>
            <a:ext cx="9894439" cy="4435594"/>
          </a:xfrm>
        </p:spPr>
        <p:txBody>
          <a:bodyPr vert="horz" lIns="91440" tIns="45720" rIns="91440" bIns="45720" rtlCol="0" anchor="t">
            <a:noAutofit/>
          </a:bodyPr>
          <a:lstStyle/>
          <a:p>
            <a:pPr marL="0" indent="0">
              <a:lnSpc>
                <a:spcPct val="100000"/>
              </a:lnSpc>
              <a:spcBef>
                <a:spcPts val="0"/>
              </a:spcBef>
              <a:buNone/>
            </a:pPr>
            <a:r>
              <a:rPr lang="en-US" sz="3200" dirty="0"/>
              <a:t>This is a screen print of the Application Overview showing the button “ Select to Display More information” at the top, and the statement: “I certify that I have read the above information and would like to continue to Section 1 of the application”.</a:t>
            </a:r>
            <a:endParaRPr lang="en-US" sz="3200" dirty="0">
              <a:cs typeface="Arial" panose="020B0604020202020204"/>
            </a:endParaRPr>
          </a:p>
          <a:p>
            <a:pPr marL="0" indent="0">
              <a:lnSpc>
                <a:spcPct val="100000"/>
              </a:lnSpc>
              <a:spcBef>
                <a:spcPts val="0"/>
              </a:spcBef>
              <a:buNone/>
            </a:pPr>
            <a:r>
              <a:rPr lang="en-US" sz="3200" dirty="0">
                <a:cs typeface="Arial" panose="020B0604020202020204"/>
              </a:rPr>
              <a:t>There are two buttons that display: “Save and Continue to Section 1”</a:t>
            </a:r>
          </a:p>
          <a:p>
            <a:pPr marL="0" indent="0">
              <a:lnSpc>
                <a:spcPct val="100000"/>
              </a:lnSpc>
              <a:spcBef>
                <a:spcPts val="0"/>
              </a:spcBef>
              <a:buNone/>
            </a:pPr>
            <a:r>
              <a:rPr lang="en-US" sz="3200" dirty="0">
                <a:cs typeface="Arial" panose="020B0604020202020204"/>
              </a:rPr>
              <a:t>Or</a:t>
            </a:r>
          </a:p>
          <a:p>
            <a:pPr marL="0" indent="0">
              <a:lnSpc>
                <a:spcPct val="100000"/>
              </a:lnSpc>
              <a:spcBef>
                <a:spcPts val="0"/>
              </a:spcBef>
              <a:buNone/>
            </a:pPr>
            <a:r>
              <a:rPr lang="en-US" sz="3200" dirty="0">
                <a:cs typeface="Arial" panose="020B0604020202020204"/>
              </a:rPr>
              <a:t>“Save and Logoff”</a:t>
            </a:r>
          </a:p>
          <a:p>
            <a:pPr marL="0" indent="0">
              <a:buNone/>
            </a:pPr>
            <a:endParaRPr lang="en-US" sz="2400" dirty="0">
              <a:cs typeface="Arial" panose="020B0604020202020204"/>
            </a:endParaRPr>
          </a:p>
        </p:txBody>
      </p:sp>
      <p:sp>
        <p:nvSpPr>
          <p:cNvPr id="4" name="Slide Number Placeholder 3"/>
          <p:cNvSpPr>
            <a:spLocks noGrp="1"/>
          </p:cNvSpPr>
          <p:nvPr>
            <p:ph type="sldNum" sz="quarter" idx="12"/>
          </p:nvPr>
        </p:nvSpPr>
        <p:spPr>
          <a:xfrm>
            <a:off x="8624725" y="6018866"/>
            <a:ext cx="2743200" cy="538731"/>
          </a:xfrm>
        </p:spPr>
        <p:txBody>
          <a:bodyPr/>
          <a:lstStyle/>
          <a:p>
            <a:pPr>
              <a:defRPr/>
            </a:pPr>
            <a:fld id="{D6029DA4-09B0-4A2D-AA4B-CC45A202471A}" type="slidenum">
              <a:rPr lang="en-US" altLang="en-US">
                <a:solidFill>
                  <a:schemeClr val="tx1"/>
                </a:solidFill>
              </a:rPr>
              <a:pPr>
                <a:defRPr/>
              </a:pPr>
              <a:t>77</a:t>
            </a:fld>
            <a:endParaRPr lang="en-US" altLang="en-US" dirty="0">
              <a:solidFill>
                <a:schemeClr val="tx1"/>
              </a:solidFill>
            </a:endParaRPr>
          </a:p>
        </p:txBody>
      </p:sp>
    </p:spTree>
    <p:extLst>
      <p:ext uri="{BB962C8B-B14F-4D97-AF65-F5344CB8AC3E}">
        <p14:creationId xmlns:p14="http://schemas.microsoft.com/office/powerpoint/2010/main" val="5153513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365125"/>
            <a:ext cx="9479667" cy="1022240"/>
          </a:xfrm>
        </p:spPr>
        <p:txBody>
          <a:bodyPr>
            <a:normAutofit/>
          </a:bodyPr>
          <a:lstStyle/>
          <a:p>
            <a:pPr algn="ctr"/>
            <a:r>
              <a:rPr lang="en-US" b="1" dirty="0">
                <a:solidFill>
                  <a:schemeClr val="tx1"/>
                </a:solidFill>
              </a:rPr>
              <a:t>Appendix 3 for Slide 62</a:t>
            </a:r>
          </a:p>
        </p:txBody>
      </p:sp>
      <p:sp>
        <p:nvSpPr>
          <p:cNvPr id="3" name="Content Placeholder 2"/>
          <p:cNvSpPr>
            <a:spLocks noGrp="1"/>
          </p:cNvSpPr>
          <p:nvPr>
            <p:ph idx="1"/>
          </p:nvPr>
        </p:nvSpPr>
        <p:spPr>
          <a:xfrm>
            <a:off x="1165860" y="1387366"/>
            <a:ext cx="10202065" cy="4725200"/>
          </a:xfrm>
        </p:spPr>
        <p:txBody>
          <a:bodyPr vert="horz" lIns="91440" tIns="45720" rIns="91440" bIns="45720" rtlCol="0" anchor="t">
            <a:noAutofit/>
          </a:bodyPr>
          <a:lstStyle/>
          <a:p>
            <a:pPr marL="0" indent="0">
              <a:buNone/>
            </a:pPr>
            <a:r>
              <a:rPr lang="en-US" sz="3200" dirty="0"/>
              <a:t>This is a screen print of Section 2 of the subgrant application on the GMART. It contains the following information:  </a:t>
            </a:r>
            <a:endParaRPr lang="en-US" sz="3200" dirty="0">
              <a:cs typeface="Arial"/>
            </a:endParaRPr>
          </a:p>
          <a:p>
            <a:pPr marL="457200" indent="-274320"/>
            <a:r>
              <a:rPr lang="en-US" sz="3200" dirty="0"/>
              <a:t>Button to select to “Edit contact information”. </a:t>
            </a:r>
          </a:p>
          <a:p>
            <a:pPr marL="457200" lvl="0" indent="-274320"/>
            <a:r>
              <a:rPr lang="en-US" sz="3200" dirty="0"/>
              <a:t>Button to select to “cancel”. </a:t>
            </a:r>
            <a:endParaRPr lang="en-US" sz="3200" dirty="0">
              <a:cs typeface="Arial"/>
            </a:endParaRPr>
          </a:p>
          <a:p>
            <a:pPr marL="457200" lvl="0" indent="-274320"/>
            <a:r>
              <a:rPr lang="en-US" sz="3200" dirty="0"/>
              <a:t>Sub-heading titled “Primary Grant Coordinator” with the following fields to complete below it:  </a:t>
            </a:r>
            <a:endParaRPr lang="en-US" sz="3200" dirty="0">
              <a:cs typeface="Arial"/>
            </a:endParaRPr>
          </a:p>
          <a:p>
            <a:pPr marL="457200" lvl="0" indent="-274320"/>
            <a:r>
              <a:rPr lang="en-US" sz="3200" dirty="0"/>
              <a:t>First and Last Name, Title, Phone, Extension, Email,    and Fax </a:t>
            </a:r>
            <a:endParaRPr lang="en-US" sz="3200" dirty="0">
              <a:cs typeface="Arial"/>
            </a:endParaRPr>
          </a:p>
          <a:p>
            <a:pPr marL="0" indent="0">
              <a:buNone/>
            </a:pPr>
            <a:endParaRPr lang="en-US" dirty="0"/>
          </a:p>
        </p:txBody>
      </p:sp>
      <p:sp>
        <p:nvSpPr>
          <p:cNvPr id="4" name="Slide Number Placeholder 3"/>
          <p:cNvSpPr>
            <a:spLocks noGrp="1"/>
          </p:cNvSpPr>
          <p:nvPr>
            <p:ph type="sldNum" sz="quarter" idx="12"/>
          </p:nvPr>
        </p:nvSpPr>
        <p:spPr>
          <a:xfrm>
            <a:off x="8624725" y="5554981"/>
            <a:ext cx="2743200" cy="1303020"/>
          </a:xfrm>
        </p:spPr>
        <p:txBody>
          <a:bodyPr/>
          <a:lstStyle/>
          <a:p>
            <a:pPr>
              <a:defRPr/>
            </a:pPr>
            <a:fld id="{D6029DA4-09B0-4A2D-AA4B-CC45A202471A}" type="slidenum">
              <a:rPr lang="en-US" altLang="en-US">
                <a:solidFill>
                  <a:schemeClr val="tx1"/>
                </a:solidFill>
              </a:rPr>
              <a:pPr>
                <a:defRPr/>
              </a:pPr>
              <a:t>78</a:t>
            </a:fld>
            <a:endParaRPr lang="en-US" altLang="en-US" dirty="0">
              <a:solidFill>
                <a:schemeClr val="tx1"/>
              </a:solidFill>
            </a:endParaRPr>
          </a:p>
        </p:txBody>
      </p:sp>
    </p:spTree>
    <p:extLst>
      <p:ext uri="{BB962C8B-B14F-4D97-AF65-F5344CB8AC3E}">
        <p14:creationId xmlns:p14="http://schemas.microsoft.com/office/powerpoint/2010/main" val="382888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solidFill>
                  <a:schemeClr val="tx1"/>
                </a:solidFill>
                <a:cs typeface="Arial" panose="020B0604020202020204" pitchFamily="34" charset="0"/>
              </a:rPr>
              <a:t>Today’s Overview: Part Three</a:t>
            </a:r>
          </a:p>
        </p:txBody>
      </p:sp>
      <p:sp>
        <p:nvSpPr>
          <p:cNvPr id="3" name="Text Placeholder 2"/>
          <p:cNvSpPr>
            <a:spLocks noGrp="1"/>
          </p:cNvSpPr>
          <p:nvPr>
            <p:ph idx="1"/>
          </p:nvPr>
        </p:nvSpPr>
        <p:spPr/>
        <p:txBody>
          <a:bodyPr>
            <a:normAutofit/>
          </a:bodyPr>
          <a:lstStyle/>
          <a:p>
            <a:pPr marL="93131" indent="0">
              <a:lnSpc>
                <a:spcPct val="100000"/>
              </a:lnSpc>
              <a:spcAft>
                <a:spcPts val="1600"/>
              </a:spcAft>
              <a:buNone/>
            </a:pPr>
            <a:r>
              <a:rPr lang="en-US" altLang="en-US" sz="3733" b="1" dirty="0">
                <a:cs typeface="Arial" panose="020B0604020202020204" pitchFamily="34" charset="0"/>
              </a:rPr>
              <a:t> </a:t>
            </a:r>
            <a:r>
              <a:rPr lang="en-US" altLang="en-US" sz="3200" b="1" dirty="0">
                <a:cs typeface="Arial" panose="020B0604020202020204" pitchFamily="34" charset="0"/>
              </a:rPr>
              <a:t>Completing and Submitting Application </a:t>
            </a:r>
          </a:p>
          <a:p>
            <a:pPr marL="914400" lvl="2" indent="-274320">
              <a:lnSpc>
                <a:spcPct val="100000"/>
              </a:lnSpc>
              <a:spcBef>
                <a:spcPts val="0"/>
              </a:spcBef>
              <a:spcAft>
                <a:spcPts val="1200"/>
              </a:spcAft>
              <a:buFont typeface="Arial" panose="020B0604020202020204" pitchFamily="34" charset="0"/>
              <a:buChar char="•"/>
            </a:pPr>
            <a:r>
              <a:rPr lang="en-US" altLang="en-US" sz="3200" dirty="0">
                <a:cs typeface="Arial" panose="020B0604020202020204" pitchFamily="34" charset="0"/>
              </a:rPr>
              <a:t>Process </a:t>
            </a:r>
          </a:p>
          <a:p>
            <a:pPr marL="914400" lvl="2" indent="-274320">
              <a:lnSpc>
                <a:spcPct val="100000"/>
              </a:lnSpc>
              <a:spcBef>
                <a:spcPts val="0"/>
              </a:spcBef>
              <a:spcAft>
                <a:spcPts val="1200"/>
              </a:spcAft>
              <a:buFont typeface="Arial" panose="020B0604020202020204" pitchFamily="34" charset="0"/>
              <a:buChar char="•"/>
            </a:pPr>
            <a:r>
              <a:rPr lang="en-US" altLang="en-US" sz="3200" dirty="0">
                <a:cs typeface="Arial" panose="020B0604020202020204" pitchFamily="34" charset="0"/>
              </a:rPr>
              <a:t>Sections</a:t>
            </a:r>
          </a:p>
          <a:p>
            <a:pPr marL="914400" lvl="2" indent="-274320">
              <a:lnSpc>
                <a:spcPct val="100000"/>
              </a:lnSpc>
              <a:spcBef>
                <a:spcPts val="0"/>
              </a:spcBef>
              <a:spcAft>
                <a:spcPts val="1200"/>
              </a:spcAft>
              <a:buFont typeface="Arial" panose="020B0604020202020204" pitchFamily="34" charset="0"/>
              <a:buChar char="•"/>
            </a:pPr>
            <a:r>
              <a:rPr lang="en-US" altLang="en-US" sz="3200" dirty="0">
                <a:cs typeface="Arial" panose="020B0604020202020204" pitchFamily="34" charset="0"/>
              </a:rPr>
              <a:t>Status</a:t>
            </a:r>
          </a:p>
          <a:p>
            <a:pPr marL="93131" indent="0">
              <a:buNone/>
            </a:pPr>
            <a:endParaRPr lang="en-US" dirty="0">
              <a:cs typeface="Arial" panose="020B0604020202020204" pitchFamily="34" charset="0"/>
            </a:endParaRPr>
          </a:p>
          <a:p>
            <a:pPr marL="93131" indent="0" algn="ctr">
              <a:buNone/>
            </a:pPr>
            <a:endParaRPr lang="en-US" dirty="0"/>
          </a:p>
        </p:txBody>
      </p:sp>
      <p:sp>
        <p:nvSpPr>
          <p:cNvPr id="4" name="Slide Number Placeholder 3"/>
          <p:cNvSpPr>
            <a:spLocks noGrp="1"/>
          </p:cNvSpPr>
          <p:nvPr>
            <p:ph type="sldNum" sz="quarter" idx="12"/>
          </p:nvPr>
        </p:nvSpPr>
        <p:spPr>
          <a:xfrm>
            <a:off x="10833904" y="5600700"/>
            <a:ext cx="519895" cy="1120775"/>
          </a:xfrm>
        </p:spPr>
        <p:txBody>
          <a:bodyPr/>
          <a:lstStyle/>
          <a:p>
            <a:pPr algn="l"/>
            <a:fld id="{00000000-1234-1234-1234-123412341234}" type="slidenum">
              <a:rPr lang="en">
                <a:solidFill>
                  <a:schemeClr val="tx1"/>
                </a:solidFill>
              </a:rPr>
              <a:pPr algn="l"/>
              <a:t>8</a:t>
            </a:fld>
            <a:endParaRPr lang="en" dirty="0">
              <a:solidFill>
                <a:schemeClr val="tx1"/>
              </a:solidFill>
            </a:endParaRPr>
          </a:p>
        </p:txBody>
      </p:sp>
    </p:spTree>
    <p:extLst>
      <p:ext uri="{BB962C8B-B14F-4D97-AF65-F5344CB8AC3E}">
        <p14:creationId xmlns:p14="http://schemas.microsoft.com/office/powerpoint/2010/main" val="3911843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365125"/>
            <a:ext cx="9479666" cy="5487035"/>
          </a:xfrm>
        </p:spPr>
        <p:txBody>
          <a:bodyPr>
            <a:noAutofit/>
          </a:bodyPr>
          <a:lstStyle/>
          <a:p>
            <a:pPr algn="ctr"/>
            <a:r>
              <a:rPr lang="en-US" b="1" dirty="0">
                <a:solidFill>
                  <a:schemeClr val="tx1"/>
                </a:solidFill>
                <a:cs typeface="Arial" panose="020B0604020202020204" pitchFamily="34" charset="0"/>
              </a:rPr>
              <a:t>Part One:</a:t>
            </a:r>
            <a:br>
              <a:rPr lang="en-US" b="1" dirty="0">
                <a:solidFill>
                  <a:schemeClr val="tx1"/>
                </a:solidFill>
                <a:cs typeface="Arial" panose="020B0604020202020204" pitchFamily="34" charset="0"/>
              </a:rPr>
            </a:br>
            <a:r>
              <a:rPr lang="en-US" b="1" dirty="0">
                <a:solidFill>
                  <a:schemeClr val="tx1"/>
                </a:solidFill>
                <a:cs typeface="Arial" panose="020B0604020202020204" pitchFamily="34" charset="0"/>
              </a:rPr>
              <a:t>Subgrant Information</a:t>
            </a:r>
          </a:p>
        </p:txBody>
      </p:sp>
      <p:sp>
        <p:nvSpPr>
          <p:cNvPr id="3" name="Slide Number Placeholder 2">
            <a:extLst>
              <a:ext uri="{FF2B5EF4-FFF2-40B4-BE49-F238E27FC236}">
                <a16:creationId xmlns:a16="http://schemas.microsoft.com/office/drawing/2014/main" id="{7B10C3AD-6710-49CA-AF78-C5E21D1B373E}"/>
              </a:ext>
            </a:extLst>
          </p:cNvPr>
          <p:cNvSpPr>
            <a:spLocks noGrp="1"/>
          </p:cNvSpPr>
          <p:nvPr>
            <p:ph type="sldNum" sz="quarter" idx="12"/>
          </p:nvPr>
        </p:nvSpPr>
        <p:spPr>
          <a:xfrm>
            <a:off x="8610600" y="5312230"/>
            <a:ext cx="2223305" cy="1409246"/>
          </a:xfrm>
        </p:spPr>
        <p:txBody>
          <a:bodyPr/>
          <a:lstStyle/>
          <a:p>
            <a:fld id="{469BC29B-CD14-4172-9B93-F334EF7BA94E}"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3721082174"/>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3907</Words>
  <Application>Microsoft Office PowerPoint</Application>
  <PresentationFormat>Widescreen</PresentationFormat>
  <Paragraphs>431</Paragraphs>
  <Slides>78</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Century Gothic</vt:lpstr>
      <vt:lpstr>Symbol</vt:lpstr>
      <vt:lpstr>Wingdings</vt:lpstr>
      <vt:lpstr>Office Theme</vt:lpstr>
      <vt:lpstr>2021–22 Every Student Succeeds Act Comprehensive Support and Improvement County Office of Education Plan Development and Implementation Support Application for Funding Webinar</vt:lpstr>
      <vt:lpstr>Acronyms (1)</vt:lpstr>
      <vt:lpstr>Acronyms (2)</vt:lpstr>
      <vt:lpstr>Housekeeping</vt:lpstr>
      <vt:lpstr>FY 2021 CSI Funds for COEs Webinar Series</vt:lpstr>
      <vt:lpstr>Today’s Overview: Part One</vt:lpstr>
      <vt:lpstr>Today’s Overview: Part Two</vt:lpstr>
      <vt:lpstr>Today’s Overview: Part Three</vt:lpstr>
      <vt:lpstr>Part One: Subgrant Information</vt:lpstr>
      <vt:lpstr>Purpose</vt:lpstr>
      <vt:lpstr>FY 2021 CSI Funds for COEs: Statutory Authority (1)</vt:lpstr>
      <vt:lpstr>FY 2021 CSI Funds for COEs: Statutory Authority (2)</vt:lpstr>
      <vt:lpstr>2021 Budget Act: Provision 7 of Schedule 1 </vt:lpstr>
      <vt:lpstr>Which COEs are eligible to apply for FY 2021 Funding?</vt:lpstr>
      <vt:lpstr>2021–22 ESSA Assistance Status Data Files (1) </vt:lpstr>
      <vt:lpstr>2021–22 ESSA Assistance Status Data Files (2) </vt:lpstr>
      <vt:lpstr>2021–22 ESSA Assistance Status Data Files (3)</vt:lpstr>
      <vt:lpstr>Allowable Activities and Costs  </vt:lpstr>
      <vt:lpstr>CSI Plan Development and Implementation Activities (1) </vt:lpstr>
      <vt:lpstr>CSI Plan Development and Implementation Activities (2) </vt:lpstr>
      <vt:lpstr>Disallowable Activities and Costs</vt:lpstr>
      <vt:lpstr>Subgrant Reporting Requirements (1a)</vt:lpstr>
      <vt:lpstr>Subgrant Reporting Requirements (1b)</vt:lpstr>
      <vt:lpstr>Subgrant Reporting Requirements (2)</vt:lpstr>
      <vt:lpstr>Subgrant Reporting Requirements (3)</vt:lpstr>
      <vt:lpstr>Application and Funding Results Timeline (1) </vt:lpstr>
      <vt:lpstr>Application and Funding Results Timeline (2) </vt:lpstr>
      <vt:lpstr>Part Two:  Technical Assistance</vt:lpstr>
      <vt:lpstr>New Web Pages for FY 2021 CSI Funds and Ongoing</vt:lpstr>
      <vt:lpstr>Impact of Dual Roles for COEs (1)</vt:lpstr>
      <vt:lpstr>Impact of Dual Roles for COEs (2)</vt:lpstr>
      <vt:lpstr>Guidelines for Preventing Conflicts of Interest (1)</vt:lpstr>
      <vt:lpstr>Guidelines for Preventing Conflicts of Interest (2)</vt:lpstr>
      <vt:lpstr>Internal Firewall Procedures </vt:lpstr>
      <vt:lpstr>FAQs</vt:lpstr>
      <vt:lpstr>Which CSI plans do the FY 2021 funds support? </vt:lpstr>
      <vt:lpstr>How is this conflict of interest concern different from the dual roles the COE plays regarding the LCAP?</vt:lpstr>
      <vt:lpstr> When will the FY 2021 CSI funds for COEs become available?</vt:lpstr>
      <vt:lpstr>What if the COE declines funding?</vt:lpstr>
      <vt:lpstr>Questions? </vt:lpstr>
      <vt:lpstr>Part Three:  Application</vt:lpstr>
      <vt:lpstr>Completing and Submitting the 2021‒22 Application </vt:lpstr>
      <vt:lpstr>Application Sections</vt:lpstr>
      <vt:lpstr>The GMART (1)</vt:lpstr>
      <vt:lpstr>The GMART (2)</vt:lpstr>
      <vt:lpstr>Logging on to the GMART (1)</vt:lpstr>
      <vt:lpstr>Logging on to the GMART (2)</vt:lpstr>
      <vt:lpstr>Selecting the Subgrant Application</vt:lpstr>
      <vt:lpstr>Application Overview (1)</vt:lpstr>
      <vt:lpstr>Application Overview (2)</vt:lpstr>
      <vt:lpstr>Application Section 1 (1)</vt:lpstr>
      <vt:lpstr>Application Section 1 (2)</vt:lpstr>
      <vt:lpstr>Application Section 1 (3)</vt:lpstr>
      <vt:lpstr>Application Section 1 (4)</vt:lpstr>
      <vt:lpstr>Application Section 1 (5)</vt:lpstr>
      <vt:lpstr>Application Section 1 (6)</vt:lpstr>
      <vt:lpstr>Application Section 1 (7)</vt:lpstr>
      <vt:lpstr>Application Section 2 (1)</vt:lpstr>
      <vt:lpstr>Application Section 2 (2)</vt:lpstr>
      <vt:lpstr>Application Section 2 (3)</vt:lpstr>
      <vt:lpstr>Application Section 2 (4)</vt:lpstr>
      <vt:lpstr>Application Section 2 (5)</vt:lpstr>
      <vt:lpstr>Application Section 2 (6)</vt:lpstr>
      <vt:lpstr>Application Section 3 (1) </vt:lpstr>
      <vt:lpstr>Application Section 3 (2)</vt:lpstr>
      <vt:lpstr>Application Section 4 (1)</vt:lpstr>
      <vt:lpstr>Application Section 4 (2)</vt:lpstr>
      <vt:lpstr>Application Section 4 (3)</vt:lpstr>
      <vt:lpstr>Application Section 5 (1)</vt:lpstr>
      <vt:lpstr>Application Section 5 (2)</vt:lpstr>
      <vt:lpstr>Application Section 5 (3)</vt:lpstr>
      <vt:lpstr>Application Status </vt:lpstr>
      <vt:lpstr>Time for Questions</vt:lpstr>
      <vt:lpstr>Feedback Please</vt:lpstr>
      <vt:lpstr>Contacts</vt:lpstr>
      <vt:lpstr>Appendix 1 for Slide 49</vt:lpstr>
      <vt:lpstr>Appendix 2 for Slide 50</vt:lpstr>
      <vt:lpstr>Appendix 3 for Slide 62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2021-22 ESSA CSI COE PDIS AFF Webinar - Title I, Part A (CA Dept of Education)</dc:title>
  <dc:subject>Every Student Succeeds Act (ESSA) Comprehensive Support and Improvement (CSI) County Office of Education (COE) Plan Development and Implementation Support (PDIS) Subgrant Application For Funding (AFF) walk through webinar.</dc:subject>
  <dc:creator/>
  <cp:lastModifiedBy/>
  <cp:revision>1</cp:revision>
  <dcterms:created xsi:type="dcterms:W3CDTF">2023-12-13T21:33:36Z</dcterms:created>
  <dcterms:modified xsi:type="dcterms:W3CDTF">2023-12-13T21:34:07Z</dcterms:modified>
</cp:coreProperties>
</file>