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31"/>
  </p:notesMasterIdLst>
  <p:sldIdLst>
    <p:sldId id="258" r:id="rId5"/>
    <p:sldId id="282" r:id="rId6"/>
    <p:sldId id="572" r:id="rId7"/>
    <p:sldId id="596" r:id="rId8"/>
    <p:sldId id="571" r:id="rId9"/>
    <p:sldId id="597" r:id="rId10"/>
    <p:sldId id="553" r:id="rId11"/>
    <p:sldId id="595" r:id="rId12"/>
    <p:sldId id="598" r:id="rId13"/>
    <p:sldId id="600" r:id="rId14"/>
    <p:sldId id="601" r:id="rId15"/>
    <p:sldId id="602" r:id="rId16"/>
    <p:sldId id="603" r:id="rId17"/>
    <p:sldId id="604" r:id="rId18"/>
    <p:sldId id="605" r:id="rId19"/>
    <p:sldId id="606" r:id="rId20"/>
    <p:sldId id="607" r:id="rId21"/>
    <p:sldId id="608" r:id="rId22"/>
    <p:sldId id="609" r:id="rId23"/>
    <p:sldId id="574" r:id="rId24"/>
    <p:sldId id="518" r:id="rId25"/>
    <p:sldId id="552" r:id="rId26"/>
    <p:sldId id="594" r:id="rId27"/>
    <p:sldId id="535" r:id="rId28"/>
    <p:sldId id="286" r:id="rId29"/>
    <p:sldId id="29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9F0ABD-4A0B-56D4-01DF-E08F00ACC254}" v="451" dt="2025-04-07T18:23:37.981"/>
    <p1510:client id="{614B26C7-2210-5648-DCF1-FFFA4B2FFF3D}" v="13" dt="2025-04-07T18:31:42.867"/>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35" autoAdjust="0"/>
  </p:normalViewPr>
  <p:slideViewPr>
    <p:cSldViewPr snapToGrid="0">
      <p:cViewPr varScale="1">
        <p:scale>
          <a:sx n="101" d="100"/>
          <a:sy n="101" d="100"/>
        </p:scale>
        <p:origin x="21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4/7/2025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B35FD-7434-7353-A0CB-94B14FA312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7FEDF-4511-0E94-B05B-EA54B93975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1FCAF2-2DCB-76A6-16EB-9BE2A54ECECC}"/>
              </a:ext>
            </a:extLst>
          </p:cNvPr>
          <p:cNvSpPr>
            <a:spLocks noGrp="1"/>
          </p:cNvSpPr>
          <p:nvPr>
            <p:ph type="body" idx="1"/>
          </p:nvPr>
        </p:nvSpPr>
        <p:spPr/>
        <p:txBody>
          <a:bodyPr/>
          <a:lstStyle/>
          <a:p>
            <a:pPr>
              <a:defRPr/>
            </a:pPr>
            <a:endParaRPr lang="en-US" dirty="0">
              <a:ea typeface="Calibri"/>
              <a:cs typeface="Calibri"/>
            </a:endParaRPr>
          </a:p>
        </p:txBody>
      </p:sp>
      <p:sp>
        <p:nvSpPr>
          <p:cNvPr id="4" name="Slide Number Placeholder 3">
            <a:extLst>
              <a:ext uri="{FF2B5EF4-FFF2-40B4-BE49-F238E27FC236}">
                <a16:creationId xmlns:a16="http://schemas.microsoft.com/office/drawing/2014/main" id="{8AA47FA6-DDB4-111D-C39D-84706C9423B0}"/>
              </a:ext>
            </a:extLst>
          </p:cNvPr>
          <p:cNvSpPr>
            <a:spLocks noGrp="1"/>
          </p:cNvSpPr>
          <p:nvPr>
            <p:ph type="sldNum" sz="quarter" idx="5"/>
          </p:nvPr>
        </p:nvSpPr>
        <p:spPr/>
        <p:txBody>
          <a:bodyPr/>
          <a:lstStyle/>
          <a:p>
            <a:fld id="{2AF6E7D6-2E86-402D-9F32-6E72606BE399}" type="slidenum">
              <a:rPr lang="en-US" smtClean="0"/>
              <a:t>20</a:t>
            </a:fld>
            <a:endParaRPr lang="en-US"/>
          </a:p>
        </p:txBody>
      </p:sp>
    </p:spTree>
    <p:extLst>
      <p:ext uri="{BB962C8B-B14F-4D97-AF65-F5344CB8AC3E}">
        <p14:creationId xmlns:p14="http://schemas.microsoft.com/office/powerpoint/2010/main" val="39460061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smtClean="0"/>
              <a:t>21</a:t>
            </a:fld>
            <a:endParaRPr lang="en-US"/>
          </a:p>
        </p:txBody>
      </p:sp>
    </p:spTree>
    <p:extLst>
      <p:ext uri="{BB962C8B-B14F-4D97-AF65-F5344CB8AC3E}">
        <p14:creationId xmlns:p14="http://schemas.microsoft.com/office/powerpoint/2010/main" val="1232269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smtClean="0"/>
              <a:t>22</a:t>
            </a:fld>
            <a:endParaRPr lang="en-US"/>
          </a:p>
        </p:txBody>
      </p:sp>
    </p:spTree>
    <p:extLst>
      <p:ext uri="{BB962C8B-B14F-4D97-AF65-F5344CB8AC3E}">
        <p14:creationId xmlns:p14="http://schemas.microsoft.com/office/powerpoint/2010/main" val="3830196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ABA8C-F5AF-49A0-80AF-E0E315FDA0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2F2436-D9A9-CF23-CEEE-8DE06CACEB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285EA1-D9F5-2871-F336-E4C8E8CAB4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EA6DF8-DC55-3FCA-8B82-A6683436B23E}"/>
              </a:ext>
            </a:extLst>
          </p:cNvPr>
          <p:cNvSpPr>
            <a:spLocks noGrp="1"/>
          </p:cNvSpPr>
          <p:nvPr>
            <p:ph type="sldNum" sz="quarter" idx="5"/>
          </p:nvPr>
        </p:nvSpPr>
        <p:spPr/>
        <p:txBody>
          <a:bodyPr/>
          <a:lstStyle/>
          <a:p>
            <a:fld id="{2AF6E7D6-2E86-402D-9F32-6E72606BE399}" type="slidenum">
              <a:rPr lang="en-US"/>
              <a:t>23</a:t>
            </a:fld>
            <a:endParaRPr lang="en-US"/>
          </a:p>
        </p:txBody>
      </p:sp>
    </p:spTree>
    <p:extLst>
      <p:ext uri="{BB962C8B-B14F-4D97-AF65-F5344CB8AC3E}">
        <p14:creationId xmlns:p14="http://schemas.microsoft.com/office/powerpoint/2010/main" val="3708204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a:t>24</a:t>
            </a:fld>
            <a:endParaRPr lang="en-US"/>
          </a:p>
        </p:txBody>
      </p:sp>
    </p:spTree>
    <p:extLst>
      <p:ext uri="{BB962C8B-B14F-4D97-AF65-F5344CB8AC3E}">
        <p14:creationId xmlns:p14="http://schemas.microsoft.com/office/powerpoint/2010/main" val="2739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25</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26</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2830998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2C89A-741B-6BA9-4BE9-1621A7AA5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79649E-6612-5922-956B-D56F91D5E9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C12F76-12E7-612D-A307-D45BA6AD6D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98F1A5-79E0-1E7A-1AC8-30B2A5CBE3C2}"/>
              </a:ext>
            </a:extLst>
          </p:cNvPr>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3003415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3965458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A071A-81FE-8A5D-80EA-E2D675213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FFFE91-FCFA-CFDC-E7B2-21045EF0AF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4181A9-3829-8A8A-EA86-9A130E904C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9FC3B8-0170-1020-4AA1-584D06547881}"/>
              </a:ext>
            </a:extLst>
          </p:cNvPr>
          <p:cNvSpPr>
            <a:spLocks noGrp="1"/>
          </p:cNvSpPr>
          <p:nvPr>
            <p:ph type="sldNum" sz="quarter" idx="5"/>
          </p:nvPr>
        </p:nvSpPr>
        <p:spPr/>
        <p:txBody>
          <a:bodyPr/>
          <a:lstStyle/>
          <a:p>
            <a:fld id="{2AF6E7D6-2E86-402D-9F32-6E72606BE399}" type="slidenum">
              <a:rPr lang="en-US"/>
              <a:t>6</a:t>
            </a:fld>
            <a:endParaRPr lang="en-US"/>
          </a:p>
        </p:txBody>
      </p:sp>
    </p:spTree>
    <p:extLst>
      <p:ext uri="{BB962C8B-B14F-4D97-AF65-F5344CB8AC3E}">
        <p14:creationId xmlns:p14="http://schemas.microsoft.com/office/powerpoint/2010/main" val="167673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611430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CD7E2-E71D-2E0F-B219-DF36B4CF9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308DC4-2E6F-E4F7-5BB1-E07B49BBB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921F6B-ACAF-960A-DCA7-0C481A043BF6}"/>
              </a:ext>
            </a:extLst>
          </p:cNvPr>
          <p:cNvSpPr>
            <a:spLocks noGrp="1"/>
          </p:cNvSpPr>
          <p:nvPr>
            <p:ph type="body" idx="1"/>
          </p:nvPr>
        </p:nvSpPr>
        <p:spPr/>
        <p:txBody>
          <a:bodyPr/>
          <a:lstStyle/>
          <a:p>
            <a:pPr>
              <a:defRPr/>
            </a:pPr>
            <a:endParaRPr lang="en-US"/>
          </a:p>
        </p:txBody>
      </p:sp>
      <p:sp>
        <p:nvSpPr>
          <p:cNvPr id="4" name="Slide Number Placeholder 3">
            <a:extLst>
              <a:ext uri="{FF2B5EF4-FFF2-40B4-BE49-F238E27FC236}">
                <a16:creationId xmlns:a16="http://schemas.microsoft.com/office/drawing/2014/main" id="{92BE0F45-C978-E17D-03AA-560D96CCA948}"/>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324473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br>
              <a:rPr lang="en-US" dirty="0">
                <a:ea typeface="Calibri"/>
                <a:cs typeface="+mn-lt"/>
              </a:rPr>
            </a:br>
            <a:endParaRPr lang="en-US" dirty="0">
              <a:ea typeface="Calibri"/>
              <a:cs typeface="+mn-lt"/>
            </a:endParaRPr>
          </a:p>
          <a:p>
            <a:pPr>
              <a:defRPr/>
            </a:pPr>
            <a:endParaRPr lang="en-US" dirty="0">
              <a:ea typeface="Calibri"/>
              <a:cs typeface="+mn-lt"/>
            </a:endParaRPr>
          </a:p>
        </p:txBody>
      </p:sp>
      <p:sp>
        <p:nvSpPr>
          <p:cNvPr id="4" name="Slide Number Placeholder 3"/>
          <p:cNvSpPr>
            <a:spLocks noGrp="1"/>
          </p:cNvSpPr>
          <p:nvPr>
            <p:ph type="sldNum" sz="quarter" idx="5"/>
          </p:nvPr>
        </p:nvSpPr>
        <p:spPr/>
        <p:txBody>
          <a:bodyPr/>
          <a:lstStyle/>
          <a:p>
            <a:fld id="{2AF6E7D6-2E86-402D-9F32-6E72606BE399}" type="slidenum">
              <a:rPr lang="en-US" smtClean="0"/>
              <a:t>19</a:t>
            </a:fld>
            <a:endParaRPr lang="en-US"/>
          </a:p>
        </p:txBody>
      </p:sp>
    </p:spTree>
    <p:extLst>
      <p:ext uri="{BB962C8B-B14F-4D97-AF65-F5344CB8AC3E}">
        <p14:creationId xmlns:p14="http://schemas.microsoft.com/office/powerpoint/2010/main" val="2821620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4642060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theme" Target="../theme/theme2.xml"/><Relationship Id="rId4"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6" r:id="rId28"/>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hyperlink" Target="https://www.capsdac.org/"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hyperlink" Target="mailto:CAPSDAC@cde.ca.gov" TargetMode="External"/><Relationship Id="rId5" Type="http://schemas.openxmlformats.org/officeDocument/2006/relationships/hyperlink" Target="https://www2.cde.ca.gov/ageeligcalc/ageeligibilitycalc.aspx" TargetMode="External"/><Relationship Id="rId4" Type="http://schemas.openxmlformats.org/officeDocument/2006/relationships/hyperlink" Target="https://www.cde.ca.gov/sp/cd/ci/capsdacsupportlanding.asp"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cde.ca.gov/sp/cd/ci/capsdacsupportlanding.asp"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s://www.cde.ca.gov/sp/cd/ci/servicenow.asp" TargetMode="External"/><Relationship Id="rId4" Type="http://schemas.openxmlformats.org/officeDocument/2006/relationships/hyperlink" Target="https://www.cde.ca.gov/sp/cd/ci/capsdacupdates.asp"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cde.ca.gov/sp/cd/ci/capsdacwebinars.asp"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a:solidFill>
                  <a:schemeClr val="bg1"/>
                </a:solidFill>
                <a:ea typeface="+mj-lt"/>
                <a:cs typeface="+mj-lt"/>
              </a:rPr>
              <a:t> California Preschool Data Collection</a:t>
            </a:r>
            <a:r>
              <a:rPr lang="en-US" sz="4000">
                <a:solidFill>
                  <a:schemeClr val="bg1"/>
                </a:solidFill>
                <a:ea typeface="+mj-lt"/>
                <a:cs typeface="+mj-lt"/>
              </a:rPr>
              <a:t> </a:t>
            </a:r>
            <a:br>
              <a:rPr lang="en-US" sz="4000">
                <a:solidFill>
                  <a:schemeClr val="bg1"/>
                </a:solidFill>
                <a:ea typeface="+mj-lt"/>
                <a:cs typeface="+mj-lt"/>
              </a:rPr>
            </a:br>
            <a:r>
              <a:rPr lang="en-US" sz="3600">
                <a:solidFill>
                  <a:schemeClr val="bg1"/>
                </a:solidFill>
                <a:ea typeface="+mj-lt"/>
                <a:cs typeface="+mj-lt"/>
              </a:rPr>
              <a:t>Contractor Training Webinar</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t>
            </a:r>
            <a:endParaRPr lang="en-US" dirty="0"/>
          </a:p>
          <a:p>
            <a:pPr marL="0" indent="0" algn="ctr">
              <a:buNone/>
            </a:pPr>
            <a:r>
              <a:rPr lang="en-US" sz="2900" b="1" dirty="0">
                <a:ea typeface="+mn-lt"/>
                <a:cs typeface="+mn-lt"/>
              </a:rPr>
              <a:t>California Department of Education </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April 8, 2025</a:t>
            </a:r>
            <a:endParaRPr lang="en-US" dirty="0">
              <a:ea typeface="+mn-lt"/>
              <a:cs typeface="+mn-lt"/>
            </a:endParaRPr>
          </a:p>
          <a:p>
            <a:pPr marL="0" indent="0" algn="ctr">
              <a:buNone/>
            </a:pPr>
            <a:r>
              <a:rPr lang="en-US" b="1" dirty="0">
                <a:ea typeface="+mn-lt"/>
                <a:cs typeface="+mn-lt"/>
              </a:rPr>
              <a:t>Time: 10 a.m. – 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90B8B-3ACC-BF1A-D7C7-8B238911E4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0B0289E-A93A-7390-6CD0-E8DA53859068}"/>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Child</a:t>
            </a:r>
            <a:endParaRPr lang="en-US" dirty="0"/>
          </a:p>
        </p:txBody>
      </p:sp>
      <p:sp>
        <p:nvSpPr>
          <p:cNvPr id="6" name="Content Placeholder 5">
            <a:extLst>
              <a:ext uri="{FF2B5EF4-FFF2-40B4-BE49-F238E27FC236}">
                <a16:creationId xmlns:a16="http://schemas.microsoft.com/office/drawing/2014/main" id="{C77B5C79-2C32-3C44-9748-87218D7BAD0A}"/>
              </a:ext>
            </a:extLst>
          </p:cNvPr>
          <p:cNvSpPr>
            <a:spLocks noGrp="1"/>
          </p:cNvSpPr>
          <p:nvPr>
            <p:ph sz="half" idx="1"/>
          </p:nvPr>
        </p:nvSpPr>
        <p:spPr>
          <a:xfrm>
            <a:off x="-1" y="1658900"/>
            <a:ext cx="2875173" cy="4511111"/>
          </a:xfrm>
        </p:spPr>
        <p:txBody>
          <a:bodyPr>
            <a:normAutofit/>
          </a:bodyPr>
          <a:lstStyle/>
          <a:p>
            <a:r>
              <a:rPr lang="en-US" sz="2400" b="0" i="0" u="none" strike="noStrike" noProof="0" dirty="0"/>
              <a:t>CSPPID: CAPSDAC generated child ID</a:t>
            </a:r>
          </a:p>
          <a:p>
            <a:r>
              <a:rPr lang="en-US" sz="2400" b="0" i="0" u="none" strike="noStrike" noProof="0" dirty="0" err="1">
                <a:solidFill>
                  <a:srgbClr val="FFFFFF"/>
                </a:solidFill>
              </a:rPr>
              <a:t>ChildIDCaseNumber</a:t>
            </a:r>
            <a:r>
              <a:rPr lang="en-US" sz="2400" b="0" i="0" u="none" strike="noStrike" noProof="0" dirty="0">
                <a:solidFill>
                  <a:srgbClr val="FFFFFF"/>
                </a:solidFill>
              </a:rPr>
              <a:t>: Locally generated child ID</a:t>
            </a:r>
          </a:p>
          <a:p>
            <a:r>
              <a:rPr lang="en-US" sz="2400" b="0" i="0" u="none" strike="noStrike" noProof="0" dirty="0" err="1">
                <a:solidFill>
                  <a:srgbClr val="FFFFFF"/>
                </a:solidFill>
              </a:rPr>
              <a:t>ChildFirstName</a:t>
            </a:r>
            <a:endParaRPr lang="en-US" sz="2400" b="0" i="0" u="none" strike="noStrike" noProof="0" dirty="0">
              <a:solidFill>
                <a:srgbClr val="FFFFFF"/>
              </a:solidFill>
            </a:endParaRPr>
          </a:p>
          <a:p>
            <a:r>
              <a:rPr lang="en-US" sz="2400" b="0" i="0" u="none" strike="noStrike" noProof="0" dirty="0" err="1">
                <a:solidFill>
                  <a:srgbClr val="FFFFFF"/>
                </a:solidFill>
              </a:rPr>
              <a:t>ChildMiddleName</a:t>
            </a:r>
            <a:endParaRPr lang="en-US" sz="2400" b="0" i="0" u="none" strike="noStrike" noProof="0" dirty="0">
              <a:solidFill>
                <a:srgbClr val="FFFFFF"/>
              </a:solidFill>
            </a:endParaRPr>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0C18CC35-1289-685A-B96E-B8B3ED39BE65}"/>
              </a:ext>
            </a:extLst>
          </p:cNvPr>
          <p:cNvSpPr>
            <a:spLocks noGrp="1"/>
          </p:cNvSpPr>
          <p:nvPr>
            <p:ph sz="quarter" idx="11"/>
          </p:nvPr>
        </p:nvSpPr>
        <p:spPr>
          <a:xfrm>
            <a:off x="2875174" y="1638300"/>
            <a:ext cx="3128751" cy="4531711"/>
          </a:xfrm>
        </p:spPr>
        <p:txBody>
          <a:bodyPr>
            <a:normAutofit/>
          </a:bodyPr>
          <a:lstStyle/>
          <a:p>
            <a:r>
              <a:rPr lang="en-US" sz="2400" dirty="0"/>
              <a:t>ChildLastName1</a:t>
            </a:r>
          </a:p>
          <a:p>
            <a:r>
              <a:rPr lang="en-US" sz="2400" dirty="0"/>
              <a:t>ChildLastName2</a:t>
            </a:r>
          </a:p>
          <a:p>
            <a:r>
              <a:rPr lang="en-US" sz="2400" dirty="0" err="1"/>
              <a:t>ChildNameSuffix</a:t>
            </a:r>
            <a:endParaRPr lang="en-US" sz="2400" dirty="0"/>
          </a:p>
          <a:p>
            <a:r>
              <a:rPr lang="en-US" sz="2400" dirty="0" err="1"/>
              <a:t>ChildDateOfBirth</a:t>
            </a:r>
            <a:r>
              <a:rPr lang="en-US" sz="2400" dirty="0"/>
              <a:t>(DOB)</a:t>
            </a: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4A2B42ED-A737-D568-3D49-3A588D889CE8}"/>
              </a:ext>
            </a:extLst>
          </p:cNvPr>
          <p:cNvSpPr>
            <a:spLocks noGrp="1"/>
          </p:cNvSpPr>
          <p:nvPr>
            <p:ph sz="half" idx="2"/>
          </p:nvPr>
        </p:nvSpPr>
        <p:spPr>
          <a:xfrm>
            <a:off x="6003926" y="1638299"/>
            <a:ext cx="2686640" cy="4531711"/>
          </a:xfrm>
        </p:spPr>
        <p:txBody>
          <a:bodyPr>
            <a:normAutofit/>
          </a:bodyPr>
          <a:lstStyle/>
          <a:p>
            <a:r>
              <a:rPr lang="en-US" sz="2400" dirty="0" err="1"/>
              <a:t>ChildGender</a:t>
            </a:r>
            <a:endParaRPr lang="en-US" sz="2400" dirty="0"/>
          </a:p>
          <a:p>
            <a:r>
              <a:rPr lang="en-US" sz="2400" dirty="0"/>
              <a:t>Child Ethnicity Missing Indicator</a:t>
            </a:r>
          </a:p>
          <a:p>
            <a:r>
              <a:rPr lang="en-US" sz="2400" dirty="0"/>
              <a:t>ChildRace1 (up to 5) Code</a:t>
            </a:r>
          </a:p>
          <a:p>
            <a:r>
              <a:rPr lang="en-US" sz="2400" dirty="0" err="1"/>
              <a:t>ChildRaceMissingIndicator</a:t>
            </a:r>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41AA08F9-A86B-EC91-79FA-65DBCDA4A503}"/>
              </a:ext>
            </a:extLst>
          </p:cNvPr>
          <p:cNvSpPr>
            <a:spLocks noGrp="1"/>
          </p:cNvSpPr>
          <p:nvPr>
            <p:ph sz="quarter" idx="12"/>
          </p:nvPr>
        </p:nvSpPr>
        <p:spPr>
          <a:xfrm>
            <a:off x="8690566" y="1638298"/>
            <a:ext cx="3349034" cy="4531711"/>
          </a:xfrm>
        </p:spPr>
        <p:txBody>
          <a:bodyPr/>
          <a:lstStyle/>
          <a:p>
            <a:r>
              <a:rPr lang="en-US" sz="2400" dirty="0" err="1"/>
              <a:t>ChildCityofBirth</a:t>
            </a:r>
            <a:endParaRPr lang="en-US" sz="2400" dirty="0"/>
          </a:p>
          <a:p>
            <a:r>
              <a:rPr lang="en-US" sz="2400" dirty="0" err="1"/>
              <a:t>ChildCountryofBirth</a:t>
            </a:r>
            <a:endParaRPr lang="en-US" sz="2400" dirty="0"/>
          </a:p>
          <a:p>
            <a:r>
              <a:rPr lang="en-US" sz="2400" dirty="0" err="1"/>
              <a:t>ChildStateofBirth</a:t>
            </a:r>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6BE53FE4-46FD-4A1D-A0DD-397752A25616}"/>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3499516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C29B6-E930-0499-2F67-3E313414AA8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3A6643E-0BDB-635F-BED3-DFBC4CDB4ED7}"/>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Language</a:t>
            </a:r>
            <a:endParaRPr lang="en-US" dirty="0"/>
          </a:p>
        </p:txBody>
      </p:sp>
      <p:sp>
        <p:nvSpPr>
          <p:cNvPr id="6" name="Content Placeholder 5">
            <a:extLst>
              <a:ext uri="{FF2B5EF4-FFF2-40B4-BE49-F238E27FC236}">
                <a16:creationId xmlns:a16="http://schemas.microsoft.com/office/drawing/2014/main" id="{662CC75A-00B3-A642-0186-48D0E26AF3D8}"/>
              </a:ext>
            </a:extLst>
          </p:cNvPr>
          <p:cNvSpPr>
            <a:spLocks noGrp="1"/>
          </p:cNvSpPr>
          <p:nvPr>
            <p:ph sz="half" idx="1"/>
          </p:nvPr>
        </p:nvSpPr>
        <p:spPr>
          <a:xfrm>
            <a:off x="-1" y="1658900"/>
            <a:ext cx="2875173" cy="4511111"/>
          </a:xfrm>
        </p:spPr>
        <p:txBody>
          <a:bodyPr>
            <a:normAutofit/>
          </a:bodyPr>
          <a:lstStyle/>
          <a:p>
            <a:r>
              <a:rPr lang="en-US" sz="2400" b="0" i="0" u="none" strike="noStrike" noProof="0" dirty="0" err="1"/>
              <a:t>InstrumentDate</a:t>
            </a:r>
            <a:endParaRPr lang="en-US" sz="2400" b="0" i="0" u="none" strike="noStrike" noProof="0" dirty="0"/>
          </a:p>
          <a:p>
            <a:r>
              <a:rPr lang="en-US" sz="2400" dirty="0" err="1"/>
              <a:t>InstrumentOptOut</a:t>
            </a:r>
            <a:endParaRPr lang="en-US" sz="2400" dirty="0"/>
          </a:p>
          <a:p>
            <a:r>
              <a:rPr lang="en-US" sz="2400" dirty="0"/>
              <a:t>InstrumentLanguagesHeard1 (up to 8)</a:t>
            </a:r>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8EEB3555-6F96-A955-5EA2-C071FB535359}"/>
              </a:ext>
            </a:extLst>
          </p:cNvPr>
          <p:cNvSpPr>
            <a:spLocks noGrp="1"/>
          </p:cNvSpPr>
          <p:nvPr>
            <p:ph sz="quarter" idx="11"/>
          </p:nvPr>
        </p:nvSpPr>
        <p:spPr>
          <a:xfrm>
            <a:off x="2875174" y="1638300"/>
            <a:ext cx="3128751" cy="4531711"/>
          </a:xfrm>
        </p:spPr>
        <p:txBody>
          <a:bodyPr>
            <a:normAutofit/>
          </a:bodyPr>
          <a:lstStyle/>
          <a:p>
            <a:r>
              <a:rPr lang="en-US" sz="2400" dirty="0"/>
              <a:t>InstrumentLanguagesUnderstood1 (up to 8)</a:t>
            </a:r>
          </a:p>
          <a:p>
            <a:r>
              <a:rPr lang="en-US" sz="2400" dirty="0"/>
              <a:t>InstrumentLanguagesSpoken1 (up to 8)</a:t>
            </a:r>
          </a:p>
          <a:p>
            <a:r>
              <a:rPr lang="en-US" sz="2400" dirty="0" err="1"/>
              <a:t>DLLInstrumentDesignated</a:t>
            </a:r>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C93718E1-A9C0-7AA9-212B-AE2B51820199}"/>
              </a:ext>
            </a:extLst>
          </p:cNvPr>
          <p:cNvSpPr>
            <a:spLocks noGrp="1"/>
          </p:cNvSpPr>
          <p:nvPr>
            <p:ph sz="half" idx="2"/>
          </p:nvPr>
        </p:nvSpPr>
        <p:spPr>
          <a:xfrm>
            <a:off x="6003926" y="1638299"/>
            <a:ext cx="2686640" cy="4531711"/>
          </a:xfrm>
        </p:spPr>
        <p:txBody>
          <a:bodyPr>
            <a:normAutofit/>
          </a:bodyPr>
          <a:lstStyle/>
          <a:p>
            <a:r>
              <a:rPr lang="en-US" sz="2400" dirty="0" err="1"/>
              <a:t>DLLTeacherDesignated</a:t>
            </a:r>
            <a:endParaRPr lang="en-US" sz="2400" dirty="0"/>
          </a:p>
          <a:p>
            <a:r>
              <a:rPr lang="en-US" sz="2400" dirty="0" err="1"/>
              <a:t>DLLTeacherDesignatedDate</a:t>
            </a:r>
            <a:endParaRPr lang="en-US" sz="2400" dirty="0"/>
          </a:p>
          <a:p>
            <a:r>
              <a:rPr lang="en-US" sz="2400" dirty="0"/>
              <a:t>InterviewHomeLanguage1 (up to 8)</a:t>
            </a:r>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A775B96D-B9F2-10F0-C909-E7A155038B2E}"/>
              </a:ext>
            </a:extLst>
          </p:cNvPr>
          <p:cNvSpPr>
            <a:spLocks noGrp="1"/>
          </p:cNvSpPr>
          <p:nvPr>
            <p:ph sz="quarter" idx="12"/>
          </p:nvPr>
        </p:nvSpPr>
        <p:spPr>
          <a:xfrm>
            <a:off x="8690566" y="1638298"/>
            <a:ext cx="3349034" cy="4531711"/>
          </a:xfrm>
        </p:spPr>
        <p:txBody>
          <a:bodyPr/>
          <a:lstStyle/>
          <a:p>
            <a:r>
              <a:rPr lang="en-US" sz="2400" dirty="0" err="1"/>
              <a:t>InterviewMost-UsedLanguage</a:t>
            </a:r>
            <a:r>
              <a:rPr lang="en-US" sz="2400" dirty="0"/>
              <a:t> </a:t>
            </a:r>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FE9E75D8-A5D7-4CA2-4452-019716CF436D}"/>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618493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CC002-4CF7-EB28-AC2B-A74E93F7278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AAEEA4F-E1AF-5915-6881-603FBA9E114B}"/>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Enrollment</a:t>
            </a:r>
            <a:endParaRPr lang="en-US" dirty="0"/>
          </a:p>
        </p:txBody>
      </p:sp>
      <p:sp>
        <p:nvSpPr>
          <p:cNvPr id="6" name="Content Placeholder 5">
            <a:extLst>
              <a:ext uri="{FF2B5EF4-FFF2-40B4-BE49-F238E27FC236}">
                <a16:creationId xmlns:a16="http://schemas.microsoft.com/office/drawing/2014/main" id="{DD935646-B88D-9704-22A8-05A3D1908B41}"/>
              </a:ext>
            </a:extLst>
          </p:cNvPr>
          <p:cNvSpPr>
            <a:spLocks noGrp="1"/>
          </p:cNvSpPr>
          <p:nvPr>
            <p:ph sz="half" idx="1"/>
          </p:nvPr>
        </p:nvSpPr>
        <p:spPr>
          <a:xfrm>
            <a:off x="-1" y="1658900"/>
            <a:ext cx="2875173" cy="4511111"/>
          </a:xfrm>
        </p:spPr>
        <p:txBody>
          <a:bodyPr>
            <a:normAutofit lnSpcReduction="10000"/>
          </a:bodyPr>
          <a:lstStyle/>
          <a:p>
            <a:r>
              <a:rPr lang="en-US" sz="2400" b="0" i="0" u="none" strike="noStrike" noProof="0" dirty="0">
                <a:solidFill>
                  <a:srgbClr val="FFFFFF"/>
                </a:solidFill>
                <a:latin typeface="Arial"/>
              </a:rPr>
              <a:t>Reporting Active </a:t>
            </a:r>
            <a:r>
              <a:rPr lang="en-US" sz="2400" b="0" i="0" u="none" strike="noStrike" noProof="0" dirty="0">
                <a:solidFill>
                  <a:srgbClr val="FFFFFF"/>
                </a:solidFill>
                <a:latin typeface="+mn-lt"/>
              </a:rPr>
              <a:t>Local Educational Agencies:(</a:t>
            </a:r>
            <a:r>
              <a:rPr lang="en-US" sz="2400" b="0" i="0" u="none" strike="noStrike" noProof="0" dirty="0">
                <a:solidFill>
                  <a:srgbClr val="FFFFFF"/>
                </a:solidFill>
                <a:latin typeface="Arial"/>
              </a:rPr>
              <a:t>LEA) code in County, District, School (CDS)</a:t>
            </a:r>
          </a:p>
          <a:p>
            <a:r>
              <a:rPr lang="en-US" sz="2400" dirty="0" err="1">
                <a:solidFill>
                  <a:srgbClr val="FFFFFF"/>
                </a:solidFill>
                <a:latin typeface="Arial"/>
              </a:rPr>
              <a:t>PreschoolCode</a:t>
            </a:r>
            <a:r>
              <a:rPr lang="en-US" sz="2400" dirty="0">
                <a:solidFill>
                  <a:srgbClr val="FFFFFF"/>
                </a:solidFill>
                <a:latin typeface="Arial"/>
              </a:rPr>
              <a:t>: Active preschool code in CDS</a:t>
            </a:r>
          </a:p>
          <a:p>
            <a:r>
              <a:rPr lang="en-US" sz="2400" dirty="0" err="1">
                <a:solidFill>
                  <a:srgbClr val="FFFFFF"/>
                </a:solidFill>
                <a:latin typeface="Arial"/>
              </a:rPr>
              <a:t>PreschoolCDSCode</a:t>
            </a:r>
            <a:r>
              <a:rPr lang="en-US" sz="2400" dirty="0">
                <a:solidFill>
                  <a:srgbClr val="FFFFFF"/>
                </a:solidFill>
                <a:latin typeface="Arial"/>
              </a:rPr>
              <a:t>: County and district of preschool site</a:t>
            </a: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22EF70AA-F4AF-A73A-F09A-1BB8436BD42C}"/>
              </a:ext>
            </a:extLst>
          </p:cNvPr>
          <p:cNvSpPr>
            <a:spLocks noGrp="1"/>
          </p:cNvSpPr>
          <p:nvPr>
            <p:ph sz="quarter" idx="11"/>
          </p:nvPr>
        </p:nvSpPr>
        <p:spPr>
          <a:xfrm>
            <a:off x="2875174" y="1638300"/>
            <a:ext cx="3128751" cy="4531711"/>
          </a:xfrm>
        </p:spPr>
        <p:txBody>
          <a:bodyPr>
            <a:normAutofit/>
          </a:bodyPr>
          <a:lstStyle/>
          <a:p>
            <a:r>
              <a:rPr lang="en-US" sz="2400" dirty="0">
                <a:solidFill>
                  <a:srgbClr val="FFFFFF"/>
                </a:solidFill>
                <a:latin typeface="Arial"/>
              </a:rPr>
              <a:t>InstrumentLanguagesUnderstood1 (up to 8)</a:t>
            </a:r>
          </a:p>
          <a:p>
            <a:r>
              <a:rPr lang="en-US" sz="2400" dirty="0" err="1">
                <a:solidFill>
                  <a:srgbClr val="FFFFFF"/>
                </a:solidFill>
                <a:latin typeface="Arial"/>
              </a:rPr>
              <a:t>ContractType</a:t>
            </a:r>
            <a:r>
              <a:rPr lang="en-US" sz="2400" dirty="0">
                <a:solidFill>
                  <a:srgbClr val="FFFFFF"/>
                </a:solidFill>
                <a:latin typeface="Arial"/>
              </a:rPr>
              <a:t>: Direct or subcontract</a:t>
            </a:r>
          </a:p>
          <a:p>
            <a:r>
              <a:rPr lang="en-US" sz="2400" dirty="0" err="1">
                <a:solidFill>
                  <a:srgbClr val="FFFFFF"/>
                </a:solidFill>
                <a:latin typeface="Arial"/>
              </a:rPr>
              <a:t>ProgramYear</a:t>
            </a:r>
            <a:endParaRPr lang="en-US" sz="2400" dirty="0">
              <a:solidFill>
                <a:srgbClr val="FFFFFF"/>
              </a:solidFill>
              <a:latin typeface="Arial"/>
            </a:endParaRPr>
          </a:p>
          <a:p>
            <a:r>
              <a:rPr lang="en-US" sz="2400" dirty="0" err="1">
                <a:solidFill>
                  <a:srgbClr val="FFFFFF"/>
                </a:solidFill>
                <a:latin typeface="Arial"/>
              </a:rPr>
              <a:t>EnrollmentStartDate</a:t>
            </a:r>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EC2394AA-6E72-8C19-A918-BDA4B3F38591}"/>
              </a:ext>
            </a:extLst>
          </p:cNvPr>
          <p:cNvSpPr>
            <a:spLocks noGrp="1"/>
          </p:cNvSpPr>
          <p:nvPr>
            <p:ph sz="half" idx="2"/>
          </p:nvPr>
        </p:nvSpPr>
        <p:spPr>
          <a:xfrm>
            <a:off x="6003926" y="1638299"/>
            <a:ext cx="2686640" cy="4531711"/>
          </a:xfrm>
        </p:spPr>
        <p:txBody>
          <a:bodyPr>
            <a:normAutofit/>
          </a:bodyPr>
          <a:lstStyle/>
          <a:p>
            <a:r>
              <a:rPr lang="en-US" sz="2400" dirty="0" err="1">
                <a:solidFill>
                  <a:srgbClr val="FFFFFF"/>
                </a:solidFill>
                <a:latin typeface="Arial"/>
              </a:rPr>
              <a:t>EnrollmentEndDate</a:t>
            </a:r>
            <a:endParaRPr lang="en-US" sz="2400" dirty="0">
              <a:solidFill>
                <a:srgbClr val="FFFFFF"/>
              </a:solidFill>
              <a:latin typeface="Arial"/>
            </a:endParaRPr>
          </a:p>
          <a:p>
            <a:r>
              <a:rPr lang="en-US" sz="2400" dirty="0" err="1">
                <a:solidFill>
                  <a:srgbClr val="FFFFFF"/>
                </a:solidFill>
                <a:latin typeface="Arial"/>
              </a:rPr>
              <a:t>EnrollmentEndReason</a:t>
            </a:r>
            <a:endParaRPr lang="en-US" sz="2400" dirty="0">
              <a:solidFill>
                <a:srgbClr val="FFFFFF"/>
              </a:solidFill>
              <a:latin typeface="Arial"/>
            </a:endParaRPr>
          </a:p>
          <a:p>
            <a:r>
              <a:rPr lang="en-US" sz="2400" dirty="0" err="1">
                <a:solidFill>
                  <a:srgbClr val="FFFFFF"/>
                </a:solidFill>
                <a:latin typeface="Arial"/>
              </a:rPr>
              <a:t>ProgramType</a:t>
            </a:r>
            <a:r>
              <a:rPr lang="en-US" sz="2400" dirty="0">
                <a:solidFill>
                  <a:srgbClr val="FFFFFF"/>
                </a:solidFill>
                <a:latin typeface="Arial"/>
              </a:rPr>
              <a:t>: Full day or part day</a:t>
            </a: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64EB1A16-C5BE-8E76-E06A-939C3C65599D}"/>
              </a:ext>
            </a:extLst>
          </p:cNvPr>
          <p:cNvSpPr>
            <a:spLocks noGrp="1"/>
          </p:cNvSpPr>
          <p:nvPr>
            <p:ph sz="quarter" idx="12"/>
          </p:nvPr>
        </p:nvSpPr>
        <p:spPr>
          <a:xfrm>
            <a:off x="8690566" y="1638298"/>
            <a:ext cx="3349034" cy="4531711"/>
          </a:xfrm>
        </p:spPr>
        <p:txBody>
          <a:bodyPr/>
          <a:lstStyle/>
          <a:p>
            <a:r>
              <a:rPr lang="en-US" sz="2400" dirty="0" err="1">
                <a:solidFill>
                  <a:srgbClr val="FFFFFF"/>
                </a:solidFill>
                <a:latin typeface="Arial"/>
              </a:rPr>
              <a:t>ProgramDuration</a:t>
            </a:r>
            <a:r>
              <a:rPr lang="en-US" sz="2400" dirty="0">
                <a:solidFill>
                  <a:srgbClr val="FFFFFF"/>
                </a:solidFill>
                <a:latin typeface="Arial"/>
              </a:rPr>
              <a:t>: Full year or part year</a:t>
            </a:r>
          </a:p>
          <a:p>
            <a:r>
              <a:rPr lang="en-US" sz="2400" dirty="0">
                <a:solidFill>
                  <a:srgbClr val="FFFFFF"/>
                </a:solidFill>
                <a:latin typeface="Arial"/>
              </a:rPr>
              <a:t> </a:t>
            </a:r>
            <a:r>
              <a:rPr lang="en-US" sz="2400" dirty="0" err="1">
                <a:solidFill>
                  <a:srgbClr val="FFFFFF"/>
                </a:solidFill>
                <a:latin typeface="Arial"/>
              </a:rPr>
              <a:t>TimeBase</a:t>
            </a:r>
            <a:r>
              <a:rPr lang="en-US" sz="2400" dirty="0">
                <a:solidFill>
                  <a:srgbClr val="FFFFFF"/>
                </a:solidFill>
                <a:latin typeface="Arial"/>
              </a:rPr>
              <a:t>: Part-time, full-time, or full-time plus</a:t>
            </a:r>
          </a:p>
          <a:p>
            <a:r>
              <a:rPr lang="en-US" sz="2400" dirty="0" err="1">
                <a:solidFill>
                  <a:srgbClr val="FFFFFF"/>
                </a:solidFill>
                <a:latin typeface="Arial"/>
              </a:rPr>
              <a:t>EligibilityStatus</a:t>
            </a:r>
            <a:r>
              <a:rPr lang="en-US" sz="2400" dirty="0">
                <a:solidFill>
                  <a:srgbClr val="FFFFFF"/>
                </a:solidFill>
                <a:latin typeface="Arial"/>
              </a:rPr>
              <a:t>: Reason for eligibility</a:t>
            </a:r>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8AB391D0-400B-B448-20CF-432EA45CE226}"/>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410134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AE228-2E0E-2930-9EA9-456C051D11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D2D1543-0E7C-6F57-B995-47BAF009D7C4}"/>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Attendance</a:t>
            </a:r>
            <a:endParaRPr lang="en-US" dirty="0"/>
          </a:p>
        </p:txBody>
      </p:sp>
      <p:sp>
        <p:nvSpPr>
          <p:cNvPr id="6" name="Content Placeholder 5">
            <a:extLst>
              <a:ext uri="{FF2B5EF4-FFF2-40B4-BE49-F238E27FC236}">
                <a16:creationId xmlns:a16="http://schemas.microsoft.com/office/drawing/2014/main" id="{AC157B87-2900-AB03-758A-558F5D399179}"/>
              </a:ext>
            </a:extLst>
          </p:cNvPr>
          <p:cNvSpPr>
            <a:spLocks noGrp="1"/>
          </p:cNvSpPr>
          <p:nvPr>
            <p:ph sz="half" idx="1"/>
          </p:nvPr>
        </p:nvSpPr>
        <p:spPr>
          <a:xfrm>
            <a:off x="-1" y="1658900"/>
            <a:ext cx="2875173" cy="4511111"/>
          </a:xfrm>
        </p:spPr>
        <p:txBody>
          <a:bodyPr>
            <a:normAutofit/>
          </a:bodyPr>
          <a:lstStyle/>
          <a:p>
            <a:r>
              <a:rPr lang="en-US" sz="2400" dirty="0"/>
              <a:t>Month</a:t>
            </a:r>
          </a:p>
          <a:p>
            <a:r>
              <a:rPr lang="en-US" sz="2400" dirty="0" err="1"/>
              <a:t>DaysExpected</a:t>
            </a:r>
            <a:endParaRPr lang="en-US" sz="2400" dirty="0"/>
          </a:p>
          <a:p>
            <a:endParaRPr lang="en-US" sz="1400" dirty="0"/>
          </a:p>
          <a:p>
            <a:endParaRPr lang="en-US" sz="2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5D051520-6F5B-03FF-C46D-35F84C26692B}"/>
              </a:ext>
            </a:extLst>
          </p:cNvPr>
          <p:cNvSpPr>
            <a:spLocks noGrp="1"/>
          </p:cNvSpPr>
          <p:nvPr>
            <p:ph sz="quarter" idx="11"/>
          </p:nvPr>
        </p:nvSpPr>
        <p:spPr>
          <a:xfrm>
            <a:off x="2875174" y="1638300"/>
            <a:ext cx="3128751" cy="4531711"/>
          </a:xfrm>
        </p:spPr>
        <p:txBody>
          <a:bodyPr>
            <a:normAutofit/>
          </a:bodyPr>
          <a:lstStyle/>
          <a:p>
            <a:r>
              <a:rPr lang="en-US" sz="2400" dirty="0" err="1"/>
              <a:t>DaysAttended</a:t>
            </a:r>
            <a:endParaRPr lang="en-US" sz="2400" dirty="0"/>
          </a:p>
          <a:p>
            <a:r>
              <a:rPr lang="en-US" sz="2400" dirty="0" err="1"/>
              <a:t>DaysAbsentExcused</a:t>
            </a:r>
            <a:endParaRPr lang="en-US" sz="2400" dirty="0"/>
          </a:p>
          <a:p>
            <a:endParaRPr lang="en-US" sz="2400" b="0" i="0" u="none" strike="noStrike" noProof="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266458C5-6F88-A25E-680A-B39154C3D2F8}"/>
              </a:ext>
            </a:extLst>
          </p:cNvPr>
          <p:cNvSpPr>
            <a:spLocks noGrp="1"/>
          </p:cNvSpPr>
          <p:nvPr>
            <p:ph sz="half" idx="2"/>
          </p:nvPr>
        </p:nvSpPr>
        <p:spPr>
          <a:xfrm>
            <a:off x="6003926" y="1638299"/>
            <a:ext cx="2686640" cy="4531711"/>
          </a:xfrm>
        </p:spPr>
        <p:txBody>
          <a:bodyPr>
            <a:normAutofit/>
          </a:bodyPr>
          <a:lstStyle/>
          <a:p>
            <a:r>
              <a:rPr lang="en-US" sz="2400" dirty="0" err="1"/>
              <a:t>DaysAbsentUnexcused</a:t>
            </a:r>
            <a:endParaRPr lang="en-US" sz="2400" dirty="0"/>
          </a:p>
          <a:p>
            <a:r>
              <a:rPr lang="en-US" sz="2400" dirty="0" err="1"/>
              <a:t>DaysAbsentSuspension</a:t>
            </a:r>
            <a:endParaRPr lang="en-US" sz="2400" dirty="0"/>
          </a:p>
          <a:p>
            <a:endParaRPr lang="en-US" sz="1400" dirty="0"/>
          </a:p>
          <a:p>
            <a:endParaRPr lang="en-US" sz="240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FBDCE0DA-EF22-E705-9799-DC67F90C0626}"/>
              </a:ext>
            </a:extLst>
          </p:cNvPr>
          <p:cNvSpPr>
            <a:spLocks noGrp="1"/>
          </p:cNvSpPr>
          <p:nvPr>
            <p:ph sz="quarter" idx="12"/>
          </p:nvPr>
        </p:nvSpPr>
        <p:spPr>
          <a:xfrm>
            <a:off x="8690566" y="1638298"/>
            <a:ext cx="3349034" cy="4531711"/>
          </a:xfrm>
        </p:spPr>
        <p:txBody>
          <a:bodyPr/>
          <a:lstStyle/>
          <a:p>
            <a:r>
              <a:rPr lang="en-US" sz="2400" dirty="0" err="1"/>
              <a:t>DaysAttendedSuspension</a:t>
            </a:r>
            <a:endParaRPr lang="en-US" sz="2400" dirty="0"/>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BF78B573-D203-AF76-5215-F1B1146A892A}"/>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486898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BC04C-FD47-A3FD-D061-A597977D6F6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A9D762-8F68-D3E9-3789-6D6021B175C3}"/>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Staff (1)</a:t>
            </a:r>
            <a:endParaRPr lang="en-US" dirty="0"/>
          </a:p>
        </p:txBody>
      </p:sp>
      <p:sp>
        <p:nvSpPr>
          <p:cNvPr id="6" name="Content Placeholder 5">
            <a:extLst>
              <a:ext uri="{FF2B5EF4-FFF2-40B4-BE49-F238E27FC236}">
                <a16:creationId xmlns:a16="http://schemas.microsoft.com/office/drawing/2014/main" id="{67ACCD86-8F03-DE97-C496-3BD580B7200E}"/>
              </a:ext>
            </a:extLst>
          </p:cNvPr>
          <p:cNvSpPr>
            <a:spLocks noGrp="1"/>
          </p:cNvSpPr>
          <p:nvPr>
            <p:ph sz="half" idx="1"/>
          </p:nvPr>
        </p:nvSpPr>
        <p:spPr>
          <a:xfrm>
            <a:off x="-1" y="1658900"/>
            <a:ext cx="2875173" cy="4511111"/>
          </a:xfrm>
        </p:spPr>
        <p:txBody>
          <a:bodyPr>
            <a:normAutofit lnSpcReduction="10000"/>
          </a:bodyPr>
          <a:lstStyle/>
          <a:p>
            <a:r>
              <a:rPr lang="en-US" sz="2400" dirty="0"/>
              <a:t>Month</a:t>
            </a:r>
          </a:p>
          <a:p>
            <a:r>
              <a:rPr lang="en-US" sz="2400" dirty="0" err="1"/>
              <a:t>StaffLegalFirstName</a:t>
            </a:r>
            <a:endParaRPr lang="en-US" sz="2400" dirty="0"/>
          </a:p>
          <a:p>
            <a:r>
              <a:rPr lang="en-US" sz="2400" dirty="0" err="1"/>
              <a:t>StaffLegalMiddleName</a:t>
            </a:r>
            <a:endParaRPr lang="en-US" sz="2400" dirty="0"/>
          </a:p>
          <a:p>
            <a:r>
              <a:rPr lang="en-US" sz="2400" dirty="0"/>
              <a:t>StaffLegalLastName1</a:t>
            </a:r>
          </a:p>
          <a:p>
            <a:r>
              <a:rPr lang="en-US" sz="2400" dirty="0"/>
              <a:t>StaffLegalLastName2</a:t>
            </a:r>
          </a:p>
          <a:p>
            <a:r>
              <a:rPr lang="en-US" sz="2400" dirty="0"/>
              <a:t>State Educator Identification (SEID)</a:t>
            </a:r>
          </a:p>
          <a:p>
            <a:endParaRPr lang="en-US" sz="8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p>
          <a:p>
            <a:endParaRPr lang="en-US" sz="1400" dirty="0"/>
          </a:p>
          <a:p>
            <a:endParaRPr lang="en-US" sz="2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59D39E51-9FFC-00A6-0120-33F31A3EBE93}"/>
              </a:ext>
            </a:extLst>
          </p:cNvPr>
          <p:cNvSpPr>
            <a:spLocks noGrp="1"/>
          </p:cNvSpPr>
          <p:nvPr>
            <p:ph sz="quarter" idx="11"/>
          </p:nvPr>
        </p:nvSpPr>
        <p:spPr>
          <a:xfrm>
            <a:off x="2875174" y="1638300"/>
            <a:ext cx="3128751" cy="4531711"/>
          </a:xfrm>
        </p:spPr>
        <p:txBody>
          <a:bodyPr>
            <a:normAutofit/>
          </a:bodyPr>
          <a:lstStyle/>
          <a:p>
            <a:r>
              <a:rPr lang="en-US" sz="2400" dirty="0" err="1"/>
              <a:t>DaysAttended</a:t>
            </a:r>
            <a:endParaRPr lang="en-US" sz="2400" dirty="0"/>
          </a:p>
          <a:p>
            <a:r>
              <a:rPr lang="en-US" sz="2400" dirty="0"/>
              <a:t>Permit/</a:t>
            </a:r>
            <a:r>
              <a:rPr lang="en-US" sz="2400" dirty="0" err="1"/>
              <a:t>CredentialNumber</a:t>
            </a:r>
            <a:endParaRPr lang="en-US" sz="2400" dirty="0"/>
          </a:p>
          <a:p>
            <a:r>
              <a:rPr lang="en-US" sz="2400" dirty="0"/>
              <a:t>Permit/</a:t>
            </a:r>
            <a:r>
              <a:rPr lang="en-US" sz="2400" dirty="0" err="1"/>
              <a:t>CredentialIssuedDate</a:t>
            </a:r>
            <a:endParaRPr lang="en-US" sz="2400" dirty="0"/>
          </a:p>
          <a:p>
            <a:r>
              <a:rPr lang="en-US" sz="2400" dirty="0"/>
              <a:t>Permit/</a:t>
            </a:r>
            <a:r>
              <a:rPr lang="en-US" sz="2400" dirty="0" err="1"/>
              <a:t>CredentialExpirationDate</a:t>
            </a:r>
            <a:endParaRPr lang="en-US" sz="2400" dirty="0"/>
          </a:p>
          <a:p>
            <a:r>
              <a:rPr lang="en-US" sz="2400" dirty="0"/>
              <a:t>Waiver</a:t>
            </a:r>
          </a:p>
          <a:p>
            <a:r>
              <a:rPr lang="en-US" sz="2400" dirty="0" err="1"/>
              <a:t>WaiverIssuedDate</a:t>
            </a:r>
            <a:endParaRPr lang="en-US" sz="2400" dirty="0"/>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2400" b="0" i="0" u="none" strike="noStrike" noProof="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5A733D15-D9FA-D4E1-8297-FE25068B1093}"/>
              </a:ext>
            </a:extLst>
          </p:cNvPr>
          <p:cNvSpPr>
            <a:spLocks noGrp="1"/>
          </p:cNvSpPr>
          <p:nvPr>
            <p:ph sz="half" idx="2"/>
          </p:nvPr>
        </p:nvSpPr>
        <p:spPr>
          <a:xfrm>
            <a:off x="6003926" y="1638299"/>
            <a:ext cx="2686640" cy="4531711"/>
          </a:xfrm>
        </p:spPr>
        <p:txBody>
          <a:bodyPr>
            <a:normAutofit/>
          </a:bodyPr>
          <a:lstStyle/>
          <a:p>
            <a:r>
              <a:rPr lang="en-US" sz="2400" dirty="0" err="1"/>
              <a:t>DaysAbsentUnexcused</a:t>
            </a:r>
            <a:endParaRPr lang="en-US" sz="2400" dirty="0"/>
          </a:p>
          <a:p>
            <a:r>
              <a:rPr lang="en-US" sz="2400" dirty="0" err="1"/>
              <a:t>WaiverExpirationDate</a:t>
            </a:r>
            <a:endParaRPr lang="en-US" sz="2400" dirty="0"/>
          </a:p>
          <a:p>
            <a:r>
              <a:rPr lang="en-US" sz="2400" dirty="0" err="1"/>
              <a:t>StaffDOB</a:t>
            </a:r>
            <a:endParaRPr lang="en-US" sz="2400" dirty="0"/>
          </a:p>
          <a:p>
            <a:r>
              <a:rPr lang="en-US" sz="2400" dirty="0" err="1"/>
              <a:t>StaffGender</a:t>
            </a:r>
            <a:endParaRPr lang="en-US" sz="2400" dirty="0"/>
          </a:p>
          <a:p>
            <a:r>
              <a:rPr lang="en-US" sz="2400" dirty="0" err="1"/>
              <a:t>StaffEthnicity</a:t>
            </a:r>
            <a:endParaRPr lang="en-US" sz="2400" dirty="0"/>
          </a:p>
          <a:p>
            <a:r>
              <a:rPr lang="en-US" sz="2400" dirty="0" err="1"/>
              <a:t>StaffEthnicityMissingIndicator</a:t>
            </a:r>
            <a:endParaRPr lang="en-US" sz="24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F92AEA28-9FEB-F3DD-C117-94AA5036A072}"/>
              </a:ext>
            </a:extLst>
          </p:cNvPr>
          <p:cNvSpPr>
            <a:spLocks noGrp="1"/>
          </p:cNvSpPr>
          <p:nvPr>
            <p:ph sz="quarter" idx="12"/>
          </p:nvPr>
        </p:nvSpPr>
        <p:spPr>
          <a:xfrm>
            <a:off x="8690566" y="1638298"/>
            <a:ext cx="3349034" cy="4531711"/>
          </a:xfrm>
        </p:spPr>
        <p:txBody>
          <a:bodyPr/>
          <a:lstStyle/>
          <a:p>
            <a:r>
              <a:rPr lang="en-US" sz="2400" dirty="0"/>
              <a:t>StaffRace1Code  (up to 5)</a:t>
            </a:r>
          </a:p>
          <a:p>
            <a:r>
              <a:rPr lang="en-US" sz="2400" dirty="0" err="1"/>
              <a:t>StaffRaceMissingIndicator</a:t>
            </a:r>
            <a:endParaRPr lang="en-US" sz="2400" dirty="0"/>
          </a:p>
          <a:p>
            <a:r>
              <a:rPr lang="en-US" sz="2400" dirty="0" err="1"/>
              <a:t>StaffHighestDegreeCode</a:t>
            </a:r>
            <a:endParaRPr lang="en-US" sz="2400" dirty="0"/>
          </a:p>
          <a:p>
            <a:pPr fontAlgn="t"/>
            <a:r>
              <a:rPr lang="en-US" sz="2400" dirty="0" err="1"/>
              <a:t>StaffEthnicity</a:t>
            </a:r>
            <a:endParaRPr lang="en-US" sz="2400" dirty="0"/>
          </a:p>
          <a:p>
            <a:pPr fontAlgn="t"/>
            <a:r>
              <a:rPr lang="en-US" sz="2400" dirty="0" err="1"/>
              <a:t>StaffLocalID</a:t>
            </a:r>
            <a:endParaRPr lang="en-US" sz="2400" dirty="0"/>
          </a:p>
          <a:p>
            <a:pPr fontAlgn="t"/>
            <a:r>
              <a:rPr lang="en-US" sz="2400" dirty="0"/>
              <a:t>StaffLanguage1 (up to 8)</a:t>
            </a:r>
          </a:p>
          <a:p>
            <a:pPr marL="0" algn="l" rtl="0" eaLnBrk="1" fontAlgn="t" latinLnBrk="0" hangingPunct="1"/>
            <a:endParaRPr lang="en-US" sz="1800" b="0" i="0" u="none" strike="noStrike" dirty="0">
              <a:effectLst/>
              <a:latin typeface="Arial" panose="020B0604020202020204" pitchFamily="34" charset="0"/>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BB891DA7-55F9-8121-B091-0B34867C097C}"/>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3894166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BCBDA-9719-C388-903D-CBF31F2F7FA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619B7B-20C2-B13F-99EE-D3C38B7044D0}"/>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Staff (2)</a:t>
            </a:r>
            <a:endParaRPr lang="en-US" dirty="0"/>
          </a:p>
        </p:txBody>
      </p:sp>
      <p:sp>
        <p:nvSpPr>
          <p:cNvPr id="6" name="Content Placeholder 5">
            <a:extLst>
              <a:ext uri="{FF2B5EF4-FFF2-40B4-BE49-F238E27FC236}">
                <a16:creationId xmlns:a16="http://schemas.microsoft.com/office/drawing/2014/main" id="{1A207FD6-901A-4F6B-4D2A-40287F67F4E1}"/>
              </a:ext>
            </a:extLst>
          </p:cNvPr>
          <p:cNvSpPr>
            <a:spLocks noGrp="1"/>
          </p:cNvSpPr>
          <p:nvPr>
            <p:ph sz="half" idx="1"/>
          </p:nvPr>
        </p:nvSpPr>
        <p:spPr>
          <a:xfrm>
            <a:off x="-1" y="1658900"/>
            <a:ext cx="2875173" cy="4511111"/>
          </a:xfrm>
        </p:spPr>
        <p:txBody>
          <a:bodyPr>
            <a:normAutofit/>
          </a:bodyPr>
          <a:lstStyle/>
          <a:p>
            <a:r>
              <a:rPr lang="en-US" sz="2400" dirty="0"/>
              <a:t>Month</a:t>
            </a:r>
          </a:p>
          <a:p>
            <a:r>
              <a:rPr lang="en-US" sz="2400" dirty="0" err="1"/>
              <a:t>StaffCurrentEmploymentStartDate</a:t>
            </a:r>
            <a:endParaRPr lang="en-US" sz="2400" dirty="0"/>
          </a:p>
          <a:p>
            <a:r>
              <a:rPr lang="en-US" sz="2400" dirty="0" err="1"/>
              <a:t>StaffCurrentEmploymentEndDate</a:t>
            </a:r>
            <a:endParaRPr lang="en-US" sz="2400" dirty="0"/>
          </a:p>
          <a:p>
            <a:endParaRPr lang="en-US" sz="800" dirty="0"/>
          </a:p>
          <a:p>
            <a:endParaRPr lang="en-US" sz="8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p>
          <a:p>
            <a:endParaRPr lang="en-US" sz="1400" dirty="0"/>
          </a:p>
          <a:p>
            <a:endParaRPr lang="en-US" sz="2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7C66641B-B2C6-4A88-2BA0-9589B6A6E263}"/>
              </a:ext>
            </a:extLst>
          </p:cNvPr>
          <p:cNvSpPr>
            <a:spLocks noGrp="1"/>
          </p:cNvSpPr>
          <p:nvPr>
            <p:ph sz="quarter" idx="11"/>
          </p:nvPr>
        </p:nvSpPr>
        <p:spPr>
          <a:xfrm>
            <a:off x="2875174" y="1638300"/>
            <a:ext cx="3128751" cy="4531711"/>
          </a:xfrm>
        </p:spPr>
        <p:txBody>
          <a:bodyPr>
            <a:normAutofit/>
          </a:bodyPr>
          <a:lstStyle/>
          <a:p>
            <a:r>
              <a:rPr lang="en-US" sz="2400" dirty="0" err="1"/>
              <a:t>StaffOverallEmploymentStartDate</a:t>
            </a:r>
            <a:endParaRPr lang="en-US" sz="2400" dirty="0"/>
          </a:p>
          <a:p>
            <a:r>
              <a:rPr lang="en-US" sz="2400" dirty="0"/>
              <a:t>ClassroomStaffRole1 (up to 2)</a:t>
            </a:r>
          </a:p>
          <a:p>
            <a:endParaRPr lang="en-US" sz="1400" dirty="0"/>
          </a:p>
          <a:p>
            <a:endParaRPr lang="en-US" sz="2400" dirty="0"/>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2400" b="0" i="0" u="none" strike="noStrike" noProof="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E604FFB0-8819-A6A5-6A55-D1CE1B36C6F2}"/>
              </a:ext>
            </a:extLst>
          </p:cNvPr>
          <p:cNvSpPr>
            <a:spLocks noGrp="1"/>
          </p:cNvSpPr>
          <p:nvPr>
            <p:ph sz="half" idx="2"/>
          </p:nvPr>
        </p:nvSpPr>
        <p:spPr>
          <a:xfrm>
            <a:off x="6003926" y="1638299"/>
            <a:ext cx="2686640" cy="4531711"/>
          </a:xfrm>
        </p:spPr>
        <p:txBody>
          <a:bodyPr>
            <a:normAutofit/>
          </a:bodyPr>
          <a:lstStyle/>
          <a:p>
            <a:r>
              <a:rPr lang="en-US" sz="2400" dirty="0"/>
              <a:t>ClassroomStaffRole1(up to 2)</a:t>
            </a:r>
            <a:r>
              <a:rPr lang="en-US" sz="2400" dirty="0" err="1"/>
              <a:t>RolePercentofTime</a:t>
            </a:r>
            <a:endParaRPr lang="en-US" sz="2400" dirty="0"/>
          </a:p>
          <a:p>
            <a:r>
              <a:rPr lang="en-US" sz="2400" dirty="0"/>
              <a:t>Non-ClassroomRole1 (up to 3)</a:t>
            </a:r>
          </a:p>
          <a:p>
            <a:endParaRPr lang="en-US" sz="1400" dirty="0"/>
          </a:p>
          <a:p>
            <a:endParaRPr lang="en-US" sz="24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27E46C7F-AE15-C918-D4C3-1A95B325A6F9}"/>
              </a:ext>
            </a:extLst>
          </p:cNvPr>
          <p:cNvSpPr>
            <a:spLocks noGrp="1"/>
          </p:cNvSpPr>
          <p:nvPr>
            <p:ph sz="quarter" idx="12"/>
          </p:nvPr>
        </p:nvSpPr>
        <p:spPr>
          <a:xfrm>
            <a:off x="8690566" y="1638298"/>
            <a:ext cx="3349034" cy="4531711"/>
          </a:xfrm>
        </p:spPr>
        <p:txBody>
          <a:bodyPr/>
          <a:lstStyle/>
          <a:p>
            <a:r>
              <a:rPr lang="en-US" sz="2400" dirty="0"/>
              <a:t>Non-ClassroomRole1 (up to 3)</a:t>
            </a:r>
            <a:r>
              <a:rPr lang="en-US" sz="2400" dirty="0" err="1"/>
              <a:t>PercentofTime</a:t>
            </a:r>
            <a:endParaRPr lang="en-US" sz="2400" dirty="0"/>
          </a:p>
          <a:p>
            <a:endParaRPr lang="en-US" sz="2400" dirty="0"/>
          </a:p>
          <a:p>
            <a:pPr marL="0" algn="l" rtl="0" eaLnBrk="1" fontAlgn="t" latinLnBrk="0" hangingPunct="1"/>
            <a:endParaRPr lang="en-US" sz="1800" b="0" i="0" u="none" strike="noStrike" dirty="0">
              <a:effectLst/>
              <a:latin typeface="Arial" panose="020B0604020202020204" pitchFamily="34" charset="0"/>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1FDC0D39-AF24-13C4-64F3-EFA74DFA7BBA}"/>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3658469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627D5-A9B9-75D3-6394-AFB2FF92688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CAD1871-84F1-B53A-248E-BD6110708D2A}"/>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Classroom</a:t>
            </a:r>
            <a:endParaRPr lang="en-US" dirty="0"/>
          </a:p>
        </p:txBody>
      </p:sp>
      <p:sp>
        <p:nvSpPr>
          <p:cNvPr id="6" name="Content Placeholder 5">
            <a:extLst>
              <a:ext uri="{FF2B5EF4-FFF2-40B4-BE49-F238E27FC236}">
                <a16:creationId xmlns:a16="http://schemas.microsoft.com/office/drawing/2014/main" id="{9DFA5528-AD45-BAE3-95ED-E1CF63C01456}"/>
              </a:ext>
            </a:extLst>
          </p:cNvPr>
          <p:cNvSpPr>
            <a:spLocks noGrp="1"/>
          </p:cNvSpPr>
          <p:nvPr>
            <p:ph sz="half" idx="1"/>
          </p:nvPr>
        </p:nvSpPr>
        <p:spPr>
          <a:xfrm>
            <a:off x="-1" y="1658900"/>
            <a:ext cx="2875173" cy="4511111"/>
          </a:xfrm>
        </p:spPr>
        <p:txBody>
          <a:bodyPr>
            <a:normAutofit/>
          </a:bodyPr>
          <a:lstStyle/>
          <a:p>
            <a:r>
              <a:rPr lang="en-US" sz="2400" dirty="0" err="1"/>
              <a:t>ClassroomName</a:t>
            </a:r>
            <a:r>
              <a:rPr lang="en-US" sz="2400" dirty="0"/>
              <a:t>: Locally generated</a:t>
            </a:r>
          </a:p>
          <a:p>
            <a:r>
              <a:rPr lang="en-US" sz="2400" b="0" i="0" u="none" strike="noStrike" noProof="0" dirty="0" err="1"/>
              <a:t>ProgramCode</a:t>
            </a:r>
            <a:endParaRPr lang="en-US" sz="1400" dirty="0"/>
          </a:p>
          <a:p>
            <a:endParaRPr lang="en-US" sz="2400" dirty="0"/>
          </a:p>
          <a:p>
            <a:endParaRPr lang="en-US" sz="800" b="0" i="0" u="none" strike="noStrike" noProof="0" dirty="0">
              <a:solidFill>
                <a:srgbClr val="FFFFFF"/>
              </a:solidFill>
              <a:latin typeface="Arial"/>
            </a:endParaRPr>
          </a:p>
          <a:p>
            <a:endParaRPr lang="en-US" sz="800" dirty="0"/>
          </a:p>
          <a:p>
            <a:endParaRPr lang="en-US" sz="800" dirty="0"/>
          </a:p>
          <a:p>
            <a:endParaRPr lang="en-US" sz="8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p>
          <a:p>
            <a:endParaRPr lang="en-US" sz="1400" dirty="0"/>
          </a:p>
          <a:p>
            <a:endParaRPr lang="en-US" sz="2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D8E9CF55-D86C-61C8-5CAE-1B178E6B5DD0}"/>
              </a:ext>
            </a:extLst>
          </p:cNvPr>
          <p:cNvSpPr>
            <a:spLocks noGrp="1"/>
          </p:cNvSpPr>
          <p:nvPr>
            <p:ph sz="quarter" idx="11"/>
          </p:nvPr>
        </p:nvSpPr>
        <p:spPr>
          <a:xfrm>
            <a:off x="2875174" y="1638300"/>
            <a:ext cx="3128751" cy="4531711"/>
          </a:xfrm>
        </p:spPr>
        <p:txBody>
          <a:bodyPr>
            <a:normAutofit/>
          </a:bodyPr>
          <a:lstStyle/>
          <a:p>
            <a:r>
              <a:rPr lang="en-US" sz="2400" dirty="0" err="1"/>
              <a:t>ProgramTypesOffered</a:t>
            </a:r>
            <a:r>
              <a:rPr lang="en-US" sz="2400" dirty="0"/>
              <a:t>: Full day, part day</a:t>
            </a:r>
          </a:p>
          <a:p>
            <a:r>
              <a:rPr lang="en-US" sz="2400" dirty="0" err="1"/>
              <a:t>ProgramDurationsOffered</a:t>
            </a:r>
            <a:r>
              <a:rPr lang="en-US" sz="2400" dirty="0"/>
              <a:t>: Full year, part year</a:t>
            </a: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2400" b="0" i="0" u="none" strike="noStrike" noProof="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3FBFDE0D-F5D2-5D04-33DC-EB2A81C81ED7}"/>
              </a:ext>
            </a:extLst>
          </p:cNvPr>
          <p:cNvSpPr>
            <a:spLocks noGrp="1"/>
          </p:cNvSpPr>
          <p:nvPr>
            <p:ph sz="half" idx="2"/>
          </p:nvPr>
        </p:nvSpPr>
        <p:spPr>
          <a:xfrm>
            <a:off x="6003926" y="1638299"/>
            <a:ext cx="2686640" cy="4531711"/>
          </a:xfrm>
        </p:spPr>
        <p:txBody>
          <a:bodyPr>
            <a:normAutofit/>
          </a:bodyPr>
          <a:lstStyle/>
          <a:p>
            <a:r>
              <a:rPr lang="en-US" sz="2400" dirty="0" err="1"/>
              <a:t>ContractTypesOffered</a:t>
            </a:r>
            <a:r>
              <a:rPr lang="en-US" sz="2400" dirty="0"/>
              <a:t>: Direct, subcontract</a:t>
            </a:r>
          </a:p>
          <a:p>
            <a:r>
              <a:rPr lang="en-US" sz="2400" dirty="0" err="1"/>
              <a:t>SettingTypesOffered</a:t>
            </a:r>
            <a:r>
              <a:rPr lang="en-US" sz="2400" dirty="0"/>
              <a:t>: Center, Family Childcare Home</a:t>
            </a:r>
          </a:p>
          <a:p>
            <a:endParaRPr lang="en-US" sz="1400" b="0" i="0" u="none" strike="noStrike" noProof="0" dirty="0">
              <a:solidFill>
                <a:srgbClr val="FFFFFF"/>
              </a:solidFill>
              <a:latin typeface="Arial"/>
            </a:endParaRPr>
          </a:p>
          <a:p>
            <a:endParaRPr lang="en-US" sz="1400" dirty="0"/>
          </a:p>
          <a:p>
            <a:endParaRPr lang="en-US" sz="24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2254299A-ADDE-2A51-092E-CDC70C574321}"/>
              </a:ext>
            </a:extLst>
          </p:cNvPr>
          <p:cNvSpPr>
            <a:spLocks noGrp="1"/>
          </p:cNvSpPr>
          <p:nvPr>
            <p:ph sz="quarter" idx="12"/>
          </p:nvPr>
        </p:nvSpPr>
        <p:spPr>
          <a:xfrm>
            <a:off x="8690566" y="1638298"/>
            <a:ext cx="3349034" cy="4531711"/>
          </a:xfrm>
        </p:spPr>
        <p:txBody>
          <a:bodyPr/>
          <a:lstStyle/>
          <a:p>
            <a:r>
              <a:rPr lang="en-US" sz="2400" dirty="0" err="1"/>
              <a:t>MHCSOffered</a:t>
            </a:r>
            <a:r>
              <a:rPr lang="en-US" sz="2400" dirty="0"/>
              <a:t>: Mental health consultation services</a:t>
            </a:r>
          </a:p>
          <a:p>
            <a:r>
              <a:rPr lang="en-US" sz="2400" dirty="0" err="1"/>
              <a:t>LanguageProgramType</a:t>
            </a:r>
            <a:endParaRPr lang="en-US" sz="2400" dirty="0"/>
          </a:p>
          <a:p>
            <a:endParaRPr lang="en-US" sz="1400" dirty="0"/>
          </a:p>
          <a:p>
            <a:endParaRPr lang="en-US" sz="2400" dirty="0"/>
          </a:p>
          <a:p>
            <a:endParaRPr lang="en-US" sz="2400" dirty="0"/>
          </a:p>
          <a:p>
            <a:pPr marL="0" algn="l" rtl="0" eaLnBrk="1" fontAlgn="t" latinLnBrk="0" hangingPunct="1"/>
            <a:endParaRPr lang="en-US" sz="1800" b="0" i="0" u="none" strike="noStrike" dirty="0">
              <a:effectLst/>
              <a:latin typeface="Arial" panose="020B0604020202020204" pitchFamily="34" charset="0"/>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7D404C26-8D91-307B-B227-495D89606EFD}"/>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3001601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80F1D-9223-D49D-4D96-A8CF93CD6B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DCCA721-AE8E-9AF6-54D1-5E090947C1FE}"/>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Education Program</a:t>
            </a:r>
            <a:endParaRPr lang="en-US" dirty="0"/>
          </a:p>
        </p:txBody>
      </p:sp>
      <p:sp>
        <p:nvSpPr>
          <p:cNvPr id="6" name="Content Placeholder 5">
            <a:extLst>
              <a:ext uri="{FF2B5EF4-FFF2-40B4-BE49-F238E27FC236}">
                <a16:creationId xmlns:a16="http://schemas.microsoft.com/office/drawing/2014/main" id="{CB2740DD-C20F-D2CC-E79A-4FB519F865A2}"/>
              </a:ext>
            </a:extLst>
          </p:cNvPr>
          <p:cNvSpPr>
            <a:spLocks noGrp="1"/>
          </p:cNvSpPr>
          <p:nvPr>
            <p:ph sz="half" idx="1"/>
          </p:nvPr>
        </p:nvSpPr>
        <p:spPr>
          <a:xfrm>
            <a:off x="-1" y="1658900"/>
            <a:ext cx="2875173" cy="4511111"/>
          </a:xfrm>
        </p:spPr>
        <p:txBody>
          <a:bodyPr>
            <a:normAutofit/>
          </a:bodyPr>
          <a:lstStyle/>
          <a:p>
            <a:r>
              <a:rPr lang="en-US" sz="2400" dirty="0" err="1"/>
              <a:t>ProgramStartDate</a:t>
            </a:r>
            <a:endParaRPr lang="en-US" sz="2400" dirty="0"/>
          </a:p>
          <a:p>
            <a:r>
              <a:rPr lang="en-US" sz="2400" dirty="0" err="1"/>
              <a:t>ProgramCode</a:t>
            </a:r>
            <a:endParaRPr lang="en-US" sz="2400" dirty="0"/>
          </a:p>
          <a:p>
            <a:endParaRPr lang="en-US" sz="1000" dirty="0"/>
          </a:p>
          <a:p>
            <a:endParaRPr lang="en-US" sz="1400" dirty="0"/>
          </a:p>
          <a:p>
            <a:endParaRPr lang="en-US" sz="2400" dirty="0"/>
          </a:p>
          <a:p>
            <a:endParaRPr lang="en-US" sz="800" b="0" i="0" u="none" strike="noStrike" noProof="0" dirty="0">
              <a:solidFill>
                <a:srgbClr val="FFFFFF"/>
              </a:solidFill>
              <a:latin typeface="Arial"/>
            </a:endParaRPr>
          </a:p>
          <a:p>
            <a:endParaRPr lang="en-US" sz="800" dirty="0"/>
          </a:p>
          <a:p>
            <a:endParaRPr lang="en-US" sz="800" dirty="0"/>
          </a:p>
          <a:p>
            <a:endParaRPr lang="en-US" sz="8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p>
          <a:p>
            <a:endParaRPr lang="en-US" sz="1400" dirty="0"/>
          </a:p>
          <a:p>
            <a:endParaRPr lang="en-US" sz="2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E656C1B6-B73C-8F7D-C367-92A3F605A678}"/>
              </a:ext>
            </a:extLst>
          </p:cNvPr>
          <p:cNvSpPr>
            <a:spLocks noGrp="1"/>
          </p:cNvSpPr>
          <p:nvPr>
            <p:ph sz="quarter" idx="11"/>
          </p:nvPr>
        </p:nvSpPr>
        <p:spPr>
          <a:xfrm>
            <a:off x="3096231" y="1638297"/>
            <a:ext cx="3128751" cy="4531711"/>
          </a:xfrm>
        </p:spPr>
        <p:txBody>
          <a:bodyPr>
            <a:normAutofit/>
          </a:bodyPr>
          <a:lstStyle/>
          <a:p>
            <a:r>
              <a:rPr lang="en-US" sz="2400" b="0" i="0" u="none" strike="noStrike" noProof="0" dirty="0" err="1">
                <a:solidFill>
                  <a:srgbClr val="FFFFFF"/>
                </a:solidFill>
              </a:rPr>
              <a:t>ProgramEndDate</a:t>
            </a:r>
            <a:endParaRPr lang="en-US" sz="2400" b="0" i="0" u="none" strike="noStrike" noProof="0" dirty="0">
              <a:solidFill>
                <a:srgbClr val="FFFFFF"/>
              </a:solidFill>
            </a:endParaRPr>
          </a:p>
          <a:p>
            <a:r>
              <a:rPr lang="en-US" sz="2400" b="0" i="0" u="none" strike="noStrike" noProof="0" dirty="0" err="1">
                <a:solidFill>
                  <a:srgbClr val="FFFFFF"/>
                </a:solidFill>
                <a:latin typeface="Arial"/>
              </a:rPr>
              <a:t>HomelessDwellingTypeCode</a:t>
            </a:r>
            <a:endParaRPr lang="en-US" sz="1400" dirty="0"/>
          </a:p>
          <a:p>
            <a:endParaRPr lang="en-US" sz="2400" b="0" i="0" u="none" strike="noStrike" noProof="0" dirty="0">
              <a:solidFill>
                <a:srgbClr val="FFFFFF"/>
              </a:solidFill>
              <a:latin typeface="Arial"/>
            </a:endParaRPr>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2400" b="0" i="0" u="none" strike="noStrike" noProof="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3E2742F6-634C-AD0A-5E44-638AD7C4E215}"/>
              </a:ext>
            </a:extLst>
          </p:cNvPr>
          <p:cNvSpPr>
            <a:spLocks noGrp="1"/>
          </p:cNvSpPr>
          <p:nvPr>
            <p:ph sz="half" idx="2"/>
          </p:nvPr>
        </p:nvSpPr>
        <p:spPr>
          <a:xfrm>
            <a:off x="6096000" y="1631090"/>
            <a:ext cx="2686640" cy="4531711"/>
          </a:xfrm>
        </p:spPr>
        <p:txBody>
          <a:bodyPr>
            <a:normAutofit/>
          </a:bodyPr>
          <a:lstStyle/>
          <a:p>
            <a:r>
              <a:rPr lang="en-US" sz="2400" b="0" i="0" u="none" strike="noStrike" noProof="0" dirty="0" err="1">
                <a:solidFill>
                  <a:srgbClr val="FFFFFF"/>
                </a:solidFill>
                <a:latin typeface="Arial"/>
              </a:rPr>
              <a:t>UnacompaniedYouthIndicator</a:t>
            </a:r>
            <a:endParaRPr lang="en-US" sz="2400" b="0" i="0" u="none" strike="noStrike" noProof="0" dirty="0">
              <a:solidFill>
                <a:srgbClr val="FFFFFF"/>
              </a:solidFill>
              <a:latin typeface="Arial"/>
            </a:endParaRPr>
          </a:p>
          <a:p>
            <a:r>
              <a:rPr lang="en-US" sz="2400" b="0" i="0" u="none" strike="noStrike" noProof="0" dirty="0" err="1">
                <a:solidFill>
                  <a:srgbClr val="FFFFFF"/>
                </a:solidFill>
                <a:latin typeface="Arial"/>
              </a:rPr>
              <a:t>EducationServiceCode</a:t>
            </a:r>
            <a:endParaRPr lang="en-US" sz="1400" dirty="0"/>
          </a:p>
          <a:p>
            <a:endParaRPr lang="en-US" sz="2400" b="0" i="0" u="none" strike="noStrike" noProof="0" dirty="0">
              <a:solidFill>
                <a:srgbClr val="FFFFFF"/>
              </a:solidFill>
              <a:latin typeface="Arial"/>
            </a:endParaRPr>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19E78A99-515B-6920-9D76-2DA9D8EB5958}"/>
              </a:ext>
            </a:extLst>
          </p:cNvPr>
          <p:cNvSpPr>
            <a:spLocks noGrp="1"/>
          </p:cNvSpPr>
          <p:nvPr>
            <p:ph sz="quarter" idx="12"/>
          </p:nvPr>
        </p:nvSpPr>
        <p:spPr>
          <a:xfrm>
            <a:off x="8690566" y="1638298"/>
            <a:ext cx="3349034" cy="4531711"/>
          </a:xfrm>
        </p:spPr>
        <p:txBody>
          <a:bodyPr/>
          <a:lstStyle/>
          <a:p>
            <a:r>
              <a:rPr lang="en-US" sz="2400" b="0" i="0" u="none" strike="noStrike" noProof="0" dirty="0" err="1">
                <a:solidFill>
                  <a:srgbClr val="FFFFFF"/>
                </a:solidFill>
                <a:latin typeface="Arial"/>
              </a:rPr>
              <a:t>EducationServiceAcademicYear</a:t>
            </a:r>
            <a:endParaRPr lang="en-US" sz="2400" b="0" i="0" u="none" strike="noStrike" noProof="0" dirty="0">
              <a:solidFill>
                <a:srgbClr val="FFFFFF"/>
              </a:solidFill>
              <a:latin typeface="Arial"/>
            </a:endParaRPr>
          </a:p>
          <a:p>
            <a:r>
              <a:rPr lang="en-US" sz="2400" b="0" i="0" u="none" strike="noStrike" noProof="0" dirty="0" err="1">
                <a:solidFill>
                  <a:srgbClr val="FFFFFF"/>
                </a:solidFill>
                <a:latin typeface="Arial"/>
              </a:rPr>
              <a:t>MigrantEducationStudentID</a:t>
            </a:r>
            <a:endParaRPr lang="en-US" sz="1400" dirty="0"/>
          </a:p>
          <a:p>
            <a:endParaRPr lang="en-US" sz="2400" b="0" i="0" u="none" strike="noStrike" noProof="0" dirty="0">
              <a:solidFill>
                <a:srgbClr val="FFFFFF"/>
              </a:solidFill>
              <a:latin typeface="Arial"/>
            </a:endParaRPr>
          </a:p>
          <a:p>
            <a:endParaRPr lang="en-US" sz="2400" dirty="0"/>
          </a:p>
          <a:p>
            <a:endParaRPr lang="en-US" sz="1400" dirty="0"/>
          </a:p>
          <a:p>
            <a:endParaRPr lang="en-US" sz="2400" dirty="0"/>
          </a:p>
          <a:p>
            <a:endParaRPr lang="en-US" sz="2400" dirty="0"/>
          </a:p>
          <a:p>
            <a:pPr marL="0" algn="l" rtl="0" eaLnBrk="1" fontAlgn="t" latinLnBrk="0" hangingPunct="1"/>
            <a:endParaRPr lang="en-US" sz="1800" b="0" i="0" u="none" strike="noStrike" dirty="0">
              <a:effectLst/>
              <a:latin typeface="Arial" panose="020B0604020202020204" pitchFamily="34" charset="0"/>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8418BECE-9003-E609-04FE-61C4E6B4BC4C}"/>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1038182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E6AA8-2DB2-F701-A283-87942F8B16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73A0BE-AE99-C1C2-BE33-D3422E9141AC}"/>
              </a:ext>
            </a:extLst>
          </p:cNvPr>
          <p:cNvSpPr>
            <a:spLocks noGrp="1"/>
          </p:cNvSpPr>
          <p:nvPr>
            <p:ph type="title"/>
          </p:nvPr>
        </p:nvSpPr>
        <p:spPr/>
        <p:txBody>
          <a:bodyPr/>
          <a:lstStyle/>
          <a:p>
            <a:r>
              <a:rPr lang="en-US" sz="3600" dirty="0">
                <a:solidFill>
                  <a:schemeClr val="bg1"/>
                </a:solidFill>
                <a:cs typeface="Arial"/>
              </a:rPr>
              <a:t>Draft CAPSDAC Second Iteration Data File Domains and Fields: Incident</a:t>
            </a:r>
            <a:endParaRPr lang="en-US" dirty="0"/>
          </a:p>
        </p:txBody>
      </p:sp>
      <p:sp>
        <p:nvSpPr>
          <p:cNvPr id="6" name="Content Placeholder 5">
            <a:extLst>
              <a:ext uri="{FF2B5EF4-FFF2-40B4-BE49-F238E27FC236}">
                <a16:creationId xmlns:a16="http://schemas.microsoft.com/office/drawing/2014/main" id="{B7D1DA95-9CF2-094F-90E2-8E7F6663C8FA}"/>
              </a:ext>
            </a:extLst>
          </p:cNvPr>
          <p:cNvSpPr>
            <a:spLocks noGrp="1"/>
          </p:cNvSpPr>
          <p:nvPr>
            <p:ph sz="half" idx="1"/>
          </p:nvPr>
        </p:nvSpPr>
        <p:spPr>
          <a:xfrm>
            <a:off x="-1" y="1658900"/>
            <a:ext cx="2875173" cy="4511111"/>
          </a:xfrm>
        </p:spPr>
        <p:txBody>
          <a:bodyPr>
            <a:normAutofit/>
          </a:bodyPr>
          <a:lstStyle/>
          <a:p>
            <a:pPr>
              <a:lnSpc>
                <a:spcPct val="100000"/>
              </a:lnSpc>
              <a:spcBef>
                <a:spcPts val="0"/>
              </a:spcBef>
            </a:pPr>
            <a:r>
              <a:rPr lang="en-US" sz="2400" b="0" i="0" u="none" strike="noStrike" noProof="0" dirty="0" err="1"/>
              <a:t>IncidentID</a:t>
            </a:r>
            <a:r>
              <a:rPr lang="en-US" sz="2400" b="0" i="0" u="none" strike="noStrike" noProof="0" dirty="0"/>
              <a:t>: Locally generated unique ID for incident that may result in suspension and/or expulsion</a:t>
            </a:r>
          </a:p>
          <a:p>
            <a:pPr>
              <a:lnSpc>
                <a:spcPct val="100000"/>
              </a:lnSpc>
              <a:spcBef>
                <a:spcPts val="0"/>
              </a:spcBef>
            </a:pPr>
            <a:r>
              <a:rPr lang="en-US" sz="2400" b="0" i="0" u="none" strike="noStrike" noProof="0" dirty="0">
                <a:solidFill>
                  <a:srgbClr val="FFFFFF"/>
                </a:solidFill>
                <a:latin typeface="Arial"/>
              </a:rPr>
              <a:t>Incident Date</a:t>
            </a:r>
          </a:p>
          <a:p>
            <a:endParaRPr lang="en-US" sz="1000" dirty="0"/>
          </a:p>
          <a:p>
            <a:endParaRPr lang="en-US" sz="1400" dirty="0"/>
          </a:p>
          <a:p>
            <a:endParaRPr lang="en-US" sz="2400" dirty="0"/>
          </a:p>
          <a:p>
            <a:endParaRPr lang="en-US" sz="800" b="0" i="0" u="none" strike="noStrike" noProof="0" dirty="0">
              <a:solidFill>
                <a:srgbClr val="FFFFFF"/>
              </a:solidFill>
              <a:latin typeface="Arial"/>
            </a:endParaRPr>
          </a:p>
          <a:p>
            <a:endParaRPr lang="en-US" sz="800" dirty="0"/>
          </a:p>
          <a:p>
            <a:endParaRPr lang="en-US" sz="800" dirty="0"/>
          </a:p>
          <a:p>
            <a:endParaRPr lang="en-US" sz="8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p>
          <a:p>
            <a:endParaRPr lang="en-US" sz="1400" dirty="0"/>
          </a:p>
          <a:p>
            <a:endParaRPr lang="en-US" sz="2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p>
          <a:p>
            <a:endParaRPr lang="en-US" sz="1000" dirty="0"/>
          </a:p>
          <a:p>
            <a:endParaRPr lang="en-US" sz="1400" dirty="0"/>
          </a:p>
          <a:p>
            <a:endParaRPr lang="en-US" sz="2400" b="0" i="0" u="none" strike="noStrike" noProof="0" dirty="0"/>
          </a:p>
          <a:p>
            <a:endParaRPr lang="en-US" sz="2800" b="0" i="0" u="none" strike="noStrike" noProof="0" dirty="0">
              <a:solidFill>
                <a:srgbClr val="FFFFFF"/>
              </a:solidFill>
              <a:latin typeface="Arial"/>
            </a:endParaRPr>
          </a:p>
          <a:p>
            <a:endParaRPr lang="en-US" sz="2800" b="0" i="0" u="none" strike="noStrike" noProof="0" dirty="0"/>
          </a:p>
          <a:p>
            <a:endParaRPr lang="en-US" sz="1600" dirty="0"/>
          </a:p>
          <a:p>
            <a:endParaRPr lang="en-US" sz="2600" b="0" i="0" u="none" strike="noStrike" noProof="0" dirty="0">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C13AB9C1-9B37-D6A4-4725-4B232B91E00D}"/>
              </a:ext>
            </a:extLst>
          </p:cNvPr>
          <p:cNvSpPr>
            <a:spLocks noGrp="1"/>
          </p:cNvSpPr>
          <p:nvPr>
            <p:ph sz="quarter" idx="11"/>
          </p:nvPr>
        </p:nvSpPr>
        <p:spPr>
          <a:xfrm>
            <a:off x="3096231" y="1638297"/>
            <a:ext cx="3128751" cy="4531711"/>
          </a:xfrm>
        </p:spPr>
        <p:txBody>
          <a:bodyPr>
            <a:normAutofit/>
          </a:bodyPr>
          <a:lstStyle/>
          <a:p>
            <a:pPr>
              <a:lnSpc>
                <a:spcPct val="100000"/>
              </a:lnSpc>
              <a:spcBef>
                <a:spcPts val="0"/>
              </a:spcBef>
            </a:pPr>
            <a:r>
              <a:rPr lang="en-US" sz="2400" b="0" i="0" u="none" strike="noStrike" noProof="0" dirty="0" err="1"/>
              <a:t>IncidentResultCode</a:t>
            </a:r>
            <a:r>
              <a:rPr lang="en-US" sz="2400" b="0" i="0" u="none" strike="noStrike" noProof="0" dirty="0"/>
              <a:t>: Action taken (e.g. suspension, expulsion, parent consultation, written plan, etc.)</a:t>
            </a:r>
          </a:p>
          <a:p>
            <a:pPr>
              <a:lnSpc>
                <a:spcPct val="100000"/>
              </a:lnSpc>
              <a:spcBef>
                <a:spcPts val="0"/>
              </a:spcBef>
            </a:pPr>
            <a:r>
              <a:rPr lang="en-US" sz="2400" b="0" i="0" u="none" strike="noStrike" noProof="0" dirty="0">
                <a:solidFill>
                  <a:srgbClr val="FFFFFF"/>
                </a:solidFill>
                <a:latin typeface="Arial"/>
              </a:rPr>
              <a:t>Incident Result Date</a:t>
            </a:r>
            <a:endParaRPr lang="en-US" sz="1400" dirty="0"/>
          </a:p>
          <a:p>
            <a:pPr lvl="0" algn="l">
              <a:lnSpc>
                <a:spcPct val="100000"/>
              </a:lnSpc>
              <a:spcBef>
                <a:spcPts val="0"/>
              </a:spcBef>
              <a:spcAft>
                <a:spcPts val="0"/>
              </a:spcAft>
              <a:buNone/>
            </a:pPr>
            <a:endParaRPr lang="en-US" sz="2400" b="0" i="0" u="none" strike="noStrike" noProof="0" dirty="0"/>
          </a:p>
          <a:p>
            <a:pPr lvl="0" algn="l">
              <a:lnSpc>
                <a:spcPct val="100000"/>
              </a:lnSpc>
              <a:spcBef>
                <a:spcPts val="0"/>
              </a:spcBef>
              <a:spcAft>
                <a:spcPts val="0"/>
              </a:spcAft>
              <a:buNone/>
            </a:pPr>
            <a:endParaRPr lang="en-US" sz="2400" b="0" i="0" u="none" strike="noStrike" noProof="0" dirty="0"/>
          </a:p>
          <a:p>
            <a:endParaRPr lang="en-US" sz="2400" b="0" i="0" u="none" strike="noStrike" noProof="0" dirty="0">
              <a:solidFill>
                <a:srgbClr val="FFFFFF"/>
              </a:solidFill>
              <a:latin typeface="Arial"/>
            </a:endParaRPr>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2400" b="0" i="0" u="none" strike="noStrike" noProof="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dirty="0"/>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2400" b="0" i="0" u="none" strike="noStrike" noProof="0" dirty="0">
              <a:latin typeface="Arial"/>
            </a:endParaRPr>
          </a:p>
          <a:p>
            <a:endParaRPr lang="en-US" dirty="0"/>
          </a:p>
          <a:p>
            <a:endParaRPr lang="en-US" dirty="0"/>
          </a:p>
        </p:txBody>
      </p:sp>
      <p:sp>
        <p:nvSpPr>
          <p:cNvPr id="7" name="Content Placeholder 6">
            <a:extLst>
              <a:ext uri="{FF2B5EF4-FFF2-40B4-BE49-F238E27FC236}">
                <a16:creationId xmlns:a16="http://schemas.microsoft.com/office/drawing/2014/main" id="{9F466A10-366D-89F8-29A4-F6B967A0DCFB}"/>
              </a:ext>
            </a:extLst>
          </p:cNvPr>
          <p:cNvSpPr>
            <a:spLocks noGrp="1"/>
          </p:cNvSpPr>
          <p:nvPr>
            <p:ph sz="half" idx="2"/>
          </p:nvPr>
        </p:nvSpPr>
        <p:spPr>
          <a:xfrm>
            <a:off x="6096000" y="1631090"/>
            <a:ext cx="2686640" cy="4531711"/>
          </a:xfrm>
        </p:spPr>
        <p:txBody>
          <a:bodyPr>
            <a:normAutofit/>
          </a:bodyPr>
          <a:lstStyle/>
          <a:p>
            <a:r>
              <a:rPr lang="en-US" sz="2400" b="0" i="0" u="none" strike="noStrike" noProof="0" dirty="0">
                <a:solidFill>
                  <a:srgbClr val="FFFFFF"/>
                </a:solidFill>
                <a:latin typeface="Arial"/>
              </a:rPr>
              <a:t>Incident Result Suspension Duration</a:t>
            </a:r>
          </a:p>
          <a:p>
            <a:endParaRPr lang="en-US" sz="2400" b="0" i="0" u="none" strike="noStrike" noProof="0" dirty="0">
              <a:solidFill>
                <a:srgbClr val="FFFFFF"/>
              </a:solidFill>
              <a:latin typeface="Arial"/>
            </a:endParaRPr>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solidFill>
                <a:srgbClr val="FFFFFF"/>
              </a:solidFill>
              <a:latin typeface="Arial"/>
            </a:endParaRPr>
          </a:p>
          <a:p>
            <a:endParaRPr lang="en-US" sz="2400" dirty="0">
              <a:solidFill>
                <a:srgbClr val="FFFFFF"/>
              </a:solidFill>
              <a:latin typeface="Arial"/>
            </a:endParaRPr>
          </a:p>
          <a:p>
            <a:endParaRPr lang="en-US" sz="1400" b="0" i="0" u="none" strike="noStrike" noProof="0" dirty="0">
              <a:solidFill>
                <a:srgbClr val="FFFFFF"/>
              </a:solidFill>
              <a:latin typeface="Arial"/>
            </a:endParaRPr>
          </a:p>
          <a:p>
            <a:endParaRPr lang="en-US" sz="1400" dirty="0"/>
          </a:p>
          <a:p>
            <a:endParaRPr lang="en-US" sz="2400" dirty="0"/>
          </a:p>
          <a:p>
            <a:endParaRPr lang="en-US" sz="1400" b="0" i="0" u="none" strike="noStrike" noProof="0" dirty="0">
              <a:solidFill>
                <a:srgbClr val="FFFFFF"/>
              </a:solidFill>
              <a:latin typeface="Arial"/>
            </a:endParaRPr>
          </a:p>
          <a:p>
            <a:endParaRPr lang="en-US" sz="1400" dirty="0"/>
          </a:p>
          <a:p>
            <a:endParaRPr lang="en-US" sz="2400" dirty="0"/>
          </a:p>
          <a:p>
            <a:pPr>
              <a:lnSpc>
                <a:spcPct val="110000"/>
              </a:lnSpc>
            </a:pPr>
            <a:endParaRPr lang="en-US" sz="800" dirty="0"/>
          </a:p>
          <a:p>
            <a:pPr>
              <a:lnSpc>
                <a:spcPct val="110000"/>
              </a:lnSpc>
            </a:pPr>
            <a:endParaRPr lang="en-US" sz="1050" dirty="0"/>
          </a:p>
          <a:p>
            <a:pPr>
              <a:lnSpc>
                <a:spcPct val="110000"/>
              </a:lnSpc>
            </a:pPr>
            <a:endParaRPr lang="en-US" sz="1600" dirty="0"/>
          </a:p>
          <a:p>
            <a:pPr>
              <a:lnSpc>
                <a:spcPct val="110000"/>
              </a:lnSpc>
            </a:pPr>
            <a:endParaRPr lang="en-US" sz="2600" dirty="0">
              <a:latin typeface="Arial"/>
            </a:endParaRP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C6B8A4C6-5B7D-4EB8-7F4D-36ABACC14898}"/>
              </a:ext>
            </a:extLst>
          </p:cNvPr>
          <p:cNvSpPr>
            <a:spLocks noGrp="1"/>
          </p:cNvSpPr>
          <p:nvPr>
            <p:ph sz="quarter" idx="12"/>
          </p:nvPr>
        </p:nvSpPr>
        <p:spPr>
          <a:xfrm>
            <a:off x="8690566" y="1638298"/>
            <a:ext cx="3349034" cy="4531711"/>
          </a:xfrm>
        </p:spPr>
        <p:txBody>
          <a:bodyPr/>
          <a:lstStyle/>
          <a:p>
            <a:r>
              <a:rPr lang="en-US" sz="2400" b="0" i="0" u="none" strike="noStrike" noProof="0" dirty="0">
                <a:solidFill>
                  <a:srgbClr val="FFFFFF"/>
                </a:solidFill>
                <a:latin typeface="Arial"/>
              </a:rPr>
              <a:t>Incident Result Mod Code: Modification made to incident result (e.g. shortened suspension)</a:t>
            </a:r>
            <a:endParaRPr lang="en-US" sz="1400" dirty="0"/>
          </a:p>
          <a:p>
            <a:endParaRPr lang="en-US" sz="2400" b="0" i="0" u="none" strike="noStrike" noProof="0" dirty="0">
              <a:solidFill>
                <a:srgbClr val="FFFFFF"/>
              </a:solidFill>
              <a:latin typeface="Arial"/>
            </a:endParaRPr>
          </a:p>
          <a:p>
            <a:endParaRPr lang="en-US" sz="2400" dirty="0"/>
          </a:p>
          <a:p>
            <a:endParaRPr lang="en-US" sz="1400" dirty="0"/>
          </a:p>
          <a:p>
            <a:endParaRPr lang="en-US" sz="2400" dirty="0"/>
          </a:p>
          <a:p>
            <a:endParaRPr lang="en-US" sz="2400" dirty="0"/>
          </a:p>
          <a:p>
            <a:pPr marL="0" algn="l" rtl="0" eaLnBrk="1" fontAlgn="t" latinLnBrk="0" hangingPunct="1"/>
            <a:endParaRPr lang="en-US" sz="1800" b="0" i="0" u="none" strike="noStrike" dirty="0">
              <a:effectLst/>
              <a:latin typeface="Arial" panose="020B0604020202020204" pitchFamily="34" charset="0"/>
            </a:endParaRPr>
          </a:p>
          <a:p>
            <a:endParaRPr lang="en-US" sz="1000" b="0" i="0" u="none" strike="noStrike" noProof="0" dirty="0">
              <a:solidFill>
                <a:srgbClr val="FFFFFF"/>
              </a:solidFill>
              <a:latin typeface="Arial"/>
            </a:endParaRPr>
          </a:p>
          <a:p>
            <a:endParaRPr lang="en-US" sz="1000" dirty="0"/>
          </a:p>
          <a:p>
            <a:endParaRPr lang="en-US" sz="1400" dirty="0"/>
          </a:p>
          <a:p>
            <a:endParaRPr lang="en-US" sz="2400" dirty="0"/>
          </a:p>
          <a:p>
            <a:endParaRPr lang="en-US" sz="1400" dirty="0"/>
          </a:p>
          <a:p>
            <a:endParaRPr lang="en-US" sz="2400" dirty="0"/>
          </a:p>
          <a:p>
            <a:endParaRPr lang="en-US" sz="2400" dirty="0"/>
          </a:p>
          <a:p>
            <a:pPr>
              <a:lnSpc>
                <a:spcPct val="100000"/>
              </a:lnSpc>
            </a:pPr>
            <a:endParaRPr lang="en-US" sz="1000" dirty="0"/>
          </a:p>
          <a:p>
            <a:pPr>
              <a:lnSpc>
                <a:spcPct val="100000"/>
              </a:lnSpc>
            </a:pPr>
            <a:endParaRPr lang="en-US" sz="1400" dirty="0"/>
          </a:p>
          <a:p>
            <a:pPr>
              <a:lnSpc>
                <a:spcPct val="100000"/>
              </a:lnSpc>
            </a:pP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F0FC794A-2866-55F4-D7E3-50ACE845A8A6}"/>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3504214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a:xfrm>
            <a:off x="152400" y="96003"/>
            <a:ext cx="11887200" cy="1325563"/>
          </a:xfrm>
        </p:spPr>
        <p:txBody>
          <a:bodyPr>
            <a:normAutofit/>
          </a:bodyPr>
          <a:lstStyle/>
          <a:p>
            <a:r>
              <a:rPr lang="en-US" sz="4000">
                <a:solidFill>
                  <a:schemeClr val="bg1"/>
                </a:solidFill>
                <a:cs typeface="Arial"/>
              </a:rPr>
              <a:t>Pre-K Statutory Age Calculator (1)</a:t>
            </a:r>
            <a:endParaRPr lang="en-US">
              <a:solidFill>
                <a:schemeClr val="bg1"/>
              </a:solidFill>
            </a:endParaRP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152400" y="1325563"/>
            <a:ext cx="11887200" cy="4773652"/>
          </a:xfrm>
        </p:spPr>
        <p:txBody>
          <a:bodyPr vert="horz" lIns="91440" tIns="45720" rIns="91440" bIns="45720" rtlCol="0" anchor="t">
            <a:normAutofit lnSpcReduction="10000"/>
          </a:bodyPr>
          <a:lstStyle/>
          <a:p>
            <a:pPr lvl="1">
              <a:spcAft>
                <a:spcPts val="1200"/>
              </a:spcAft>
              <a:buFont typeface="Arial" panose="020B0604020202020204" pitchFamily="34" charset="0"/>
              <a:buChar char="•"/>
            </a:pPr>
            <a:r>
              <a:rPr lang="en-US">
                <a:cs typeface="Arial"/>
              </a:rPr>
              <a:t>The </a:t>
            </a:r>
            <a:r>
              <a:rPr lang="en-US" dirty="0">
                <a:cs typeface="Arial"/>
              </a:rPr>
              <a:t>California Department of Education (</a:t>
            </a:r>
            <a:r>
              <a:rPr lang="en-US">
                <a:cs typeface="Arial"/>
              </a:rPr>
              <a:t>CDE</a:t>
            </a:r>
            <a:r>
              <a:rPr lang="en-US" dirty="0">
                <a:cs typeface="Arial"/>
              </a:rPr>
              <a:t>) is excited to announce the launch of</a:t>
            </a:r>
            <a:r>
              <a:rPr lang="en-US">
                <a:cs typeface="Arial"/>
              </a:rPr>
              <a:t> the Pre-Kindergarten Statutory Age Eligibility Calculator</a:t>
            </a:r>
            <a:r>
              <a:rPr lang="en-US" dirty="0">
                <a:cs typeface="Arial"/>
              </a:rPr>
              <a:t>, available starting today,</a:t>
            </a:r>
            <a:r>
              <a:rPr lang="en-US">
                <a:cs typeface="Arial"/>
              </a:rPr>
              <a:t> </a:t>
            </a:r>
            <a:r>
              <a:rPr lang="en-US" b="1">
                <a:cs typeface="Arial"/>
              </a:rPr>
              <a:t>April </a:t>
            </a:r>
            <a:r>
              <a:rPr lang="en-US" b="1" dirty="0">
                <a:cs typeface="Arial"/>
              </a:rPr>
              <a:t>8</a:t>
            </a:r>
            <a:r>
              <a:rPr lang="en-US" b="1" baseline="30000" dirty="0">
                <a:cs typeface="Arial"/>
              </a:rPr>
              <a:t>th</a:t>
            </a:r>
            <a:r>
              <a:rPr lang="en-US" b="1">
                <a:cs typeface="Arial"/>
              </a:rPr>
              <a:t>, 2025</a:t>
            </a:r>
            <a:r>
              <a:rPr lang="en-US">
                <a:cs typeface="Arial"/>
              </a:rPr>
              <a:t>.</a:t>
            </a:r>
          </a:p>
          <a:p>
            <a:pPr lvl="1">
              <a:spcAft>
                <a:spcPts val="1200"/>
              </a:spcAft>
              <a:buFont typeface="Arial" panose="020B0604020202020204" pitchFamily="34" charset="0"/>
              <a:buChar char="•"/>
            </a:pPr>
            <a:r>
              <a:rPr lang="en-US">
                <a:cs typeface="Arial"/>
              </a:rPr>
              <a:t>This tool will function similarly to the Family Fee Calculator and will assist users in determining a child’s age eligibility for: </a:t>
            </a:r>
          </a:p>
          <a:p>
            <a:pPr lvl="3">
              <a:spcAft>
                <a:spcPts val="1200"/>
              </a:spcAft>
              <a:buFont typeface="Arial" panose="020B0604020202020204" pitchFamily="34" charset="0"/>
              <a:buChar char="•"/>
            </a:pPr>
            <a:r>
              <a:rPr lang="en-US" b="1">
                <a:cs typeface="Arial"/>
              </a:rPr>
              <a:t>California State Preschool Program (CSPP)</a:t>
            </a:r>
          </a:p>
          <a:p>
            <a:pPr lvl="3">
              <a:spcAft>
                <a:spcPts val="1200"/>
              </a:spcAft>
              <a:buFont typeface="Arial" panose="020B0604020202020204" pitchFamily="34" charset="0"/>
              <a:buChar char="•"/>
            </a:pPr>
            <a:r>
              <a:rPr lang="en-US" b="1">
                <a:cs typeface="Arial"/>
              </a:rPr>
              <a:t>Transitional Kindergarten (TK)</a:t>
            </a:r>
          </a:p>
          <a:p>
            <a:pPr lvl="1">
              <a:spcAft>
                <a:spcPts val="1200"/>
              </a:spcAft>
              <a:buFont typeface="Arial" panose="020B0604020202020204" pitchFamily="34" charset="0"/>
              <a:buChar char="•"/>
            </a:pPr>
            <a:r>
              <a:rPr lang="en-US">
                <a:cs typeface="Arial"/>
              </a:rPr>
              <a:t>This web application will allow for users to select the Fiscal Year, Report Period, and Child’s Date of Birth. Once this information has been inputted, the system will provide immediate confirmation of whether the child meets age eligibility for CSPP or TK.</a:t>
            </a: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19</a:t>
            </a:fld>
            <a:endParaRPr lang="en-US"/>
          </a:p>
        </p:txBody>
      </p:sp>
    </p:spTree>
    <p:extLst>
      <p:ext uri="{BB962C8B-B14F-4D97-AF65-F5344CB8AC3E}">
        <p14:creationId xmlns:p14="http://schemas.microsoft.com/office/powerpoint/2010/main" val="4209025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269788"/>
            <a:ext cx="11887200" cy="720802"/>
          </a:xfrm>
        </p:spPr>
        <p:txBody>
          <a:bodyPr>
            <a:normAutofit/>
          </a:bodyPr>
          <a:lstStyle/>
          <a:p>
            <a:r>
              <a:rPr lang="en-US" sz="4000">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12109" y="1038087"/>
            <a:ext cx="11124465" cy="4586958"/>
          </a:xfrm>
        </p:spPr>
        <p:txBody>
          <a:bodyPr vert="horz" lIns="91440" tIns="45720" rIns="91440" bIns="45720" rtlCol="0" anchor="t">
            <a:noAutofit/>
          </a:bodyPr>
          <a:lstStyle/>
          <a:p>
            <a:pPr>
              <a:lnSpc>
                <a:spcPct val="100000"/>
              </a:lnSpc>
              <a:spcBef>
                <a:spcPts val="0"/>
              </a:spcBef>
            </a:pPr>
            <a:r>
              <a:rPr lang="en-US" dirty="0">
                <a:ea typeface="+mn-lt"/>
                <a:cs typeface="+mn-lt"/>
              </a:rPr>
              <a:t>California Preschool Data Collection </a:t>
            </a:r>
            <a:r>
              <a:rPr lang="en-US" dirty="0">
                <a:cs typeface="Arial" panose="020B0604020202020204"/>
              </a:rPr>
              <a:t>(CAPSDAC)  Technical Assistance Support: </a:t>
            </a:r>
            <a:r>
              <a:rPr lang="en-US" sz="2800" dirty="0">
                <a:ea typeface="+mn-lt"/>
                <a:cs typeface="+mn-lt"/>
              </a:rPr>
              <a:t>CAPSDAC Customer Service Portal</a:t>
            </a:r>
            <a:r>
              <a:rPr lang="en-US" dirty="0">
                <a:ea typeface="+mn-lt"/>
                <a:cs typeface="+mn-lt"/>
              </a:rPr>
              <a:t> Launch &amp; Training</a:t>
            </a:r>
            <a:endParaRPr lang="en-US" dirty="0">
              <a:cs typeface="Arial" panose="020B0604020202020204"/>
            </a:endParaRPr>
          </a:p>
          <a:p>
            <a:pPr>
              <a:lnSpc>
                <a:spcPct val="100000"/>
              </a:lnSpc>
              <a:spcBef>
                <a:spcPts val="0"/>
              </a:spcBef>
            </a:pPr>
            <a:r>
              <a:rPr lang="en-US" dirty="0">
                <a:ea typeface="+mn-lt"/>
                <a:cs typeface="+mn-lt"/>
              </a:rPr>
              <a:t>CAPSDAC Customer Service Portal Timeline</a:t>
            </a:r>
          </a:p>
          <a:p>
            <a:pPr>
              <a:lnSpc>
                <a:spcPct val="100000"/>
              </a:lnSpc>
              <a:spcBef>
                <a:spcPts val="0"/>
              </a:spcBef>
            </a:pPr>
            <a:r>
              <a:rPr lang="en-US" dirty="0">
                <a:ea typeface="+mn-lt"/>
                <a:cs typeface="+mn-lt"/>
              </a:rPr>
              <a:t>Draft CAPSDAC Second Iteration Data File Domains and Fields</a:t>
            </a:r>
            <a:endParaRPr lang="en-US" dirty="0">
              <a:cs typeface="Arial"/>
            </a:endParaRPr>
          </a:p>
          <a:p>
            <a:pPr>
              <a:lnSpc>
                <a:spcPct val="100000"/>
              </a:lnSpc>
              <a:spcBef>
                <a:spcPts val="0"/>
              </a:spcBef>
            </a:pPr>
            <a:r>
              <a:rPr lang="en-US" dirty="0">
                <a:ea typeface="+mn-lt"/>
                <a:cs typeface="+mn-lt"/>
              </a:rPr>
              <a:t>Statutory Age Calculator</a:t>
            </a:r>
          </a:p>
          <a:p>
            <a:pPr>
              <a:lnSpc>
                <a:spcPct val="100000"/>
              </a:lnSpc>
              <a:spcBef>
                <a:spcPts val="0"/>
              </a:spcBef>
            </a:pPr>
            <a:r>
              <a:rPr lang="en-US" dirty="0">
                <a:ea typeface="+mn-lt"/>
                <a:cs typeface="+mn-lt"/>
              </a:rPr>
              <a:t>Resources and Contact Information</a:t>
            </a:r>
          </a:p>
          <a:p>
            <a:pPr>
              <a:lnSpc>
                <a:spcPct val="100000"/>
              </a:lnSpc>
              <a:spcBef>
                <a:spcPts val="0"/>
              </a:spcBef>
            </a:pPr>
            <a:r>
              <a:rPr lang="en-US" dirty="0">
                <a:ea typeface="+mn-lt"/>
                <a:cs typeface="+mn-lt"/>
              </a:rPr>
              <a:t>Upcoming Monthly Webinars</a:t>
            </a:r>
          </a:p>
          <a:p>
            <a:pPr>
              <a:lnSpc>
                <a:spcPct val="100000"/>
              </a:lnSpc>
              <a:spcBef>
                <a:spcPts val="0"/>
              </a:spcBef>
            </a:pPr>
            <a:r>
              <a:rPr lang="en-US" dirty="0">
                <a:ea typeface="+mn-lt"/>
                <a:cs typeface="+mn-lt"/>
              </a:rPr>
              <a:t>Questions and Answers</a:t>
            </a:r>
            <a:endParaRPr lang="en-US" dirty="0">
              <a:cs typeface="Arial" panose="020B0604020202020204"/>
            </a:endParaRPr>
          </a:p>
          <a:p>
            <a:pPr>
              <a:lnSpc>
                <a:spcPct val="100000"/>
              </a:lnSpc>
              <a:spcBef>
                <a:spcPts val="1400"/>
              </a:spcBef>
            </a:pPr>
            <a:endParaRPr lang="en-US" dirty="0">
              <a:ea typeface="+mn-lt"/>
              <a:cs typeface="+mn-lt"/>
            </a:endParaRPr>
          </a:p>
          <a:p>
            <a:pPr>
              <a:lnSpc>
                <a:spcPct val="100000"/>
              </a:lnSpc>
            </a:pPr>
            <a:endParaRPr lang="en-US" sz="2400" dirty="0">
              <a:ea typeface="+mn-lt"/>
              <a:cs typeface="+mn-lt"/>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F0BBF-BC2F-BE79-7B41-673DC7201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04004-6934-0BA5-3171-F8A710E18715}"/>
              </a:ext>
            </a:extLst>
          </p:cNvPr>
          <p:cNvSpPr>
            <a:spLocks noGrp="1"/>
          </p:cNvSpPr>
          <p:nvPr>
            <p:ph type="title"/>
          </p:nvPr>
        </p:nvSpPr>
        <p:spPr>
          <a:xfrm>
            <a:off x="152400" y="155159"/>
            <a:ext cx="11887200" cy="1325563"/>
          </a:xfrm>
        </p:spPr>
        <p:txBody>
          <a:bodyPr anchor="ctr">
            <a:normAutofit/>
          </a:bodyPr>
          <a:lstStyle/>
          <a:p>
            <a:r>
              <a:rPr lang="en-US" sz="4000" dirty="0">
                <a:solidFill>
                  <a:schemeClr val="bg1"/>
                </a:solidFill>
              </a:rPr>
              <a:t>Pre-K Statutory Age Calculator (2)</a:t>
            </a:r>
          </a:p>
        </p:txBody>
      </p:sp>
      <p:sp>
        <p:nvSpPr>
          <p:cNvPr id="4" name="Slide Number Placeholder 3">
            <a:extLst>
              <a:ext uri="{FF2B5EF4-FFF2-40B4-BE49-F238E27FC236}">
                <a16:creationId xmlns:a16="http://schemas.microsoft.com/office/drawing/2014/main" id="{35BD6A05-439C-BF53-6167-F55C4C1E6B4C}"/>
              </a:ext>
            </a:extLst>
          </p:cNvPr>
          <p:cNvSpPr>
            <a:spLocks noGrp="1"/>
          </p:cNvSpPr>
          <p:nvPr>
            <p:ph type="sldNum" sz="quarter" idx="10"/>
          </p:nvPr>
        </p:nvSpPr>
        <p:spPr>
          <a:xfrm>
            <a:off x="9296400" y="6309676"/>
            <a:ext cx="2743200" cy="365125"/>
          </a:xfrm>
        </p:spPr>
        <p:txBody>
          <a:bodyPr anchor="ctr">
            <a:normAutofit/>
          </a:bodyPr>
          <a:lstStyle/>
          <a:p>
            <a:pPr>
              <a:lnSpc>
                <a:spcPct val="90000"/>
              </a:lnSpc>
              <a:spcAft>
                <a:spcPts val="600"/>
              </a:spcAft>
            </a:pPr>
            <a:fld id="{432ED76D-8188-4B28-B316-CD85396F47B0}" type="slidenum">
              <a:rPr lang="en-US" sz="1900" smtClean="0"/>
              <a:pPr>
                <a:lnSpc>
                  <a:spcPct val="90000"/>
                </a:lnSpc>
                <a:spcAft>
                  <a:spcPts val="600"/>
                </a:spcAft>
              </a:pPr>
              <a:t>20</a:t>
            </a:fld>
            <a:endParaRPr lang="en-US" sz="1900"/>
          </a:p>
        </p:txBody>
      </p:sp>
      <p:sp>
        <p:nvSpPr>
          <p:cNvPr id="5" name="Content Placeholder 4">
            <a:extLst>
              <a:ext uri="{FF2B5EF4-FFF2-40B4-BE49-F238E27FC236}">
                <a16:creationId xmlns:a16="http://schemas.microsoft.com/office/drawing/2014/main" id="{9F8B7202-8DF2-9DEB-27D2-A7FD305F2659}"/>
              </a:ext>
            </a:extLst>
          </p:cNvPr>
          <p:cNvSpPr>
            <a:spLocks noGrp="1"/>
          </p:cNvSpPr>
          <p:nvPr>
            <p:ph idx="1"/>
          </p:nvPr>
        </p:nvSpPr>
        <p:spPr>
          <a:xfrm>
            <a:off x="152400" y="1333499"/>
            <a:ext cx="11887200" cy="4868517"/>
          </a:xfrm>
        </p:spPr>
        <p:txBody>
          <a:bodyPr vert="horz" lIns="91440" tIns="45720" rIns="91440" bIns="45720" rtlCol="0" anchor="t">
            <a:normAutofit/>
          </a:bodyPr>
          <a:lstStyle/>
          <a:p>
            <a:pPr marL="0" indent="0">
              <a:buNone/>
            </a:pPr>
            <a:r>
              <a:rPr lang="en-US" b="1" dirty="0">
                <a:cs typeface="Arial" panose="020B0604020202020204"/>
              </a:rPr>
              <a:t>Next Steps &amp; Communication</a:t>
            </a:r>
            <a:endParaRPr lang="en-US" b="1" dirty="0"/>
          </a:p>
          <a:p>
            <a:r>
              <a:rPr lang="en-US">
                <a:cs typeface="Arial" panose="020B0604020202020204"/>
              </a:rPr>
              <a:t>We are</a:t>
            </a:r>
            <a:r>
              <a:rPr lang="en-US" dirty="0">
                <a:cs typeface="Arial" panose="020B0604020202020204"/>
              </a:rPr>
              <a:t> sharing the calculator with you now so you can begin using it right away and provide any early feedback as you explore the tool. In the coming weeks, </a:t>
            </a:r>
            <a:r>
              <a:rPr lang="en-US">
                <a:cs typeface="Arial" panose="020B0604020202020204"/>
              </a:rPr>
              <a:t>we will</a:t>
            </a:r>
            <a:r>
              <a:rPr lang="en-US" dirty="0">
                <a:cs typeface="Arial" panose="020B0604020202020204"/>
              </a:rPr>
              <a:t> be publishing our communications about the calculator in both our:</a:t>
            </a:r>
          </a:p>
          <a:p>
            <a:pPr lvl="1"/>
            <a:r>
              <a:rPr lang="en-US" dirty="0">
                <a:cs typeface="Arial" panose="020B0604020202020204"/>
              </a:rPr>
              <a:t>CAPSDAC Update Series</a:t>
            </a:r>
          </a:p>
          <a:p>
            <a:pPr lvl="1"/>
            <a:r>
              <a:rPr lang="en-US" dirty="0">
                <a:cs typeface="Arial" panose="020B0604020202020204"/>
              </a:rPr>
              <a:t>CDMIS Update Series</a:t>
            </a:r>
          </a:p>
          <a:p>
            <a:r>
              <a:rPr lang="en-US" dirty="0">
                <a:cs typeface="Arial" panose="020B0604020202020204"/>
              </a:rPr>
              <a:t>A targeted email announcement will also go out to:</a:t>
            </a:r>
          </a:p>
          <a:p>
            <a:pPr lvl="1"/>
            <a:r>
              <a:rPr lang="en-US" dirty="0">
                <a:cs typeface="Arial" panose="020B0604020202020204"/>
              </a:rPr>
              <a:t>Program Directors, Executive Directors, Software Vendors, and all system users of CAPSDAC, CDMIS, and PLIS.</a:t>
            </a:r>
          </a:p>
        </p:txBody>
      </p:sp>
    </p:spTree>
    <p:extLst>
      <p:ext uri="{BB962C8B-B14F-4D97-AF65-F5344CB8AC3E}">
        <p14:creationId xmlns:p14="http://schemas.microsoft.com/office/powerpoint/2010/main" val="2034422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65BE7-7FAF-8835-93D8-738EA9B24F63}"/>
              </a:ext>
            </a:extLst>
          </p:cNvPr>
          <p:cNvSpPr>
            <a:spLocks noGrp="1"/>
          </p:cNvSpPr>
          <p:nvPr>
            <p:ph type="title"/>
          </p:nvPr>
        </p:nvSpPr>
        <p:spPr/>
        <p:txBody>
          <a:bodyPr/>
          <a:lstStyle/>
          <a:p>
            <a:r>
              <a:rPr lang="en-US" sz="4000" dirty="0">
                <a:solidFill>
                  <a:schemeClr val="bg1"/>
                </a:solidFill>
              </a:rPr>
              <a:t>Pre-K Statutory Age Calculator (3)</a:t>
            </a:r>
            <a:endParaRPr lang="en-US" dirty="0"/>
          </a:p>
        </p:txBody>
      </p:sp>
      <p:sp>
        <p:nvSpPr>
          <p:cNvPr id="4" name="Content Placeholder 3">
            <a:extLst>
              <a:ext uri="{FF2B5EF4-FFF2-40B4-BE49-F238E27FC236}">
                <a16:creationId xmlns:a16="http://schemas.microsoft.com/office/drawing/2014/main" id="{7B7CBB9A-4935-15C0-3223-0656A6233F2B}"/>
              </a:ext>
            </a:extLst>
          </p:cNvPr>
          <p:cNvSpPr>
            <a:spLocks noGrp="1"/>
          </p:cNvSpPr>
          <p:nvPr>
            <p:ph sz="quarter" idx="11"/>
          </p:nvPr>
        </p:nvSpPr>
        <p:spPr>
          <a:xfrm>
            <a:off x="225973" y="1529362"/>
            <a:ext cx="5742674" cy="4490682"/>
          </a:xfrm>
        </p:spPr>
        <p:txBody>
          <a:bodyPr>
            <a:normAutofit/>
          </a:bodyPr>
          <a:lstStyle/>
          <a:p>
            <a:pPr marL="0" indent="0">
              <a:buNone/>
            </a:pPr>
            <a:r>
              <a:rPr lang="en-US" b="1" u="sng" dirty="0">
                <a:cs typeface="Arial"/>
              </a:rPr>
              <a:t>Live Demonstration: </a:t>
            </a:r>
          </a:p>
          <a:p>
            <a:r>
              <a:rPr lang="en-US" dirty="0">
                <a:cs typeface="Arial"/>
              </a:rPr>
              <a:t>During this portion of the webinar, a staff member will share their web browser to showcase the Pre-K Statutory Age Calculator.</a:t>
            </a:r>
          </a:p>
        </p:txBody>
      </p:sp>
      <p:pic>
        <p:nvPicPr>
          <p:cNvPr id="8" name="Content Placeholder 7" descr="Young children playing in a play area.">
            <a:extLst>
              <a:ext uri="{FF2B5EF4-FFF2-40B4-BE49-F238E27FC236}">
                <a16:creationId xmlns:a16="http://schemas.microsoft.com/office/drawing/2014/main" id="{54AA9A89-78C9-555C-2928-7A3B9C3249D0}"/>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379033" y="1700948"/>
            <a:ext cx="5092768" cy="33951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Content Placeholder 5">
            <a:extLst>
              <a:ext uri="{FF2B5EF4-FFF2-40B4-BE49-F238E27FC236}">
                <a16:creationId xmlns:a16="http://schemas.microsoft.com/office/drawing/2014/main" id="{3BB26E5D-BA11-1A46-8001-49E6937FD446}"/>
              </a:ext>
            </a:extLst>
          </p:cNvPr>
          <p:cNvSpPr>
            <a:spLocks noGrp="1"/>
          </p:cNvSpPr>
          <p:nvPr>
            <p:ph sz="quarter" idx="13"/>
          </p:nvPr>
        </p:nvSpPr>
        <p:spPr>
          <a:xfrm>
            <a:off x="6096000" y="5385759"/>
            <a:ext cx="5658835" cy="634285"/>
          </a:xfrm>
        </p:spPr>
        <p:txBody>
          <a:bodyPr>
            <a:normAutofit lnSpcReduction="10000"/>
          </a:bodyPr>
          <a:lstStyle/>
          <a:p>
            <a:pPr marL="0" indent="0">
              <a:buNone/>
            </a:pPr>
            <a:r>
              <a:rPr lang="en-US" sz="2000" b="1">
                <a:cs typeface="Arial"/>
              </a:rPr>
              <a:t>Photo Credit: Breed St. Elementary, Deaf &amp; Hard of Hearing Program</a:t>
            </a:r>
          </a:p>
        </p:txBody>
      </p:sp>
      <p:sp>
        <p:nvSpPr>
          <p:cNvPr id="3" name="Slide Number Placeholder 2">
            <a:extLst>
              <a:ext uri="{FF2B5EF4-FFF2-40B4-BE49-F238E27FC236}">
                <a16:creationId xmlns:a16="http://schemas.microsoft.com/office/drawing/2014/main" id="{236C732F-BFAE-9745-14A6-A7F77B76A559}"/>
              </a:ext>
            </a:extLst>
          </p:cNvPr>
          <p:cNvSpPr>
            <a:spLocks noGrp="1"/>
          </p:cNvSpPr>
          <p:nvPr>
            <p:ph type="sldNum" sz="quarter" idx="10"/>
          </p:nvPr>
        </p:nvSpPr>
        <p:spPr/>
        <p:txBody>
          <a:bodyPr/>
          <a:lstStyle/>
          <a:p>
            <a:fld id="{432ED76D-8188-4B28-B316-CD85396F47B0}" type="slidenum">
              <a:rPr lang="en-US" smtClean="0"/>
              <a:pPr/>
              <a:t>21</a:t>
            </a:fld>
            <a:endParaRPr lang="en-US"/>
          </a:p>
        </p:txBody>
      </p:sp>
    </p:spTree>
    <p:extLst>
      <p:ext uri="{BB962C8B-B14F-4D97-AF65-F5344CB8AC3E}">
        <p14:creationId xmlns:p14="http://schemas.microsoft.com/office/powerpoint/2010/main" val="3153226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E2079-ED98-B723-F85C-0F8F270FDCB8}"/>
              </a:ext>
            </a:extLst>
          </p:cNvPr>
          <p:cNvSpPr>
            <a:spLocks noGrp="1"/>
          </p:cNvSpPr>
          <p:nvPr>
            <p:ph type="title"/>
          </p:nvPr>
        </p:nvSpPr>
        <p:spPr/>
        <p:txBody>
          <a:bodyPr/>
          <a:lstStyle/>
          <a:p>
            <a:r>
              <a:rPr lang="en-US" sz="4000" dirty="0">
                <a:solidFill>
                  <a:schemeClr val="bg1"/>
                </a:solidFill>
              </a:rPr>
              <a:t>CAPSDAC: Resources &amp; Contact Information</a:t>
            </a:r>
            <a:endParaRPr lang="en-US" dirty="0"/>
          </a:p>
        </p:txBody>
      </p:sp>
      <p:sp>
        <p:nvSpPr>
          <p:cNvPr id="3" name="Content Placeholder 2">
            <a:extLst>
              <a:ext uri="{FF2B5EF4-FFF2-40B4-BE49-F238E27FC236}">
                <a16:creationId xmlns:a16="http://schemas.microsoft.com/office/drawing/2014/main" id="{410A1758-9B86-F51B-B127-8C8B0CA05A23}"/>
              </a:ext>
            </a:extLst>
          </p:cNvPr>
          <p:cNvSpPr>
            <a:spLocks noGrp="1"/>
          </p:cNvSpPr>
          <p:nvPr>
            <p:ph idx="1"/>
          </p:nvPr>
        </p:nvSpPr>
        <p:spPr/>
        <p:txBody>
          <a:bodyPr vert="horz" lIns="91440" tIns="45720" rIns="91440" bIns="45720" rtlCol="0" anchor="t">
            <a:normAutofit lnSpcReduction="10000"/>
          </a:bodyPr>
          <a:lstStyle/>
          <a:p>
            <a:pPr marL="0" indent="0">
              <a:buNone/>
            </a:pPr>
            <a:r>
              <a:rPr lang="en-US" b="1" dirty="0"/>
              <a:t>Resources</a:t>
            </a:r>
          </a:p>
          <a:p>
            <a:pPr>
              <a:spcAft>
                <a:spcPts val="1200"/>
              </a:spcAft>
            </a:pPr>
            <a:r>
              <a:rPr lang="en-US" dirty="0"/>
              <a:t>CAPSDAC Online Portal: </a:t>
            </a:r>
            <a:r>
              <a:rPr lang="en-US" dirty="0">
                <a:hlinkClick r:id="rId3" tooltip="CAPSDAC Online Portal"/>
              </a:rPr>
              <a:t>https://www.capsdac.org/</a:t>
            </a:r>
            <a:endParaRPr lang="en-US" dirty="0"/>
          </a:p>
          <a:p>
            <a:pPr>
              <a:spcAft>
                <a:spcPts val="1200"/>
              </a:spcAft>
            </a:pPr>
            <a:r>
              <a:rPr lang="en-US" dirty="0"/>
              <a:t>CAPSAC Support Page: </a:t>
            </a:r>
            <a:r>
              <a:rPr lang="en-US" dirty="0">
                <a:hlinkClick r:id="rId4" tooltip="CAPSDAC Support Page"/>
              </a:rPr>
              <a:t>https://www.cde.ca.gov/sp/cd/ci/capsdacsupportlanding.asp</a:t>
            </a:r>
            <a:endParaRPr lang="en-US" dirty="0"/>
          </a:p>
          <a:p>
            <a:pPr>
              <a:spcAft>
                <a:spcPts val="1200"/>
              </a:spcAft>
            </a:pPr>
            <a:r>
              <a:rPr lang="en-US" dirty="0">
                <a:cs typeface="Arial" panose="020B0604020202020204"/>
              </a:rPr>
              <a:t>Statutory Age Calculator: </a:t>
            </a:r>
            <a:r>
              <a:rPr lang="en-US" dirty="0">
                <a:hlinkClick r:id="rId5"/>
              </a:rPr>
              <a:t>https://www2.cde.ca.gov/ageeligcalc/ageeligibilitycalc.aspx</a:t>
            </a:r>
            <a:endParaRPr lang="en-US" dirty="0">
              <a:cs typeface="Arial" panose="020B0604020202020204"/>
            </a:endParaRPr>
          </a:p>
          <a:p>
            <a:pPr marL="0" indent="0">
              <a:buNone/>
            </a:pPr>
            <a:r>
              <a:rPr lang="en-US" b="1" dirty="0"/>
              <a:t>Contact Information</a:t>
            </a:r>
            <a:endParaRPr lang="en-US" b="1" dirty="0">
              <a:cs typeface="Arial"/>
            </a:endParaRPr>
          </a:p>
          <a:p>
            <a:r>
              <a:rPr lang="en-US" dirty="0"/>
              <a:t>CAPSDAC Support Team: </a:t>
            </a:r>
            <a:r>
              <a:rPr lang="en-US" dirty="0">
                <a:hlinkClick r:id="rId6"/>
              </a:rPr>
              <a:t>CAPSDAC@cde.ca.gov</a:t>
            </a:r>
            <a:endParaRPr lang="en-US" dirty="0">
              <a:cs typeface="Arial"/>
            </a:endParaRPr>
          </a:p>
        </p:txBody>
      </p:sp>
      <p:sp>
        <p:nvSpPr>
          <p:cNvPr id="4" name="Slide Number Placeholder 3">
            <a:extLst>
              <a:ext uri="{FF2B5EF4-FFF2-40B4-BE49-F238E27FC236}">
                <a16:creationId xmlns:a16="http://schemas.microsoft.com/office/drawing/2014/main" id="{BC1CF9FA-DAE3-3954-7F18-24120445973F}"/>
              </a:ext>
            </a:extLst>
          </p:cNvPr>
          <p:cNvSpPr>
            <a:spLocks noGrp="1"/>
          </p:cNvSpPr>
          <p:nvPr>
            <p:ph type="sldNum" sz="quarter" idx="10"/>
          </p:nvPr>
        </p:nvSpPr>
        <p:spPr/>
        <p:txBody>
          <a:bodyPr/>
          <a:lstStyle/>
          <a:p>
            <a:fld id="{432ED76D-8188-4B28-B316-CD85396F47B0}" type="slidenum">
              <a:rPr lang="en-US" smtClean="0"/>
              <a:pPr/>
              <a:t>22</a:t>
            </a:fld>
            <a:endParaRPr lang="en-US"/>
          </a:p>
        </p:txBody>
      </p:sp>
    </p:spTree>
    <p:extLst>
      <p:ext uri="{BB962C8B-B14F-4D97-AF65-F5344CB8AC3E}">
        <p14:creationId xmlns:p14="http://schemas.microsoft.com/office/powerpoint/2010/main" val="3892165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A797C-D2D5-5352-25FD-230EBD1FA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C4680-40B9-8D60-9580-E2767A5FD183}"/>
              </a:ext>
            </a:extLst>
          </p:cNvPr>
          <p:cNvSpPr>
            <a:spLocks noGrp="1"/>
          </p:cNvSpPr>
          <p:nvPr>
            <p:ph type="title"/>
          </p:nvPr>
        </p:nvSpPr>
        <p:spPr>
          <a:xfrm>
            <a:off x="152400" y="-1684"/>
            <a:ext cx="11887200" cy="1017339"/>
          </a:xfrm>
        </p:spPr>
        <p:txBody>
          <a:bodyPr>
            <a:normAutofit/>
          </a:bodyPr>
          <a:lstStyle/>
          <a:p>
            <a:r>
              <a:rPr lang="en-US" sz="4000" dirty="0">
                <a:solidFill>
                  <a:srgbClr val="FFFFFF"/>
                </a:solidFill>
                <a:ea typeface="+mj-lt"/>
                <a:cs typeface="+mj-lt"/>
              </a:rPr>
              <a:t>CAPSDAC Resources</a:t>
            </a:r>
            <a:endParaRPr lang="en-US" sz="4000" dirty="0"/>
          </a:p>
        </p:txBody>
      </p:sp>
      <p:sp>
        <p:nvSpPr>
          <p:cNvPr id="3" name="Content Placeholder 2">
            <a:extLst>
              <a:ext uri="{FF2B5EF4-FFF2-40B4-BE49-F238E27FC236}">
                <a16:creationId xmlns:a16="http://schemas.microsoft.com/office/drawing/2014/main" id="{CF140E0C-0341-4087-81A4-F2BC10A2EDE9}"/>
              </a:ext>
            </a:extLst>
          </p:cNvPr>
          <p:cNvSpPr>
            <a:spLocks noGrp="1"/>
          </p:cNvSpPr>
          <p:nvPr>
            <p:ph idx="1"/>
          </p:nvPr>
        </p:nvSpPr>
        <p:spPr>
          <a:xfrm>
            <a:off x="152400" y="910547"/>
            <a:ext cx="11887200" cy="4422866"/>
          </a:xfrm>
        </p:spPr>
        <p:txBody>
          <a:bodyPr vert="horz" lIns="91440" tIns="45720" rIns="91440" bIns="45720" rtlCol="0" anchor="t">
            <a:noAutofit/>
          </a:bodyPr>
          <a:lstStyle/>
          <a:p>
            <a:pPr marL="0" indent="0">
              <a:buNone/>
            </a:pPr>
            <a:r>
              <a:rPr lang="en-US" sz="2400" b="1" dirty="0">
                <a:ea typeface="+mn-lt"/>
                <a:cs typeface="+mn-lt"/>
              </a:rPr>
              <a:t>CDE CAPSDAC Support webpage: </a:t>
            </a:r>
            <a:r>
              <a:rPr lang="en-US" sz="2400" dirty="0">
                <a:ea typeface="+mn-lt"/>
                <a:cs typeface="+mn-lt"/>
                <a:hlinkClick r:id="rId3" tooltip="CAPSDAC Support Webpage"/>
              </a:rPr>
              <a:t>https://www.cde.ca.gov/sp/cd/ci/capsdacsupportlanding.asp</a:t>
            </a:r>
            <a:r>
              <a:rPr lang="en-US" sz="2400" b="1" dirty="0">
                <a:ea typeface="+mn-lt"/>
                <a:cs typeface="+mn-lt"/>
                <a:hlinkClick r:id="rId3" tooltip="CAPSDAC Support Webpage"/>
              </a:rPr>
              <a:t> </a:t>
            </a:r>
            <a:endParaRPr lang="en-US" sz="2400" dirty="0">
              <a:ea typeface="+mn-lt"/>
              <a:cs typeface="+mn-lt"/>
            </a:endParaRPr>
          </a:p>
          <a:p>
            <a:r>
              <a:rPr lang="en-US" sz="2400" dirty="0">
                <a:ea typeface="+mn-lt"/>
                <a:cs typeface="+mn-lt"/>
              </a:rPr>
              <a:t>CAPSDAC Update #5: Transition to CAPSDAC Customer Support Portal for CAPSDAC Support Requests: </a:t>
            </a:r>
            <a:r>
              <a:rPr lang="en-US" sz="2400" dirty="0">
                <a:ea typeface="+mn-lt"/>
                <a:cs typeface="+mn-lt"/>
                <a:hlinkClick r:id="rId4" tooltip="CAPSDAC Updates Webpage"/>
              </a:rPr>
              <a:t>https://www.cde.ca.gov/sp/cd/ci/capsdacupdates.asp</a:t>
            </a:r>
            <a:r>
              <a:rPr lang="en-US" sz="2400" dirty="0">
                <a:ea typeface="+mn-lt"/>
                <a:cs typeface="+mn-lt"/>
              </a:rPr>
              <a:t> </a:t>
            </a:r>
          </a:p>
          <a:p>
            <a:r>
              <a:rPr lang="en-US" sz="2400" dirty="0">
                <a:ea typeface="+mn-lt"/>
                <a:cs typeface="+mn-lt"/>
              </a:rPr>
              <a:t>CAPSDAC Customer Support Training PowerPoint Slide Deck and Training Video have been posted on the CDE CAPSDAC Customer Support Resource Page:</a:t>
            </a:r>
          </a:p>
          <a:p>
            <a:pPr marL="0" indent="0">
              <a:buNone/>
            </a:pPr>
            <a:r>
              <a:rPr lang="en-US" sz="2400" dirty="0">
                <a:cs typeface="Arial" panose="020B0604020202020204"/>
                <a:hlinkClick r:id="rId5" tooltip="CAPSDAC Customer Support Portal Resource Page"/>
              </a:rPr>
              <a:t>https://www.cde.ca.gov/sp/cd/ci/servicenow.asp</a:t>
            </a:r>
            <a:endParaRPr lang="en-US" sz="2400" dirty="0">
              <a:cs typeface="Arial" panose="020B0604020202020204"/>
            </a:endParaRPr>
          </a:p>
          <a:p>
            <a:r>
              <a:rPr lang="en-US" sz="2400" dirty="0">
                <a:cs typeface="Arial" panose="020B0604020202020204"/>
              </a:rPr>
              <a:t>Individual or small group training will be provided by the CDE CAPSDAC Support Team upon requests</a:t>
            </a:r>
          </a:p>
          <a:p>
            <a:pPr marL="0" indent="0">
              <a:buNone/>
            </a:pPr>
            <a:endParaRPr lang="en-US" dirty="0">
              <a:cs typeface="Arial"/>
            </a:endParaRPr>
          </a:p>
        </p:txBody>
      </p:sp>
      <p:sp>
        <p:nvSpPr>
          <p:cNvPr id="4" name="Slide Number Placeholder 3">
            <a:extLst>
              <a:ext uri="{FF2B5EF4-FFF2-40B4-BE49-F238E27FC236}">
                <a16:creationId xmlns:a16="http://schemas.microsoft.com/office/drawing/2014/main" id="{39B4B486-B989-1D79-14D9-7EFAC23EE485}"/>
              </a:ext>
            </a:extLst>
          </p:cNvPr>
          <p:cNvSpPr>
            <a:spLocks noGrp="1"/>
          </p:cNvSpPr>
          <p:nvPr>
            <p:ph type="sldNum" sz="quarter" idx="10"/>
          </p:nvPr>
        </p:nvSpPr>
        <p:spPr/>
        <p:txBody>
          <a:bodyPr/>
          <a:lstStyle/>
          <a:p>
            <a:fld id="{432ED76D-8188-4B28-B316-CD85396F47B0}" type="slidenum">
              <a:rPr lang="en-US" smtClean="0"/>
              <a:pPr/>
              <a:t>23</a:t>
            </a:fld>
            <a:endParaRPr lang="en-US"/>
          </a:p>
        </p:txBody>
      </p:sp>
    </p:spTree>
    <p:extLst>
      <p:ext uri="{BB962C8B-B14F-4D97-AF65-F5344CB8AC3E}">
        <p14:creationId xmlns:p14="http://schemas.microsoft.com/office/powerpoint/2010/main" val="1058198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47931"/>
            <a:ext cx="11887200" cy="1325563"/>
          </a:xfrm>
        </p:spPr>
        <p:txBody>
          <a:bodyPr>
            <a:normAutofit/>
          </a:bodyPr>
          <a:lstStyle/>
          <a:p>
            <a:r>
              <a:rPr lang="en-US" sz="4000" dirty="0">
                <a:solidFill>
                  <a:schemeClr val="bg1"/>
                </a:solidFill>
                <a:cs typeface="Arial"/>
              </a:rPr>
              <a:t>Upcoming Office Hours and Webinars</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78180" y="1367087"/>
            <a:ext cx="10835640" cy="4998919"/>
          </a:xfrm>
        </p:spPr>
        <p:txBody>
          <a:bodyPr vert="horz" lIns="91440" tIns="45720" rIns="91440" bIns="45720" rtlCol="0" anchor="t">
            <a:normAutofit/>
          </a:bodyPr>
          <a:lstStyle/>
          <a:p>
            <a:pPr marL="0" indent="0">
              <a:lnSpc>
                <a:spcPct val="135000"/>
              </a:lnSpc>
              <a:spcBef>
                <a:spcPts val="1200"/>
              </a:spcBef>
              <a:buNone/>
            </a:pPr>
            <a:r>
              <a:rPr lang="en-US" b="1">
                <a:ea typeface="+mn-lt"/>
                <a:cs typeface="+mn-lt"/>
              </a:rPr>
              <a:t>Webinars:</a:t>
            </a:r>
            <a:endParaRPr lang="en-US">
              <a:ea typeface="+mn-lt"/>
              <a:cs typeface="+mn-lt"/>
            </a:endParaRPr>
          </a:p>
          <a:p>
            <a:pPr marL="457200">
              <a:lnSpc>
                <a:spcPct val="125000"/>
              </a:lnSpc>
              <a:spcBef>
                <a:spcPts val="1200"/>
              </a:spcBef>
              <a:spcAft>
                <a:spcPts val="2400"/>
              </a:spcAft>
              <a:buFont typeface="Arial,Sans-Serif"/>
              <a:buChar char="•"/>
            </a:pPr>
            <a:r>
              <a:rPr lang="en-US">
                <a:ea typeface="+mn-lt"/>
                <a:cs typeface="+mn-lt"/>
              </a:rPr>
              <a:t>May 13, 2025, 10 a.m. to 11:30 a.m.</a:t>
            </a:r>
            <a:endParaRPr lang="en-US"/>
          </a:p>
          <a:p>
            <a:pPr indent="0">
              <a:lnSpc>
                <a:spcPct val="125000"/>
              </a:lnSpc>
              <a:spcBef>
                <a:spcPts val="1200"/>
              </a:spcBef>
              <a:buNone/>
            </a:pPr>
            <a:r>
              <a:rPr lang="en-US">
                <a:ea typeface="+mn-lt"/>
                <a:cs typeface="+mn-lt"/>
              </a:rPr>
              <a:t>Also found at </a:t>
            </a:r>
            <a:r>
              <a:rPr lang="en-US">
                <a:ea typeface="+mn-lt"/>
                <a:cs typeface="+mn-lt"/>
                <a:hlinkClick r:id="rId3" tooltip="CAPSDAC Webinars &amp; Office Hours"/>
              </a:rPr>
              <a:t>https://www.cde.ca.gov/sp/cd/ci/capsdacwebinars.asp</a:t>
            </a:r>
            <a:r>
              <a:rPr lang="en-US">
                <a:ea typeface="+mn-lt"/>
                <a:cs typeface="+mn-lt"/>
              </a:rPr>
              <a:t> </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24</a:t>
            </a:fld>
            <a:endParaRPr lang="en-US"/>
          </a:p>
        </p:txBody>
      </p:sp>
    </p:spTree>
    <p:extLst>
      <p:ext uri="{BB962C8B-B14F-4D97-AF65-F5344CB8AC3E}">
        <p14:creationId xmlns:p14="http://schemas.microsoft.com/office/powerpoint/2010/main" val="204547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water.">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25</a:t>
            </a:fld>
            <a:endParaRPr lang="en-US"/>
          </a:p>
        </p:txBody>
      </p:sp>
    </p:spTree>
    <p:extLst>
      <p:ext uri="{BB962C8B-B14F-4D97-AF65-F5344CB8AC3E}">
        <p14:creationId xmlns:p14="http://schemas.microsoft.com/office/powerpoint/2010/main" val="2542023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9E04F-2BEC-7E05-717E-8AC3289ED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D589B-8C29-9DE6-2892-678351B173B7}"/>
              </a:ext>
            </a:extLst>
          </p:cNvPr>
          <p:cNvSpPr>
            <a:spLocks noGrp="1"/>
          </p:cNvSpPr>
          <p:nvPr>
            <p:ph type="title"/>
          </p:nvPr>
        </p:nvSpPr>
        <p:spPr>
          <a:xfrm>
            <a:off x="152400" y="163692"/>
            <a:ext cx="11887200" cy="1017339"/>
          </a:xfrm>
        </p:spPr>
        <p:txBody>
          <a:bodyPr>
            <a:normAutofit fontScale="90000"/>
          </a:bodyPr>
          <a:lstStyle/>
          <a:p>
            <a:r>
              <a:rPr lang="en-US" sz="4000" dirty="0">
                <a:solidFill>
                  <a:srgbClr val="FFFFFF"/>
                </a:solidFill>
                <a:ea typeface="+mj-lt"/>
                <a:cs typeface="+mj-lt"/>
              </a:rPr>
              <a:t>CAPSDAC Customer Service Portal Launch &amp; Training</a:t>
            </a:r>
            <a:endParaRPr lang="en-US" sz="4000" dirty="0"/>
          </a:p>
        </p:txBody>
      </p:sp>
      <p:sp>
        <p:nvSpPr>
          <p:cNvPr id="3" name="Content Placeholder 2">
            <a:extLst>
              <a:ext uri="{FF2B5EF4-FFF2-40B4-BE49-F238E27FC236}">
                <a16:creationId xmlns:a16="http://schemas.microsoft.com/office/drawing/2014/main" id="{DE2AFB66-4717-F499-7509-6C22ED8BE8AE}"/>
              </a:ext>
            </a:extLst>
          </p:cNvPr>
          <p:cNvSpPr>
            <a:spLocks noGrp="1"/>
          </p:cNvSpPr>
          <p:nvPr>
            <p:ph idx="1"/>
          </p:nvPr>
        </p:nvSpPr>
        <p:spPr>
          <a:xfrm>
            <a:off x="152400" y="1081385"/>
            <a:ext cx="11887200" cy="4422866"/>
          </a:xfrm>
        </p:spPr>
        <p:txBody>
          <a:bodyPr vert="horz" lIns="91440" tIns="45720" rIns="91440" bIns="45720" rtlCol="0" anchor="t">
            <a:noAutofit/>
          </a:bodyPr>
          <a:lstStyle/>
          <a:p>
            <a:pPr>
              <a:lnSpc>
                <a:spcPct val="200000"/>
              </a:lnSpc>
            </a:pPr>
            <a:r>
              <a:rPr lang="en-US" sz="2400" b="1" dirty="0">
                <a:ea typeface="+mn-lt"/>
                <a:cs typeface="+mn-lt"/>
              </a:rPr>
              <a:t>Official CAPSDAC Customer Service Portal Launch Date:</a:t>
            </a:r>
            <a:r>
              <a:rPr lang="en-US" sz="2400" dirty="0">
                <a:ea typeface="+mn-lt"/>
                <a:cs typeface="+mn-lt"/>
              </a:rPr>
              <a:t> April 8, 2025</a:t>
            </a:r>
            <a:endParaRPr lang="en-US" sz="2400" dirty="0">
              <a:cs typeface="Arial" panose="020B0604020202020204"/>
            </a:endParaRPr>
          </a:p>
          <a:p>
            <a:pPr>
              <a:lnSpc>
                <a:spcPct val="200000"/>
              </a:lnSpc>
            </a:pPr>
            <a:r>
              <a:rPr lang="en-US" sz="2400" b="1" dirty="0">
                <a:cs typeface="Arial"/>
              </a:rPr>
              <a:t>What is CAPSDAC Customer Service Portal : </a:t>
            </a:r>
            <a:r>
              <a:rPr lang="en-US" sz="2400" dirty="0">
                <a:cs typeface="Arial"/>
              </a:rPr>
              <a:t>A web portal for California Preschool Data Collection (CAPSDAC) where users can request technical assistance, ask questions, and track issues related to CAPSDAC. </a:t>
            </a:r>
          </a:p>
          <a:p>
            <a:pPr>
              <a:lnSpc>
                <a:spcPct val="200000"/>
              </a:lnSpc>
            </a:pPr>
            <a:r>
              <a:rPr lang="en-US" sz="2400" b="1" dirty="0">
                <a:cs typeface="Arial"/>
              </a:rPr>
              <a:t>How to use </a:t>
            </a:r>
            <a:r>
              <a:rPr lang="en-US" sz="2400" b="1" dirty="0">
                <a:ea typeface="+mn-lt"/>
                <a:cs typeface="+mn-lt"/>
              </a:rPr>
              <a:t>CAPSDAC Customer Service Portal</a:t>
            </a:r>
            <a:r>
              <a:rPr lang="en-US" sz="2400" b="1" dirty="0">
                <a:cs typeface="Arial"/>
              </a:rPr>
              <a:t>:</a:t>
            </a:r>
          </a:p>
          <a:p>
            <a:pPr marL="0" indent="0">
              <a:lnSpc>
                <a:spcPct val="200000"/>
              </a:lnSpc>
              <a:buNone/>
            </a:pPr>
            <a:r>
              <a:rPr lang="en-US" sz="2400" b="1" dirty="0">
                <a:cs typeface="Arial"/>
              </a:rPr>
              <a:t>Live Demo: </a:t>
            </a:r>
            <a:r>
              <a:rPr lang="en-US" sz="2400" dirty="0">
                <a:cs typeface="Arial"/>
              </a:rPr>
              <a:t>Mr. Ty Steels, Business Consultant/Deliver Lead,  AHEAD</a:t>
            </a:r>
          </a:p>
        </p:txBody>
      </p:sp>
      <p:sp>
        <p:nvSpPr>
          <p:cNvPr id="4" name="Slide Number Placeholder 3">
            <a:extLst>
              <a:ext uri="{FF2B5EF4-FFF2-40B4-BE49-F238E27FC236}">
                <a16:creationId xmlns:a16="http://schemas.microsoft.com/office/drawing/2014/main" id="{DDDE949E-4C4B-00F2-F257-57A04499D863}"/>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1524951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15076-00C0-7636-84DC-CA459A7F685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63EB6DF-6C6F-A226-568B-916E121630DD}"/>
              </a:ext>
            </a:extLst>
          </p:cNvPr>
          <p:cNvSpPr txBox="1">
            <a:spLocks noGrp="1"/>
          </p:cNvSpPr>
          <p:nvPr>
            <p:ph type="title" idx="4294967295"/>
          </p:nvPr>
        </p:nvSpPr>
        <p:spPr>
          <a:xfrm>
            <a:off x="342900" y="2628901"/>
            <a:ext cx="11496173"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n-lt"/>
                <a:ea typeface="+mn-ea"/>
                <a:cs typeface="+mn-cs"/>
              </a:rPr>
              <a:t>Live Demonstration of the new CAPSDAC Customer Service Portal</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Slide Number Placeholder 3">
            <a:extLst>
              <a:ext uri="{FF2B5EF4-FFF2-40B4-BE49-F238E27FC236}">
                <a16:creationId xmlns:a16="http://schemas.microsoft.com/office/drawing/2014/main" id="{E37391A0-6430-A56E-4381-0054A2F854BA}"/>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3288642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97217-9C0A-F13F-AEA8-940CD59BD5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A18BA-640E-D4F7-A4AF-AE79789582E6}"/>
              </a:ext>
            </a:extLst>
          </p:cNvPr>
          <p:cNvSpPr>
            <a:spLocks noGrp="1"/>
          </p:cNvSpPr>
          <p:nvPr>
            <p:ph type="title"/>
          </p:nvPr>
        </p:nvSpPr>
        <p:spPr/>
        <p:txBody>
          <a:bodyPr>
            <a:normAutofit/>
          </a:bodyPr>
          <a:lstStyle/>
          <a:p>
            <a:r>
              <a:rPr lang="en-US" sz="4000" dirty="0">
                <a:solidFill>
                  <a:srgbClr val="FFFFFF"/>
                </a:solidFill>
                <a:ea typeface="+mj-lt"/>
                <a:cs typeface="+mj-lt"/>
              </a:rPr>
              <a:t>CAPSDAC Customer Service Portal Timeline (1)</a:t>
            </a:r>
            <a:endParaRPr lang="en-US" sz="4000" dirty="0">
              <a:solidFill>
                <a:srgbClr val="FFFFFF"/>
              </a:solidFill>
              <a:cs typeface="Arial"/>
            </a:endParaRPr>
          </a:p>
        </p:txBody>
      </p:sp>
      <p:sp>
        <p:nvSpPr>
          <p:cNvPr id="3" name="Content Placeholder 2">
            <a:extLst>
              <a:ext uri="{FF2B5EF4-FFF2-40B4-BE49-F238E27FC236}">
                <a16:creationId xmlns:a16="http://schemas.microsoft.com/office/drawing/2014/main" id="{7B82788E-7BC3-4136-E744-F3388A1BA43A}"/>
              </a:ext>
            </a:extLst>
          </p:cNvPr>
          <p:cNvSpPr>
            <a:spLocks noGrp="1"/>
          </p:cNvSpPr>
          <p:nvPr>
            <p:ph idx="1"/>
          </p:nvPr>
        </p:nvSpPr>
        <p:spPr>
          <a:xfrm>
            <a:off x="0" y="1364922"/>
            <a:ext cx="11887200" cy="4422866"/>
          </a:xfrm>
        </p:spPr>
        <p:txBody>
          <a:bodyPr vert="horz" lIns="91440" tIns="45720" rIns="91440" bIns="45720" rtlCol="0" anchor="t">
            <a:noAutofit/>
          </a:bodyPr>
          <a:lstStyle/>
          <a:p>
            <a:pPr>
              <a:buNone/>
            </a:pPr>
            <a:r>
              <a:rPr lang="en-US" sz="2800" b="1" dirty="0">
                <a:ea typeface="+mn-lt"/>
                <a:cs typeface="+mn-lt"/>
              </a:rPr>
              <a:t>Stage 1</a:t>
            </a:r>
            <a:r>
              <a:rPr lang="en-US" sz="2800" b="1" i="0" dirty="0">
                <a:effectLst/>
              </a:rPr>
              <a:t> – </a:t>
            </a:r>
            <a:r>
              <a:rPr lang="en-US" sz="2800" b="1" dirty="0">
                <a:ea typeface="+mn-lt"/>
                <a:cs typeface="+mn-lt"/>
              </a:rPr>
              <a:t>Testing &amp; Feedback (March 2025)</a:t>
            </a:r>
            <a:endParaRPr lang="en-US" sz="2800" b="1" dirty="0"/>
          </a:p>
          <a:p>
            <a:pPr>
              <a:lnSpc>
                <a:spcPct val="110000"/>
              </a:lnSpc>
            </a:pPr>
            <a:r>
              <a:rPr lang="en-US" sz="2800" dirty="0">
                <a:ea typeface="+mn-lt"/>
                <a:cs typeface="+mn-lt"/>
              </a:rPr>
              <a:t>Internal User Acceptance Testing (UAT) with volunteers.</a:t>
            </a:r>
          </a:p>
          <a:p>
            <a:pPr>
              <a:buNone/>
            </a:pPr>
            <a:r>
              <a:rPr lang="en-US" sz="2800" b="1" dirty="0">
                <a:ea typeface="+mn-lt"/>
                <a:cs typeface="+mn-lt"/>
              </a:rPr>
              <a:t>Stage 2  – CAPSDAC Customer Service Portal  Soft Launch (April 8, 2025)</a:t>
            </a:r>
          </a:p>
          <a:p>
            <a:pPr>
              <a:lnSpc>
                <a:spcPct val="110000"/>
              </a:lnSpc>
            </a:pPr>
            <a:r>
              <a:rPr lang="en-US" sz="2800" dirty="0">
                <a:ea typeface="+mn-lt"/>
                <a:cs typeface="+mn-lt"/>
              </a:rPr>
              <a:t>CAPSDAC Customer Support Portal is now live for CAPSDAC-related support requests.</a:t>
            </a:r>
          </a:p>
          <a:p>
            <a:pPr>
              <a:lnSpc>
                <a:spcPct val="110000"/>
              </a:lnSpc>
            </a:pPr>
            <a:r>
              <a:rPr lang="en-US" sz="2800" dirty="0">
                <a:ea typeface="+mn-lt"/>
                <a:cs typeface="+mn-lt"/>
              </a:rPr>
              <a:t>Early feedback during this phase will help guide future improvements.</a:t>
            </a:r>
            <a:endParaRPr lang="en-US" sz="2800" dirty="0"/>
          </a:p>
          <a:p>
            <a:pPr>
              <a:buNone/>
            </a:pPr>
            <a:r>
              <a:rPr lang="en-US" sz="2800" dirty="0">
                <a:ea typeface="+mn-lt"/>
                <a:cs typeface="+mn-lt"/>
              </a:rPr>
              <a:t>the CAPSDAC Customer Support Portal.</a:t>
            </a:r>
          </a:p>
        </p:txBody>
      </p:sp>
      <p:sp>
        <p:nvSpPr>
          <p:cNvPr id="4" name="Slide Number Placeholder 3">
            <a:extLst>
              <a:ext uri="{FF2B5EF4-FFF2-40B4-BE49-F238E27FC236}">
                <a16:creationId xmlns:a16="http://schemas.microsoft.com/office/drawing/2014/main" id="{710E2F7F-DA94-8E84-4A25-F824DB718863}"/>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2640454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9A960-9DC9-B519-EDAB-1E21442805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1C5874-9B69-4A9A-DDD9-2A18096B7CDC}"/>
              </a:ext>
            </a:extLst>
          </p:cNvPr>
          <p:cNvSpPr>
            <a:spLocks noGrp="1"/>
          </p:cNvSpPr>
          <p:nvPr>
            <p:ph type="title"/>
          </p:nvPr>
        </p:nvSpPr>
        <p:spPr/>
        <p:txBody>
          <a:bodyPr>
            <a:normAutofit/>
          </a:bodyPr>
          <a:lstStyle/>
          <a:p>
            <a:r>
              <a:rPr lang="en-US" sz="4000" dirty="0">
                <a:solidFill>
                  <a:srgbClr val="FFFFFF"/>
                </a:solidFill>
                <a:ea typeface="+mj-lt"/>
                <a:cs typeface="+mj-lt"/>
              </a:rPr>
              <a:t>CAPSDAC Customer Service Portal Timeline (2)</a:t>
            </a:r>
            <a:endParaRPr lang="en-US" sz="4000" dirty="0">
              <a:solidFill>
                <a:srgbClr val="FFFFFF"/>
              </a:solidFill>
              <a:cs typeface="Arial"/>
            </a:endParaRPr>
          </a:p>
        </p:txBody>
      </p:sp>
      <p:sp>
        <p:nvSpPr>
          <p:cNvPr id="3" name="Content Placeholder 2">
            <a:extLst>
              <a:ext uri="{FF2B5EF4-FFF2-40B4-BE49-F238E27FC236}">
                <a16:creationId xmlns:a16="http://schemas.microsoft.com/office/drawing/2014/main" id="{55002C37-A973-DA40-F2E6-00A57EA9DF69}"/>
              </a:ext>
            </a:extLst>
          </p:cNvPr>
          <p:cNvSpPr>
            <a:spLocks noGrp="1"/>
          </p:cNvSpPr>
          <p:nvPr>
            <p:ph idx="1"/>
          </p:nvPr>
        </p:nvSpPr>
        <p:spPr>
          <a:xfrm>
            <a:off x="0" y="1364922"/>
            <a:ext cx="11887200" cy="4422866"/>
          </a:xfrm>
        </p:spPr>
        <p:txBody>
          <a:bodyPr vert="horz" lIns="91440" tIns="45720" rIns="91440" bIns="45720" rtlCol="0" anchor="t">
            <a:noAutofit/>
          </a:bodyPr>
          <a:lstStyle/>
          <a:p>
            <a:pPr>
              <a:buNone/>
            </a:pPr>
            <a:r>
              <a:rPr lang="en-US" sz="2800" b="1" dirty="0">
                <a:ea typeface="+mn-lt"/>
                <a:cs typeface="+mn-lt"/>
              </a:rPr>
              <a:t>Stage 3  – Post-Launch Support (April 8–Ongoing)</a:t>
            </a:r>
          </a:p>
          <a:p>
            <a:pPr>
              <a:lnSpc>
                <a:spcPct val="110000"/>
              </a:lnSpc>
            </a:pPr>
            <a:r>
              <a:rPr lang="en-US" sz="2800" dirty="0">
                <a:ea typeface="+mn-lt"/>
                <a:cs typeface="+mn-lt"/>
              </a:rPr>
              <a:t>Continued training, improvements, and monitoring based on user feedback.</a:t>
            </a:r>
          </a:p>
          <a:p>
            <a:pPr>
              <a:lnSpc>
                <a:spcPct val="110000"/>
              </a:lnSpc>
            </a:pPr>
            <a:r>
              <a:rPr lang="en-US" sz="2800" dirty="0">
                <a:ea typeface="+mn-lt"/>
                <a:cs typeface="+mn-lt"/>
              </a:rPr>
              <a:t>Special thanks to our UAT Volunteers-We will be collecting feedback from you and all early users through April 21st. </a:t>
            </a:r>
          </a:p>
          <a:p>
            <a:pPr>
              <a:buNone/>
            </a:pPr>
            <a:r>
              <a:rPr lang="en-US" sz="2800" b="1" dirty="0">
                <a:ea typeface="+mn-lt"/>
                <a:cs typeface="+mn-lt"/>
              </a:rPr>
              <a:t>Stage 4  – Customer Service Requests via CAPSDAC Inbox will no longer be monitored (May 31, 2025)</a:t>
            </a:r>
          </a:p>
          <a:p>
            <a:pPr>
              <a:lnSpc>
                <a:spcPct val="110000"/>
              </a:lnSpc>
            </a:pPr>
            <a:r>
              <a:rPr lang="en-US" sz="2800" dirty="0">
                <a:ea typeface="+mn-lt"/>
                <a:cs typeface="+mn-lt"/>
              </a:rPr>
              <a:t>All technical assistance requests will directed to the CAPSDAC Customer Support Portal.</a:t>
            </a:r>
          </a:p>
        </p:txBody>
      </p:sp>
      <p:sp>
        <p:nvSpPr>
          <p:cNvPr id="4" name="Slide Number Placeholder 3">
            <a:extLst>
              <a:ext uri="{FF2B5EF4-FFF2-40B4-BE49-F238E27FC236}">
                <a16:creationId xmlns:a16="http://schemas.microsoft.com/office/drawing/2014/main" id="{BC8A53EF-60F6-4E23-0C2A-4028E1956BAE}"/>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2796091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27D6-9899-443E-7FB5-E8DEEA773A2D}"/>
              </a:ext>
            </a:extLst>
          </p:cNvPr>
          <p:cNvSpPr>
            <a:spLocks noGrp="1"/>
          </p:cNvSpPr>
          <p:nvPr>
            <p:ph type="title"/>
          </p:nvPr>
        </p:nvSpPr>
        <p:spPr/>
        <p:txBody>
          <a:bodyPr>
            <a:normAutofit/>
          </a:bodyPr>
          <a:lstStyle/>
          <a:p>
            <a:r>
              <a:rPr lang="en-US" sz="4000" dirty="0">
                <a:solidFill>
                  <a:schemeClr val="bg1"/>
                </a:solidFill>
                <a:cs typeface="Arial"/>
              </a:rPr>
              <a:t>Draft CAPSDAC Second Iteration Data File Domains and Fields: Overview (1)</a:t>
            </a:r>
          </a:p>
        </p:txBody>
      </p:sp>
      <p:sp>
        <p:nvSpPr>
          <p:cNvPr id="3" name="Content Placeholder 2">
            <a:extLst>
              <a:ext uri="{FF2B5EF4-FFF2-40B4-BE49-F238E27FC236}">
                <a16:creationId xmlns:a16="http://schemas.microsoft.com/office/drawing/2014/main" id="{32F06E70-27D6-B973-8013-64B21BCA45A1}"/>
              </a:ext>
            </a:extLst>
          </p:cNvPr>
          <p:cNvSpPr>
            <a:spLocks noGrp="1"/>
          </p:cNvSpPr>
          <p:nvPr>
            <p:ph idx="1"/>
          </p:nvPr>
        </p:nvSpPr>
        <p:spPr>
          <a:xfrm>
            <a:off x="152400" y="1709448"/>
            <a:ext cx="11887200" cy="4232366"/>
          </a:xfrm>
        </p:spPr>
        <p:txBody>
          <a:bodyPr vert="horz" lIns="91440" tIns="45720" rIns="91440" bIns="45720" rtlCol="0" anchor="t">
            <a:noAutofit/>
          </a:bodyPr>
          <a:lstStyle/>
          <a:p>
            <a:r>
              <a:rPr lang="en-US" sz="2800">
                <a:cs typeface="Arial"/>
              </a:rPr>
              <a:t>Aligned to California Longitudinal Pupil Achievement Data System (CALPADS) </a:t>
            </a:r>
          </a:p>
          <a:p>
            <a:r>
              <a:rPr lang="en-US" sz="2800">
                <a:cs typeface="Arial"/>
              </a:rPr>
              <a:t>Around 14 files with the following drafted domains: Family, Child, Language, Enrollment, Attendance, Staff, Classroom,  Education Program, and Incident</a:t>
            </a:r>
          </a:p>
          <a:p>
            <a:r>
              <a:rPr lang="en-US" sz="2800">
                <a:cs typeface="Arial"/>
              </a:rPr>
              <a:t>Each file links to other files through certain repeated data fields, such as identifiers (IDs). Those linked fields are not listed in each domain in the next slides, they are only listed once within the main file type (e.g. California State Preschool Program (CSPP) Identification (ID) in Child File Domain).</a:t>
            </a:r>
          </a:p>
        </p:txBody>
      </p:sp>
      <p:sp>
        <p:nvSpPr>
          <p:cNvPr id="4" name="Slide Number Placeholder 3">
            <a:extLst>
              <a:ext uri="{FF2B5EF4-FFF2-40B4-BE49-F238E27FC236}">
                <a16:creationId xmlns:a16="http://schemas.microsoft.com/office/drawing/2014/main" id="{1FA091EB-FB96-088C-7735-9F58F43249F3}"/>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177318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3358E-7B2A-0E32-E55D-F6A2A5661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D430B5-E95E-8002-534E-AFC2582929E2}"/>
              </a:ext>
            </a:extLst>
          </p:cNvPr>
          <p:cNvSpPr>
            <a:spLocks noGrp="1"/>
          </p:cNvSpPr>
          <p:nvPr>
            <p:ph type="title"/>
          </p:nvPr>
        </p:nvSpPr>
        <p:spPr/>
        <p:txBody>
          <a:bodyPr>
            <a:normAutofit/>
          </a:bodyPr>
          <a:lstStyle/>
          <a:p>
            <a:r>
              <a:rPr lang="en-US" sz="4000">
                <a:solidFill>
                  <a:schemeClr val="bg1"/>
                </a:solidFill>
                <a:cs typeface="Arial"/>
              </a:rPr>
              <a:t>Draft CAPSDAC Second Iteration Data File Domains and Fields: Overview (2)</a:t>
            </a:r>
          </a:p>
        </p:txBody>
      </p:sp>
      <p:sp>
        <p:nvSpPr>
          <p:cNvPr id="3" name="Content Placeholder 2">
            <a:extLst>
              <a:ext uri="{FF2B5EF4-FFF2-40B4-BE49-F238E27FC236}">
                <a16:creationId xmlns:a16="http://schemas.microsoft.com/office/drawing/2014/main" id="{F43B145D-DD88-A7B0-B148-31404A5C6057}"/>
              </a:ext>
            </a:extLst>
          </p:cNvPr>
          <p:cNvSpPr>
            <a:spLocks noGrp="1"/>
          </p:cNvSpPr>
          <p:nvPr>
            <p:ph idx="1"/>
          </p:nvPr>
        </p:nvSpPr>
        <p:spPr>
          <a:xfrm>
            <a:off x="152400" y="1853766"/>
            <a:ext cx="11887200" cy="4088048"/>
          </a:xfrm>
        </p:spPr>
        <p:txBody>
          <a:bodyPr vert="horz" lIns="91440" tIns="45720" rIns="91440" bIns="45720" rtlCol="0" anchor="t">
            <a:noAutofit/>
          </a:bodyPr>
          <a:lstStyle/>
          <a:p>
            <a:r>
              <a:rPr lang="en-US" sz="2800">
                <a:ea typeface="+mn-lt"/>
                <a:cs typeface="+mn-lt"/>
              </a:rPr>
              <a:t>In CAPSDAC some domains may be split into different files to link to different data fields (e.g. staff domain may become three files such as staff, staff assignment, and staff classroom to link staff to assignments and to classrooms; classroom may become two files such as classroom and classroom enrollment to link child to assigned classroom).</a:t>
            </a:r>
            <a:endParaRPr lang="en-US" sz="2800">
              <a:cs typeface="Arial"/>
            </a:endParaRPr>
          </a:p>
        </p:txBody>
      </p:sp>
      <p:sp>
        <p:nvSpPr>
          <p:cNvPr id="4" name="Slide Number Placeholder 3">
            <a:extLst>
              <a:ext uri="{FF2B5EF4-FFF2-40B4-BE49-F238E27FC236}">
                <a16:creationId xmlns:a16="http://schemas.microsoft.com/office/drawing/2014/main" id="{151C49BE-095E-2D86-1823-4DFD9F88A583}"/>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1692348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FCDE26-EC26-802A-8B85-4C763D9EA731}"/>
              </a:ext>
            </a:extLst>
          </p:cNvPr>
          <p:cNvSpPr>
            <a:spLocks noGrp="1"/>
          </p:cNvSpPr>
          <p:nvPr>
            <p:ph type="title"/>
          </p:nvPr>
        </p:nvSpPr>
        <p:spPr>
          <a:xfrm>
            <a:off x="152400" y="172626"/>
            <a:ext cx="11887200" cy="1325563"/>
          </a:xfrm>
        </p:spPr>
        <p:txBody>
          <a:bodyPr/>
          <a:lstStyle/>
          <a:p>
            <a:r>
              <a:rPr lang="en-US" sz="3600" dirty="0">
                <a:solidFill>
                  <a:schemeClr val="bg1"/>
                </a:solidFill>
                <a:cs typeface="Arial"/>
              </a:rPr>
              <a:t>Draft CAPSDAC Second Iteration Data File Domains and Fields: Family</a:t>
            </a:r>
            <a:endParaRPr lang="en-US" dirty="0"/>
          </a:p>
        </p:txBody>
      </p:sp>
      <p:sp>
        <p:nvSpPr>
          <p:cNvPr id="6" name="Content Placeholder 5">
            <a:extLst>
              <a:ext uri="{FF2B5EF4-FFF2-40B4-BE49-F238E27FC236}">
                <a16:creationId xmlns:a16="http://schemas.microsoft.com/office/drawing/2014/main" id="{12103CFA-8780-E75E-B171-F82430627CE9}"/>
              </a:ext>
            </a:extLst>
          </p:cNvPr>
          <p:cNvSpPr>
            <a:spLocks noGrp="1"/>
          </p:cNvSpPr>
          <p:nvPr>
            <p:ph sz="half" idx="1"/>
          </p:nvPr>
        </p:nvSpPr>
        <p:spPr>
          <a:xfrm>
            <a:off x="-1" y="1658900"/>
            <a:ext cx="2875173" cy="4511111"/>
          </a:xfrm>
        </p:spPr>
        <p:txBody>
          <a:bodyPr>
            <a:normAutofit fontScale="92500" lnSpcReduction="20000"/>
          </a:bodyPr>
          <a:lstStyle/>
          <a:p>
            <a:r>
              <a:rPr lang="en-US" sz="2600" b="0" i="0" u="none" strike="noStrike" noProof="0" dirty="0">
                <a:latin typeface="Arial"/>
              </a:rPr>
              <a:t>FAMID: Family ID CAPSDAC generated</a:t>
            </a:r>
          </a:p>
          <a:p>
            <a:r>
              <a:rPr lang="en-US" sz="2600" b="0" i="0" u="none" strike="noStrike" noProof="0" dirty="0" err="1">
                <a:solidFill>
                  <a:srgbClr val="FFFFFF"/>
                </a:solidFill>
                <a:latin typeface="Arial"/>
              </a:rPr>
              <a:t>FamilyIDCaseNumber</a:t>
            </a:r>
            <a:r>
              <a:rPr lang="en-US" sz="2600" b="0" i="0" u="none" strike="noStrike" noProof="0" dirty="0">
                <a:solidFill>
                  <a:srgbClr val="FFFFFF"/>
                </a:solidFill>
                <a:latin typeface="Arial"/>
              </a:rPr>
              <a:t>: Family ID locally generated</a:t>
            </a:r>
          </a:p>
          <a:p>
            <a:r>
              <a:rPr lang="en-US" sz="2600" b="0" i="0" u="none" strike="noStrike" noProof="0" dirty="0" err="1">
                <a:solidFill>
                  <a:srgbClr val="FFFFFF"/>
                </a:solidFill>
                <a:latin typeface="Arial"/>
              </a:rPr>
              <a:t>HeadofHousehold</a:t>
            </a:r>
            <a:r>
              <a:rPr lang="en-US" sz="2600" b="0" i="0" u="none" strike="noStrike" noProof="0" dirty="0">
                <a:solidFill>
                  <a:srgbClr val="FFFFFF"/>
                </a:solidFill>
                <a:latin typeface="Arial"/>
              </a:rPr>
              <a:t>(</a:t>
            </a:r>
            <a:r>
              <a:rPr lang="en-US" sz="2600" b="0" i="0" u="none" strike="noStrike" noProof="0" dirty="0" err="1">
                <a:solidFill>
                  <a:srgbClr val="FFFFFF"/>
                </a:solidFill>
                <a:latin typeface="Arial"/>
              </a:rPr>
              <a:t>HoH</a:t>
            </a:r>
            <a:r>
              <a:rPr lang="en-US" sz="2600" b="0" i="0" u="none" strike="noStrike" noProof="0" dirty="0">
                <a:solidFill>
                  <a:srgbClr val="FFFFFF"/>
                </a:solidFill>
                <a:latin typeface="Arial"/>
              </a:rPr>
              <a:t>)1/2FirstName</a:t>
            </a:r>
          </a:p>
          <a:p>
            <a:r>
              <a:rPr lang="en-US" sz="2600" b="0" i="0" u="none" strike="noStrike" noProof="0" dirty="0">
                <a:solidFill>
                  <a:srgbClr val="FFFFFF"/>
                </a:solidFill>
                <a:latin typeface="Arial"/>
              </a:rPr>
              <a:t>HoH1/2MiddleInitial</a:t>
            </a:r>
          </a:p>
          <a:p>
            <a:r>
              <a:rPr lang="en-US" sz="2600" b="0" i="0" u="none" strike="noStrike" noProof="0" dirty="0">
                <a:solidFill>
                  <a:srgbClr val="FFFFFF"/>
                </a:solidFill>
                <a:latin typeface="Arial"/>
              </a:rPr>
              <a:t>HoH1/2FirstLastName</a:t>
            </a:r>
          </a:p>
          <a:p>
            <a:endParaRPr lang="en-US" sz="2400" b="0" i="0" u="none" strike="noStrike" noProof="0" dirty="0">
              <a:solidFill>
                <a:srgbClr val="FFFFFF"/>
              </a:solidFill>
              <a:latin typeface="Arial"/>
            </a:endParaRPr>
          </a:p>
          <a:p>
            <a:endParaRPr lang="en-US" sz="2400" b="0" i="0" u="none" strike="noStrike" noProof="0" dirty="0">
              <a:solidFill>
                <a:srgbClr val="FFFFFF"/>
              </a:solidFill>
              <a:latin typeface="Arial"/>
            </a:endParaRPr>
          </a:p>
          <a:p>
            <a:endParaRPr lang="en-US" sz="3200" dirty="0"/>
          </a:p>
          <a:p>
            <a:endParaRPr lang="en-US" dirty="0"/>
          </a:p>
        </p:txBody>
      </p:sp>
      <p:sp>
        <p:nvSpPr>
          <p:cNvPr id="8" name="Content Placeholder 7">
            <a:extLst>
              <a:ext uri="{FF2B5EF4-FFF2-40B4-BE49-F238E27FC236}">
                <a16:creationId xmlns:a16="http://schemas.microsoft.com/office/drawing/2014/main" id="{D7F4CA6C-6EB9-019D-8DBF-272723372C52}"/>
              </a:ext>
            </a:extLst>
          </p:cNvPr>
          <p:cNvSpPr>
            <a:spLocks noGrp="1"/>
          </p:cNvSpPr>
          <p:nvPr>
            <p:ph sz="quarter" idx="11"/>
          </p:nvPr>
        </p:nvSpPr>
        <p:spPr>
          <a:xfrm>
            <a:off x="2875174" y="1638300"/>
            <a:ext cx="3128751" cy="4531711"/>
          </a:xfrm>
        </p:spPr>
        <p:txBody>
          <a:bodyPr>
            <a:normAutofit/>
          </a:bodyPr>
          <a:lstStyle/>
          <a:p>
            <a:r>
              <a:rPr lang="en-US" sz="2400" b="0" i="0" u="none" strike="noStrike" noProof="0" dirty="0">
                <a:latin typeface="Arial"/>
              </a:rPr>
              <a:t>Email</a:t>
            </a:r>
          </a:p>
          <a:p>
            <a:r>
              <a:rPr lang="en-US" sz="2400" b="0" i="0" u="none" strike="noStrike" noProof="0" dirty="0">
                <a:solidFill>
                  <a:srgbClr val="FFFFFF"/>
                </a:solidFill>
                <a:latin typeface="Arial"/>
              </a:rPr>
              <a:t>ResidentialAddress1/2</a:t>
            </a:r>
          </a:p>
          <a:p>
            <a:r>
              <a:rPr lang="en-US" sz="2400" b="0" i="0" u="none" strike="noStrike" noProof="0" dirty="0" err="1">
                <a:solidFill>
                  <a:srgbClr val="FFFFFF"/>
                </a:solidFill>
                <a:latin typeface="Arial"/>
              </a:rPr>
              <a:t>ResidentialAddressZip</a:t>
            </a:r>
            <a:endParaRPr lang="en-US" sz="2400" b="0" i="0" u="none" strike="noStrike" noProof="0" dirty="0">
              <a:solidFill>
                <a:srgbClr val="FFFFFF"/>
              </a:solidFill>
              <a:latin typeface="Arial"/>
            </a:endParaRPr>
          </a:p>
          <a:p>
            <a:r>
              <a:rPr lang="en-US" sz="2400" b="0" i="0" u="none" strike="noStrike" noProof="0" dirty="0" err="1">
                <a:solidFill>
                  <a:srgbClr val="FFFFFF"/>
                </a:solidFill>
                <a:latin typeface="Arial"/>
              </a:rPr>
              <a:t>ResidentialAddressState</a:t>
            </a:r>
            <a:endParaRPr lang="en-US" sz="2400" b="0" i="0" u="none" strike="noStrike" noProof="0" dirty="0">
              <a:solidFill>
                <a:srgbClr val="FFFFFF"/>
              </a:solidFill>
              <a:latin typeface="Arial"/>
            </a:endParaRPr>
          </a:p>
          <a:p>
            <a:r>
              <a:rPr lang="en-US" sz="2400" b="0" i="0" u="none" strike="noStrike" noProof="0" dirty="0">
                <a:solidFill>
                  <a:srgbClr val="FFFFFF"/>
                </a:solidFill>
                <a:latin typeface="Arial"/>
              </a:rPr>
              <a:t>MailingAddress1/2</a:t>
            </a:r>
          </a:p>
          <a:p>
            <a:endParaRPr lang="en-US" dirty="0"/>
          </a:p>
          <a:p>
            <a:endParaRPr lang="en-US" dirty="0"/>
          </a:p>
        </p:txBody>
      </p:sp>
      <p:sp>
        <p:nvSpPr>
          <p:cNvPr id="7" name="Content Placeholder 6">
            <a:extLst>
              <a:ext uri="{FF2B5EF4-FFF2-40B4-BE49-F238E27FC236}">
                <a16:creationId xmlns:a16="http://schemas.microsoft.com/office/drawing/2014/main" id="{F1DA0B8A-4CCB-C85A-8615-D429343E54B4}"/>
              </a:ext>
            </a:extLst>
          </p:cNvPr>
          <p:cNvSpPr>
            <a:spLocks noGrp="1"/>
          </p:cNvSpPr>
          <p:nvPr>
            <p:ph sz="half" idx="2"/>
          </p:nvPr>
        </p:nvSpPr>
        <p:spPr>
          <a:xfrm>
            <a:off x="6003926" y="1638299"/>
            <a:ext cx="2686640" cy="4531711"/>
          </a:xfrm>
        </p:spPr>
        <p:txBody>
          <a:bodyPr>
            <a:normAutofit fontScale="92500" lnSpcReduction="10000"/>
          </a:bodyPr>
          <a:lstStyle/>
          <a:p>
            <a:pPr>
              <a:lnSpc>
                <a:spcPct val="110000"/>
              </a:lnSpc>
            </a:pPr>
            <a:r>
              <a:rPr lang="en-US" sz="2600" dirty="0" err="1">
                <a:latin typeface="Arial"/>
              </a:rPr>
              <a:t>MailingAddressCity</a:t>
            </a:r>
            <a:endParaRPr lang="en-US" sz="2600" dirty="0">
              <a:latin typeface="Arial"/>
            </a:endParaRPr>
          </a:p>
          <a:p>
            <a:pPr>
              <a:lnSpc>
                <a:spcPct val="110000"/>
              </a:lnSpc>
            </a:pPr>
            <a:r>
              <a:rPr lang="en-US" sz="2600" dirty="0" err="1">
                <a:latin typeface="Arial"/>
              </a:rPr>
              <a:t>MailingAddressZip</a:t>
            </a:r>
            <a:endParaRPr lang="en-US" sz="2600" dirty="0">
              <a:latin typeface="Arial"/>
            </a:endParaRPr>
          </a:p>
          <a:p>
            <a:pPr>
              <a:lnSpc>
                <a:spcPct val="110000"/>
              </a:lnSpc>
            </a:pPr>
            <a:r>
              <a:rPr lang="en-US" sz="2600" dirty="0" err="1">
                <a:latin typeface="Arial"/>
              </a:rPr>
              <a:t>MailingAddressState</a:t>
            </a:r>
            <a:endParaRPr lang="en-US" sz="2600" dirty="0">
              <a:latin typeface="Arial"/>
            </a:endParaRPr>
          </a:p>
          <a:p>
            <a:pPr>
              <a:lnSpc>
                <a:spcPct val="110000"/>
              </a:lnSpc>
            </a:pPr>
            <a:r>
              <a:rPr lang="en-US" sz="2600" dirty="0" err="1">
                <a:latin typeface="Arial"/>
              </a:rPr>
              <a:t>HoHWrittenCommPreference</a:t>
            </a:r>
            <a:r>
              <a:rPr lang="en-US" sz="2600" dirty="0">
                <a:latin typeface="Arial"/>
              </a:rPr>
              <a:t> </a:t>
            </a:r>
          </a:p>
          <a:p>
            <a:pPr>
              <a:lnSpc>
                <a:spcPct val="110000"/>
              </a:lnSpc>
            </a:pPr>
            <a:r>
              <a:rPr lang="en-US" sz="2600" dirty="0" err="1">
                <a:latin typeface="Arial"/>
              </a:rPr>
              <a:t>HoHVerbalCommPreference</a:t>
            </a:r>
            <a:r>
              <a:rPr lang="en-US" sz="2600" dirty="0">
                <a:latin typeface="Arial"/>
              </a:rPr>
              <a:t> </a:t>
            </a:r>
          </a:p>
          <a:p>
            <a:endParaRPr lang="en-US" sz="3200" dirty="0"/>
          </a:p>
          <a:p>
            <a:endParaRPr lang="en-US" sz="3200" dirty="0"/>
          </a:p>
          <a:p>
            <a:endParaRPr lang="en-US" sz="3200" b="0" i="0" u="none" strike="noStrike" noProof="0" dirty="0">
              <a:solidFill>
                <a:srgbClr val="FFFFFF"/>
              </a:solidFill>
              <a:latin typeface="Arial"/>
            </a:endParaRPr>
          </a:p>
          <a:p>
            <a:endParaRPr lang="en-US" sz="3200" b="0" i="0" u="none" strike="noStrike" noProof="0" dirty="0">
              <a:solidFill>
                <a:srgbClr val="FFFFFF"/>
              </a:solidFill>
              <a:latin typeface="Arial"/>
            </a:endParaRPr>
          </a:p>
          <a:p>
            <a:endParaRPr lang="en-US" dirty="0"/>
          </a:p>
        </p:txBody>
      </p:sp>
      <p:sp>
        <p:nvSpPr>
          <p:cNvPr id="9" name="Content Placeholder 8">
            <a:extLst>
              <a:ext uri="{FF2B5EF4-FFF2-40B4-BE49-F238E27FC236}">
                <a16:creationId xmlns:a16="http://schemas.microsoft.com/office/drawing/2014/main" id="{7C2F31A0-D9B3-B55B-B7A9-C632A9CF80C1}"/>
              </a:ext>
            </a:extLst>
          </p:cNvPr>
          <p:cNvSpPr>
            <a:spLocks noGrp="1"/>
          </p:cNvSpPr>
          <p:nvPr>
            <p:ph sz="quarter" idx="12"/>
          </p:nvPr>
        </p:nvSpPr>
        <p:spPr>
          <a:xfrm>
            <a:off x="8690566" y="1638298"/>
            <a:ext cx="3349034" cy="4531711"/>
          </a:xfrm>
        </p:spPr>
        <p:txBody>
          <a:bodyPr/>
          <a:lstStyle/>
          <a:p>
            <a:pPr>
              <a:lnSpc>
                <a:spcPct val="100000"/>
              </a:lnSpc>
            </a:pPr>
            <a:r>
              <a:rPr lang="en-US" sz="2400" dirty="0" err="1">
                <a:latin typeface="Arial"/>
              </a:rPr>
              <a:t>FamilyIncome</a:t>
            </a:r>
            <a:endParaRPr lang="en-US" sz="2400" dirty="0">
              <a:latin typeface="Arial"/>
            </a:endParaRPr>
          </a:p>
          <a:p>
            <a:pPr>
              <a:lnSpc>
                <a:spcPct val="100000"/>
              </a:lnSpc>
            </a:pPr>
            <a:r>
              <a:rPr lang="en-US" sz="2400" dirty="0">
                <a:latin typeface="Arial"/>
              </a:rPr>
              <a:t>HoH1/2Reason for Needing Service1 (up to 9)</a:t>
            </a:r>
          </a:p>
          <a:p>
            <a:pPr>
              <a:lnSpc>
                <a:spcPct val="100000"/>
              </a:lnSpc>
            </a:pPr>
            <a:r>
              <a:rPr lang="en-US" sz="2400" dirty="0" err="1">
                <a:latin typeface="Arial"/>
              </a:rPr>
              <a:t>CALWorksRecipient</a:t>
            </a:r>
            <a:endParaRPr lang="en-US" sz="2400" dirty="0">
              <a:latin typeface="Arial"/>
            </a:endParaRPr>
          </a:p>
          <a:p>
            <a:pPr>
              <a:lnSpc>
                <a:spcPct val="100000"/>
              </a:lnSpc>
            </a:pPr>
            <a:r>
              <a:rPr lang="en-US" sz="2400" dirty="0" err="1">
                <a:latin typeface="Arial"/>
              </a:rPr>
              <a:t>FamilySize</a:t>
            </a:r>
            <a:endParaRPr lang="en-US" sz="2400" dirty="0">
              <a:latin typeface="Arial"/>
            </a:endParaRPr>
          </a:p>
          <a:p>
            <a:endParaRPr lang="en-US" sz="3200" b="0" i="0" u="none" strike="noStrike" noProof="0" dirty="0">
              <a:solidFill>
                <a:srgbClr val="FFFFFF"/>
              </a:solidFill>
              <a:latin typeface="Arial"/>
            </a:endParaRPr>
          </a:p>
          <a:p>
            <a:endParaRPr lang="en-US" dirty="0"/>
          </a:p>
          <a:p>
            <a:endParaRPr lang="en-US" sz="3200" b="0" i="0" u="none" strike="noStrike" noProof="0" dirty="0">
              <a:solidFill>
                <a:srgbClr val="FFFFFF"/>
              </a:solidFill>
              <a:latin typeface="Arial"/>
            </a:endParaRPr>
          </a:p>
          <a:p>
            <a:endParaRPr lang="en-US" dirty="0"/>
          </a:p>
        </p:txBody>
      </p:sp>
      <p:sp>
        <p:nvSpPr>
          <p:cNvPr id="4" name="Slide Number Placeholder 3">
            <a:extLst>
              <a:ext uri="{FF2B5EF4-FFF2-40B4-BE49-F238E27FC236}">
                <a16:creationId xmlns:a16="http://schemas.microsoft.com/office/drawing/2014/main" id="{A4DDC76F-38E8-3C02-DD8A-6A15AB3E4377}"/>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2203002119"/>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1569</Words>
  <Application>Microsoft Office PowerPoint</Application>
  <PresentationFormat>Widescreen</PresentationFormat>
  <Paragraphs>796</Paragraphs>
  <Slides>26</Slides>
  <Notes>16</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26</vt:i4>
      </vt:variant>
    </vt:vector>
  </HeadingPairs>
  <TitlesOfParts>
    <vt:vector size="35" baseType="lpstr">
      <vt:lpstr>Arial</vt:lpstr>
      <vt:lpstr>Arial,Sans-Serif</vt:lpstr>
      <vt:lpstr>Calibri</vt:lpstr>
      <vt:lpstr>Courier New</vt:lpstr>
      <vt:lpstr>Wingdings</vt:lpstr>
      <vt:lpstr>CDE Set 1</vt:lpstr>
      <vt:lpstr>CDE Set 1</vt:lpstr>
      <vt:lpstr>CDE Set 1</vt:lpstr>
      <vt:lpstr>2_CDE Set 2</vt:lpstr>
      <vt:lpstr> California Preschool Data Collection  Contractor Training Webinar</vt:lpstr>
      <vt:lpstr>Agenda</vt:lpstr>
      <vt:lpstr>CAPSDAC Customer Service Portal Launch &amp; Training</vt:lpstr>
      <vt:lpstr>Live Demonstration of the new CAPSDAC Customer Service Portal</vt:lpstr>
      <vt:lpstr>CAPSDAC Customer Service Portal Timeline (1)</vt:lpstr>
      <vt:lpstr>CAPSDAC Customer Service Portal Timeline (2)</vt:lpstr>
      <vt:lpstr>Draft CAPSDAC Second Iteration Data File Domains and Fields: Overview (1)</vt:lpstr>
      <vt:lpstr>Draft CAPSDAC Second Iteration Data File Domains and Fields: Overview (2)</vt:lpstr>
      <vt:lpstr>Draft CAPSDAC Second Iteration Data File Domains and Fields: Family</vt:lpstr>
      <vt:lpstr>Draft CAPSDAC Second Iteration Data File Domains and Fields: Child</vt:lpstr>
      <vt:lpstr>Draft CAPSDAC Second Iteration Data File Domains and Fields: Language</vt:lpstr>
      <vt:lpstr>Draft CAPSDAC Second Iteration Data File Domains and Fields: Enrollment</vt:lpstr>
      <vt:lpstr>Draft CAPSDAC Second Iteration Data File Domains and Fields: Attendance</vt:lpstr>
      <vt:lpstr>Draft CAPSDAC Second Iteration Data File Domains and Fields: Staff (1)</vt:lpstr>
      <vt:lpstr>Draft CAPSDAC Second Iteration Data File Domains and Fields: Staff (2)</vt:lpstr>
      <vt:lpstr>Draft CAPSDAC Second Iteration Data File Domains and Fields: Classroom</vt:lpstr>
      <vt:lpstr>Draft CAPSDAC Second Iteration Data File Domains and Fields: Education Program</vt:lpstr>
      <vt:lpstr>Draft CAPSDAC Second Iteration Data File Domains and Fields: Incident</vt:lpstr>
      <vt:lpstr>Pre-K Statutory Age Calculator (1)</vt:lpstr>
      <vt:lpstr>Pre-K Statutory Age Calculator (2)</vt:lpstr>
      <vt:lpstr>Pre-K Statutory Age Calculator (3)</vt:lpstr>
      <vt:lpstr>CAPSDAC: Resources &amp; Contact Information</vt:lpstr>
      <vt:lpstr>CAPSDAC Resources</vt:lpstr>
      <vt:lpstr>Upcoming Office Hours and Webinars</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1</cp:revision>
  <dcterms:created xsi:type="dcterms:W3CDTF">2025-04-07T18:32:50Z</dcterms:created>
  <dcterms:modified xsi:type="dcterms:W3CDTF">2025-04-08T00:06:27Z</dcterms:modified>
</cp:coreProperties>
</file>