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tags/tag9.xml" ContentType="application/vnd.openxmlformats-officedocument.presentationml.tags+xml"/>
  <Override PartName="/ppt/notesSlides/notesSlide2.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ppt/notesSlides/notesSlide9.xml" ContentType="application/vnd.openxmlformats-officedocument.presentationml.notesSlide+xml"/>
  <Override PartName="/ppt/tags/tag18.xml" ContentType="application/vnd.openxmlformats-officedocument.presentationml.tags+xml"/>
  <Override PartName="/ppt/notesSlides/notesSlide10.xml" ContentType="application/vnd.openxmlformats-officedocument.presentationml.notesSlide+xml"/>
  <Override PartName="/ppt/tags/tag19.xml" ContentType="application/vnd.openxmlformats-officedocument.presentationml.tags+xml"/>
  <Override PartName="/ppt/notesSlides/notesSlide11.xml" ContentType="application/vnd.openxmlformats-officedocument.presentationml.notesSlide+xml"/>
  <Override PartName="/ppt/tags/tag20.xml" ContentType="application/vnd.openxmlformats-officedocument.presentationml.tags+xml"/>
  <Override PartName="/ppt/notesSlides/notesSlide12.xml" ContentType="application/vnd.openxmlformats-officedocument.presentationml.notesSlide+xml"/>
  <Override PartName="/ppt/tags/tag21.xml" ContentType="application/vnd.openxmlformats-officedocument.presentationml.tags+xml"/>
  <Override PartName="/ppt/notesSlides/notesSlide13.xml" ContentType="application/vnd.openxmlformats-officedocument.presentationml.notesSlide+xml"/>
  <Override PartName="/ppt/tags/tag22.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4"/>
  </p:sldMasterIdLst>
  <p:notesMasterIdLst>
    <p:notesMasterId r:id="rId22"/>
  </p:notesMasterIdLst>
  <p:handoutMasterIdLst>
    <p:handoutMasterId r:id="rId23"/>
  </p:handoutMasterIdLst>
  <p:sldIdLst>
    <p:sldId id="256" r:id="rId5"/>
    <p:sldId id="259" r:id="rId6"/>
    <p:sldId id="277" r:id="rId7"/>
    <p:sldId id="278" r:id="rId8"/>
    <p:sldId id="280" r:id="rId9"/>
    <p:sldId id="260" r:id="rId10"/>
    <p:sldId id="261" r:id="rId11"/>
    <p:sldId id="271" r:id="rId12"/>
    <p:sldId id="267" r:id="rId13"/>
    <p:sldId id="279" r:id="rId14"/>
    <p:sldId id="272" r:id="rId15"/>
    <p:sldId id="262" r:id="rId16"/>
    <p:sldId id="264" r:id="rId17"/>
    <p:sldId id="265" r:id="rId18"/>
    <p:sldId id="266" r:id="rId19"/>
    <p:sldId id="283" r:id="rId20"/>
    <p:sldId id="282" r:id="rId21"/>
  </p:sldIdLst>
  <p:sldSz cx="12192000" cy="6858000"/>
  <p:notesSz cx="7010400" cy="9296400"/>
  <p:custDataLst>
    <p:tags r:id="rId2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5" userDrawn="1">
          <p15:clr>
            <a:srgbClr val="A4A3A4"/>
          </p15:clr>
        </p15:guide>
        <p15:guide id="2" pos="531"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chel Perry" initials="RP" lastIdx="1" clrIdx="0">
    <p:extLst>
      <p:ext uri="{19B8F6BF-5375-455C-9EA6-DF929625EA0E}">
        <p15:presenceInfo xmlns:p15="http://schemas.microsoft.com/office/powerpoint/2012/main" userId="Rachel Perry" providerId="None"/>
      </p:ext>
    </p:extLst>
  </p:cmAuthor>
  <p:cmAuthor id="2" name="Kasia Faughn" initials="KF" lastIdx="19" clrIdx="1">
    <p:extLst>
      <p:ext uri="{19B8F6BF-5375-455C-9EA6-DF929625EA0E}">
        <p15:presenceInfo xmlns:p15="http://schemas.microsoft.com/office/powerpoint/2012/main" userId="S-1-5-21-796845957-287218729-725345543-24084" providerId="AD"/>
      </p:ext>
    </p:extLst>
  </p:cmAuthor>
  <p:cmAuthor id="3" name="Rachel Perry" initials="RP [2]" lastIdx="15" clrIdx="2">
    <p:extLst>
      <p:ext uri="{19B8F6BF-5375-455C-9EA6-DF929625EA0E}">
        <p15:presenceInfo xmlns:p15="http://schemas.microsoft.com/office/powerpoint/2012/main" userId="S-1-5-21-796845957-287218729-725345543-14588" providerId="AD"/>
      </p:ext>
    </p:extLst>
  </p:cmAuthor>
  <p:cmAuthor id="4" name="Deborah Baumgartner" initials="DB" lastIdx="8" clrIdx="3">
    <p:extLst>
      <p:ext uri="{19B8F6BF-5375-455C-9EA6-DF929625EA0E}">
        <p15:presenceInfo xmlns:p15="http://schemas.microsoft.com/office/powerpoint/2012/main" userId="S-1-5-21-2608872058-1432505909-2668327341-16103" providerId="AD"/>
      </p:ext>
    </p:extLst>
  </p:cmAuthor>
  <p:cmAuthor id="5" name="Nikki Antonovich" initials="NA" lastIdx="2" clrIdx="4">
    <p:extLst>
      <p:ext uri="{19B8F6BF-5375-455C-9EA6-DF929625EA0E}">
        <p15:presenceInfo xmlns:p15="http://schemas.microsoft.com/office/powerpoint/2012/main" userId="S-1-5-21-796845957-287218729-725345543-2401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A30"/>
    <a:srgbClr val="63C39D"/>
    <a:srgbClr val="FFCC30"/>
    <a:srgbClr val="EC244C"/>
    <a:srgbClr val="005A5C"/>
    <a:srgbClr val="E32349"/>
    <a:srgbClr val="11376F"/>
    <a:srgbClr val="144182"/>
    <a:srgbClr val="10273F"/>
    <a:srgbClr val="174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53" autoAdjust="0"/>
    <p:restoredTop sz="95023" autoAdjust="0"/>
  </p:normalViewPr>
  <p:slideViewPr>
    <p:cSldViewPr snapToGrid="0" snapToObjects="1">
      <p:cViewPr varScale="1">
        <p:scale>
          <a:sx n="100" d="100"/>
          <a:sy n="100" d="100"/>
        </p:scale>
        <p:origin x="78" y="204"/>
      </p:cViewPr>
      <p:guideLst>
        <p:guide orient="horz" pos="1255"/>
        <p:guide pos="531"/>
      </p:guideLst>
    </p:cSldViewPr>
  </p:slideViewPr>
  <p:notesTextViewPr>
    <p:cViewPr>
      <p:scale>
        <a:sx n="125" d="100"/>
        <a:sy n="125" d="100"/>
      </p:scale>
      <p:origin x="0" y="0"/>
    </p:cViewPr>
  </p:notesTextViewPr>
  <p:sorterViewPr>
    <p:cViewPr>
      <p:scale>
        <a:sx n="19803" d="25000"/>
        <a:sy n="19803" d="25000"/>
      </p:scale>
      <p:origin x="0" y="-159"/>
    </p:cViewPr>
  </p:sorterViewPr>
  <p:notesViewPr>
    <p:cSldViewPr snapToGrid="0" snapToObjects="1">
      <p:cViewPr varScale="1">
        <p:scale>
          <a:sx n="65" d="100"/>
          <a:sy n="65" d="100"/>
        </p:scale>
        <p:origin x="2562" y="63"/>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8AE7495-FD6E-4148-8988-5AF3A1186E45}" type="datetimeFigureOut">
              <a:rPr lang="en-US" smtClean="0"/>
              <a:pPr/>
              <a:t>11/25/2019</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77F373C-F0E0-4CD8-9181-312DCA039FDA}" type="slidenum">
              <a:rPr lang="en-US" smtClean="0"/>
              <a:pPr/>
              <a:t>‹#›</a:t>
            </a:fld>
            <a:endParaRPr lang="en-US" dirty="0"/>
          </a:p>
        </p:txBody>
      </p:sp>
    </p:spTree>
    <p:extLst>
      <p:ext uri="{BB962C8B-B14F-4D97-AF65-F5344CB8AC3E}">
        <p14:creationId xmlns:p14="http://schemas.microsoft.com/office/powerpoint/2010/main" val="2245956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4812545-5050-4626-BB70-3CAB98A03EEB}" type="datetimeFigureOut">
              <a:rPr lang="en-US" smtClean="0"/>
              <a:pPr/>
              <a:t>11/25/2019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6C078B8E-2430-48E3-947F-D4E74CBF0628}" type="slidenum">
              <a:rPr lang="en-US" smtClean="0"/>
              <a:pPr/>
              <a:t>‹#›</a:t>
            </a:fld>
            <a:endParaRPr lang="en-US" dirty="0"/>
          </a:p>
        </p:txBody>
      </p:sp>
    </p:spTree>
    <p:extLst>
      <p:ext uri="{BB962C8B-B14F-4D97-AF65-F5344CB8AC3E}">
        <p14:creationId xmlns:p14="http://schemas.microsoft.com/office/powerpoint/2010/main" val="15540512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a:t>
            </a:fld>
            <a:endParaRPr lang="en-US"/>
          </a:p>
        </p:txBody>
      </p:sp>
    </p:spTree>
    <p:extLst>
      <p:ext uri="{BB962C8B-B14F-4D97-AF65-F5344CB8AC3E}">
        <p14:creationId xmlns:p14="http://schemas.microsoft.com/office/powerpoint/2010/main" val="4285384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sz="1200" b="1" dirty="0">
                <a:solidFill>
                  <a:srgbClr val="FFFF00"/>
                </a:solidFill>
              </a:rPr>
              <a:t>[</a:t>
            </a:r>
            <a:r>
              <a:rPr lang="en-US" sz="1200" b="1" dirty="0">
                <a:solidFill>
                  <a:srgbClr val="FFFF00"/>
                </a:solidFill>
                <a:sym typeface="Wingdings"/>
              </a:rPr>
              <a:t>BEFORE</a:t>
            </a:r>
            <a:r>
              <a:rPr lang="en-US" sz="1200" b="1" baseline="0" dirty="0">
                <a:solidFill>
                  <a:srgbClr val="FFFF00"/>
                </a:solidFill>
                <a:sym typeface="Wingdings"/>
              </a:rPr>
              <a:t> PRESENTING, SELECT THE SCORE REPORT IMAGE ON THIS SLIDE. GO TO THE “FORMAT” TAB ON THE TOP TOOLBAR. SELECT THE “RESET PICTURE” BUTTON TO REMOVE THE BLUR EFFECT AND REVEAL THE DETAILED REPORT.</a:t>
            </a:r>
            <a:r>
              <a:rPr lang="es-MX" sz="1200" b="1" baseline="0" dirty="0">
                <a:solidFill>
                  <a:srgbClr val="FFFF00"/>
                </a:solidFill>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t>Esta diapositiva muestra un ejemplo del informe que recibirá cuando su hijo tome la PFT.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t>Los estudiantes recibirán puntajes en cada una de seis áreas.</a:t>
            </a:r>
            <a:r>
              <a:rPr lang="es-MX"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La meta es que cada estudiante alcance la Zona de aptitud física saludable en todas las seis áreas.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t>Un puntaje de “Necesita mejorar” en un área de aptitud física significa que la salud del estudiante se beneficiaría de mayor actividad en esta área.</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12</a:t>
            </a:fld>
            <a:endParaRPr lang="en-US"/>
          </a:p>
        </p:txBody>
      </p:sp>
    </p:spTree>
    <p:extLst>
      <p:ext uri="{BB962C8B-B14F-4D97-AF65-F5344CB8AC3E}">
        <p14:creationId xmlns:p14="http://schemas.microsoft.com/office/powerpoint/2010/main" val="1570359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MX" dirty="0"/>
              <a:t>Además, ustedes pueden ayudar a apoyar el éxito de su hijo.</a:t>
            </a:r>
            <a:r>
              <a:rPr lang="es-MX" baseline="0" dirty="0"/>
              <a:t> </a:t>
            </a:r>
          </a:p>
          <a:p>
            <a:pPr marL="171450" indent="-171450">
              <a:buFont typeface="Arial" panose="020B0604020202020204" pitchFamily="34" charset="0"/>
              <a:buChar char="•"/>
            </a:pPr>
            <a:r>
              <a:rPr lang="es-MX" dirty="0"/>
              <a:t>Primero y principal, hablen con su hijo sobre el nivel de actividad física cada día. Es importante que tengan la oportunidad de participar en juegos activos, ya sea estructurados o no.</a:t>
            </a:r>
          </a:p>
          <a:p>
            <a:pPr marL="171450" indent="-171450">
              <a:buFont typeface="Arial" panose="020B0604020202020204" pitchFamily="34" charset="0"/>
              <a:buChar char="•"/>
            </a:pPr>
            <a:r>
              <a:rPr lang="es-MX" dirty="0"/>
              <a:t>El maestro de su hijo es su recurso número 1. El mejor momento para comunicarse con su maestro es antes o después de la jornada escolar. Pregúntenle cuál es la mejor manera de comunicarse, ya sea por teléfono o correo electrónico. </a:t>
            </a:r>
          </a:p>
          <a:p>
            <a:pPr marL="171450" indent="-171450">
              <a:buFont typeface="Arial" panose="020B0604020202020204" pitchFamily="34" charset="0"/>
              <a:buChar char="•"/>
            </a:pPr>
            <a:r>
              <a:rPr lang="es-MX" dirty="0"/>
              <a:t>Cuando hablen con el maestro de su hijo, háganle preguntas específicas sobre su hijo:</a:t>
            </a:r>
          </a:p>
          <a:p>
            <a:pPr marL="628650" lvl="1" indent="-171450">
              <a:buFont typeface="Arial" panose="020B0604020202020204" pitchFamily="34" charset="0"/>
              <a:buChar char="•"/>
            </a:pPr>
            <a:r>
              <a:rPr lang="es-MX" dirty="0"/>
              <a:t>¿En qué áreas le está yendo bien a mi hijo?</a:t>
            </a:r>
          </a:p>
          <a:p>
            <a:pPr marL="628650" lvl="1" indent="-171450">
              <a:buFont typeface="Arial" panose="020B0604020202020204" pitchFamily="34" charset="0"/>
              <a:buChar char="•"/>
            </a:pPr>
            <a:r>
              <a:rPr lang="es-MX" dirty="0"/>
              <a:t>¿En qué áreas podría necesitar apoyo adicional?</a:t>
            </a:r>
          </a:p>
          <a:p>
            <a:pPr marL="628650" lvl="1" indent="-171450">
              <a:buFont typeface="Arial" panose="020B0604020202020204" pitchFamily="34" charset="0"/>
              <a:buChar char="•"/>
            </a:pPr>
            <a:r>
              <a:rPr lang="es-MX" dirty="0"/>
              <a:t>¿Quién le va a proporcionar este apoyo adicional?</a:t>
            </a:r>
          </a:p>
          <a:p>
            <a:pPr marL="628650" lvl="1" indent="-171450">
              <a:buFont typeface="Arial" panose="020B0604020202020204" pitchFamily="34" charset="0"/>
              <a:buChar char="•"/>
            </a:pPr>
            <a:r>
              <a:rPr lang="es-MX" dirty="0"/>
              <a:t>¿Cómo podemos ayudarlo en la casa, tanto yo como otros miembros de la familia?</a:t>
            </a:r>
          </a:p>
          <a:p>
            <a:pPr marL="171450" indent="-171450">
              <a:buFont typeface="Arial" panose="020B0604020202020204" pitchFamily="34" charset="0"/>
              <a:buChar char="•"/>
            </a:pPr>
            <a:r>
              <a:rPr lang="es-MX" dirty="0"/>
              <a:t>Estos son solo algunos ejemplos de cómo iniciar una conversación con el maestro de su hijo.</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13</a:t>
            </a:fld>
            <a:endParaRPr lang="en-US"/>
          </a:p>
        </p:txBody>
      </p:sp>
    </p:spTree>
    <p:extLst>
      <p:ext uri="{BB962C8B-B14F-4D97-AF65-F5344CB8AC3E}">
        <p14:creationId xmlns:p14="http://schemas.microsoft.com/office/powerpoint/2010/main" val="30784832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s-MX" dirty="0"/>
              <a:t>Además, he aquí algunas otras maneras en que pueden ayudar a su hijo a tener éxito:</a:t>
            </a:r>
          </a:p>
          <a:p>
            <a:pPr marL="628650" lvl="1" indent="-171450">
              <a:buFont typeface="Arial" panose="020B0604020202020204" pitchFamily="34" charset="0"/>
              <a:buChar char="•"/>
            </a:pPr>
            <a:r>
              <a:rPr lang="es-MX" b="0" dirty="0"/>
              <a:t>Hablar con su hijo sobre la PFT. Es importante que se sienta apoyado y que no se ponga ansioso.</a:t>
            </a:r>
          </a:p>
          <a:p>
            <a:pPr marL="628650" lvl="1" indent="-171450">
              <a:buFont typeface="Arial" panose="020B0604020202020204" pitchFamily="34" charset="0"/>
              <a:buChar char="•"/>
            </a:pPr>
            <a:r>
              <a:rPr lang="es-MX" b="0" dirty="0"/>
              <a:t>Dígale a su hijo que tanto usted como el maestro tienen expectativas muy altas y que ambos están dispuestos a ayudarlo en cada paso del proceso.</a:t>
            </a:r>
          </a:p>
          <a:p>
            <a:pPr marL="628650" lvl="1" indent="-171450">
              <a:buFont typeface="Arial" panose="020B0604020202020204" pitchFamily="34" charset="0"/>
              <a:buChar char="•"/>
            </a:pPr>
            <a:r>
              <a:rPr lang="es-MX" b="0" dirty="0"/>
              <a:t>Ayudar a que su hijo participe en 60 minutos de actividad física todos los días.</a:t>
            </a:r>
          </a:p>
          <a:p>
            <a:pPr marL="628650" lvl="1" indent="-171450">
              <a:buFont typeface="Arial" panose="020B0604020202020204" pitchFamily="34" charset="0"/>
              <a:buChar char="•"/>
            </a:pPr>
            <a:r>
              <a:rPr lang="es-MX" b="0" dirty="0"/>
              <a:t>Verificar que su hijo duerma bien y tenga un desayuno nutritivo antes de la prueba.</a:t>
            </a:r>
          </a:p>
          <a:p>
            <a:pPr marL="628650" lvl="1" indent="-171450">
              <a:buFont typeface="Arial" panose="020B0604020202020204" pitchFamily="34" charset="0"/>
              <a:buChar char="•"/>
            </a:pPr>
            <a:r>
              <a:rPr lang="es-MX" dirty="0"/>
              <a:t>Analicen los resultados de la PFT para ayudarle a planificar actividades físicas para alcanzar sus metas.</a:t>
            </a:r>
            <a:r>
              <a:rPr lang="es-MX" b="1" dirty="0"/>
              <a:t> </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14</a:t>
            </a:fld>
            <a:endParaRPr lang="en-US"/>
          </a:p>
        </p:txBody>
      </p:sp>
    </p:spTree>
    <p:extLst>
      <p:ext uri="{BB962C8B-B14F-4D97-AF65-F5344CB8AC3E}">
        <p14:creationId xmlns:p14="http://schemas.microsoft.com/office/powerpoint/2010/main" val="1352901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s-MX" dirty="0"/>
              <a:t>El Departamento de Educación de California ha elaborado una serie de Guías de padres para comprender.</a:t>
            </a:r>
            <a:r>
              <a:rPr lang="es-MX" baseline="0" dirty="0"/>
              <a:t> </a:t>
            </a:r>
            <a:r>
              <a:rPr lang="es-MX" dirty="0"/>
              <a:t>Están diseñadas como una reseña simple para responder a las preguntas críticas sobre cada prueba: qué, por qué, quién, cómo y cuándo.</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s-MX" baseline="0" dirty="0"/>
              <a:t>[</a:t>
            </a:r>
            <a:r>
              <a:rPr lang="en-US" b="1" baseline="0" dirty="0"/>
              <a:t>NOTE</a:t>
            </a:r>
            <a:r>
              <a:rPr lang="en-US" baseline="0" dirty="0"/>
              <a:t>: Suggest providing parents a printed copy of the Parent Guide to Understanding the PFT</a:t>
            </a:r>
            <a:r>
              <a:rPr lang="es-MX" baseline="0" dirty="0"/>
              <a:t>].</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s-MX" dirty="0"/>
              <a:t>Pueden encontrar estas guías en el sitio web que aparece en esta diapositiva. </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15</a:t>
            </a:fld>
            <a:endParaRPr lang="en-US"/>
          </a:p>
        </p:txBody>
      </p:sp>
    </p:spTree>
    <p:extLst>
      <p:ext uri="{BB962C8B-B14F-4D97-AF65-F5344CB8AC3E}">
        <p14:creationId xmlns:p14="http://schemas.microsoft.com/office/powerpoint/2010/main" val="52058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039" indent="-171039">
              <a:buFont typeface="Arial" panose="020B0604020202020204" pitchFamily="34" charset="0"/>
              <a:buChar char="•"/>
            </a:pPr>
            <a:r>
              <a:rPr lang="es-MX"/>
              <a:t>Así llegamos al fin de la presentación de hoy/esta noche.</a:t>
            </a:r>
          </a:p>
          <a:p>
            <a:pPr marL="171039" indent="-171039">
              <a:buFont typeface="Arial" panose="020B0604020202020204" pitchFamily="34" charset="0"/>
              <a:buChar char="•"/>
            </a:pPr>
            <a:r>
              <a:rPr lang="es-MX" dirty="0"/>
              <a:t>Tomemos un momento ahora para responder sus preguntas.</a:t>
            </a:r>
            <a:r>
              <a:rPr lang="es-MX" baseline="0" dirty="0"/>
              <a:t> </a:t>
            </a:r>
          </a:p>
          <a:p>
            <a:pPr marL="171039" indent="-171039">
              <a:buFont typeface="Arial" panose="020B0604020202020204" pitchFamily="34" charset="0"/>
              <a:buChar char="•"/>
            </a:pPr>
            <a:r>
              <a:rPr lang="es-MX" baseline="0" dirty="0"/>
              <a:t>¡Gracias por venir hoy/esta noche!</a:t>
            </a:r>
          </a:p>
        </p:txBody>
      </p:sp>
      <p:sp>
        <p:nvSpPr>
          <p:cNvPr id="4" name="Slide Number Placeholder 3"/>
          <p:cNvSpPr>
            <a:spLocks noGrp="1"/>
          </p:cNvSpPr>
          <p:nvPr>
            <p:ph type="sldNum" sz="quarter" idx="10"/>
          </p:nvPr>
        </p:nvSpPr>
        <p:spPr/>
        <p:txBody>
          <a:bodyPr/>
          <a:lstStyle/>
          <a:p>
            <a:fld id="{6C078B8E-2430-48E3-947F-D4E74CBF0628}" type="slidenum">
              <a:rPr lang="en-US" smtClean="0"/>
              <a:pPr/>
              <a:t>16</a:t>
            </a:fld>
            <a:endParaRPr lang="en-US"/>
          </a:p>
        </p:txBody>
      </p:sp>
    </p:spTree>
    <p:extLst>
      <p:ext uri="{BB962C8B-B14F-4D97-AF65-F5344CB8AC3E}">
        <p14:creationId xmlns:p14="http://schemas.microsoft.com/office/powerpoint/2010/main" val="2919557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2</a:t>
            </a:fld>
            <a:endParaRPr lang="en-US"/>
          </a:p>
        </p:txBody>
      </p:sp>
    </p:spTree>
    <p:extLst>
      <p:ext uri="{BB962C8B-B14F-4D97-AF65-F5344CB8AC3E}">
        <p14:creationId xmlns:p14="http://schemas.microsoft.com/office/powerpoint/2010/main" val="12912606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078B8E-2430-48E3-947F-D4E74CBF0628}" type="slidenum">
              <a:rPr lang="en-US" smtClean="0"/>
              <a:pPr/>
              <a:t>5</a:t>
            </a:fld>
            <a:endParaRPr lang="en-US" dirty="0"/>
          </a:p>
        </p:txBody>
      </p:sp>
    </p:spTree>
    <p:extLst>
      <p:ext uri="{BB962C8B-B14F-4D97-AF65-F5344CB8AC3E}">
        <p14:creationId xmlns:p14="http://schemas.microsoft.com/office/powerpoint/2010/main" val="12499754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MX" dirty="0"/>
              <a:t>¡Buenas noches familias!</a:t>
            </a:r>
          </a:p>
          <a:p>
            <a:pPr marL="171450" indent="-171450">
              <a:buFont typeface="Arial" panose="020B0604020202020204" pitchFamily="34" charset="0"/>
              <a:buChar char="•"/>
            </a:pPr>
            <a:r>
              <a:rPr lang="es-MX" dirty="0"/>
              <a:t>¡Gracias por venir!</a:t>
            </a:r>
          </a:p>
          <a:p>
            <a:pPr marL="171450" indent="-171450">
              <a:buFont typeface="Arial" panose="020B0604020202020204" pitchFamily="34" charset="0"/>
              <a:buChar char="•"/>
            </a:pPr>
            <a:r>
              <a:rPr lang="es-MX" dirty="0"/>
              <a:t>Hoy/Esta noche les quiero hablar sobre la prueba que van a tomar sus hijos para medir su salud y estado físico, llamado Examen de aptitud física, o PFT, por su sigla en inglés.</a:t>
            </a:r>
          </a:p>
          <a:p>
            <a:pPr marL="171450" indent="-171450">
              <a:buFont typeface="Arial" panose="020B0604020202020204" pitchFamily="34" charset="0"/>
              <a:buChar char="•"/>
            </a:pPr>
            <a:r>
              <a:rPr lang="es-MX" dirty="0"/>
              <a:t>¡Empecemos!</a:t>
            </a:r>
          </a:p>
          <a:p>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6</a:t>
            </a:fld>
            <a:endParaRPr lang="en-US"/>
          </a:p>
        </p:txBody>
      </p:sp>
    </p:spTree>
    <p:extLst>
      <p:ext uri="{BB962C8B-B14F-4D97-AF65-F5344CB8AC3E}">
        <p14:creationId xmlns:p14="http://schemas.microsoft.com/office/powerpoint/2010/main" val="40262443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s-MX" dirty="0"/>
              <a:t>La PFT es una prueba que se usa para medir el nivel de aptitud y salud física de los estudiantes de California en los grados 5, 7 y 9.</a:t>
            </a:r>
          </a:p>
          <a:p>
            <a:pPr marL="171450" indent="-171450">
              <a:buFont typeface="Arial" panose="020B0604020202020204" pitchFamily="34" charset="0"/>
              <a:buChar char="•"/>
            </a:pPr>
            <a:r>
              <a:rPr lang="es-MX" dirty="0"/>
              <a:t>Como muchos saben, se ha demostrado que un nivel alto de aptitud física puede reducir el riesgo de tener varias enfermedades.</a:t>
            </a:r>
          </a:p>
          <a:p>
            <a:pPr marL="171450" indent="-171450">
              <a:buFont typeface="Arial" panose="020B0604020202020204" pitchFamily="34" charset="0"/>
              <a:buChar char="•"/>
            </a:pPr>
            <a:r>
              <a:rPr lang="es-MX" baseline="0" dirty="0"/>
              <a:t>La prueba que tomarán los estudiantes en California se llama FITNESSGRAM</a:t>
            </a:r>
            <a:r>
              <a:rPr lang="es-MX" baseline="30000" dirty="0"/>
              <a:t>®</a:t>
            </a:r>
            <a:r>
              <a:rPr lang="es-MX" baseline="0" dirty="0"/>
              <a:t> y fue elaborada por el Instituto Cooper. </a:t>
            </a:r>
          </a:p>
        </p:txBody>
      </p:sp>
      <p:sp>
        <p:nvSpPr>
          <p:cNvPr id="4" name="Slide Number Placeholder 3"/>
          <p:cNvSpPr>
            <a:spLocks noGrp="1"/>
          </p:cNvSpPr>
          <p:nvPr>
            <p:ph type="sldNum" sz="quarter" idx="10"/>
          </p:nvPr>
        </p:nvSpPr>
        <p:spPr/>
        <p:txBody>
          <a:bodyPr/>
          <a:lstStyle/>
          <a:p>
            <a:fld id="{6C078B8E-2430-48E3-947F-D4E74CBF0628}" type="slidenum">
              <a:rPr lang="en-US" smtClean="0"/>
              <a:pPr/>
              <a:t>7</a:t>
            </a:fld>
            <a:endParaRPr lang="en-US"/>
          </a:p>
        </p:txBody>
      </p:sp>
    </p:spTree>
    <p:extLst>
      <p:ext uri="{BB962C8B-B14F-4D97-AF65-F5344CB8AC3E}">
        <p14:creationId xmlns:p14="http://schemas.microsoft.com/office/powerpoint/2010/main" val="3947915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a:t>Se preguntarán por qué los estudiantes tienen que tomar las pruebas de la PFT.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a:t>La PFT es un dato que se utiliza para obtener información sobre la salud física de su hijo. En particular, nos permite observar en forma única la aptitud física de su hijo.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a:t>La meta principal de FITNESSGRAM es ayudar a crear hábitos de actividad física regular para toda la vida.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a:t>La PFT brinda información que los estudiantes pueden usar para evaluar y elaborar programas de ejercicios físicos personales, los maestros pueden usar para diseñar programas de educación física, y los padres y tutores pueden usar para comprender el nivel de aptitud física de su hijo.</a:t>
            </a:r>
          </a:p>
        </p:txBody>
      </p:sp>
      <p:sp>
        <p:nvSpPr>
          <p:cNvPr id="4" name="Slide Number Placeholder 3"/>
          <p:cNvSpPr>
            <a:spLocks noGrp="1"/>
          </p:cNvSpPr>
          <p:nvPr>
            <p:ph type="sldNum" sz="quarter" idx="10"/>
          </p:nvPr>
        </p:nvSpPr>
        <p:spPr/>
        <p:txBody>
          <a:bodyPr/>
          <a:lstStyle/>
          <a:p>
            <a:fld id="{6C078B8E-2430-48E3-947F-D4E74CBF0628}" type="slidenum">
              <a:rPr lang="en-US" smtClean="0"/>
              <a:pPr/>
              <a:t>8</a:t>
            </a:fld>
            <a:endParaRPr lang="en-US"/>
          </a:p>
        </p:txBody>
      </p:sp>
    </p:spTree>
    <p:extLst>
      <p:ext uri="{BB962C8B-B14F-4D97-AF65-F5344CB8AC3E}">
        <p14:creationId xmlns:p14="http://schemas.microsoft.com/office/powerpoint/2010/main" val="2858160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panose="020B0604020202020204" pitchFamily="34" charset="0"/>
              <a:buChar char="•"/>
            </a:pPr>
            <a:r>
              <a:rPr lang="es-MX"/>
              <a:t>Por ley, todos los distritos escolares tienen que administrar la PFT todos los años a los estudiantes del quinto, séptimo y noveno grado. </a:t>
            </a:r>
          </a:p>
          <a:p>
            <a:pPr marL="171450" indent="-171450">
              <a:buFont typeface="Arial" panose="020B0604020202020204" pitchFamily="34" charset="0"/>
              <a:buChar char="•"/>
            </a:pPr>
            <a:r>
              <a:rPr lang="es-MX"/>
              <a:t>Todos los estudiantes en estos grados tienen que tomar la PFT, ya sea que estén o no inscritos en una clase de educación física o tengan un horario en bloque.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a:t>La mayoría de las áreas de aptitud física tienen dos o tres opciones, para que todos los estudiantes, incluso aquellos con necesidades especiales, puedan participar en el PFT.</a:t>
            </a:r>
          </a:p>
        </p:txBody>
      </p:sp>
      <p:sp>
        <p:nvSpPr>
          <p:cNvPr id="4" name="Slide Number Placeholder 3"/>
          <p:cNvSpPr>
            <a:spLocks noGrp="1"/>
          </p:cNvSpPr>
          <p:nvPr>
            <p:ph type="sldNum" sz="quarter" idx="10"/>
          </p:nvPr>
        </p:nvSpPr>
        <p:spPr/>
        <p:txBody>
          <a:bodyPr/>
          <a:lstStyle/>
          <a:p>
            <a:fld id="{6C078B8E-2430-48E3-947F-D4E74CBF0628}" type="slidenum">
              <a:rPr lang="en-US" smtClean="0"/>
              <a:pPr/>
              <a:t>9</a:t>
            </a:fld>
            <a:endParaRPr lang="en-US"/>
          </a:p>
        </p:txBody>
      </p:sp>
    </p:spTree>
    <p:extLst>
      <p:ext uri="{BB962C8B-B14F-4D97-AF65-F5344CB8AC3E}">
        <p14:creationId xmlns:p14="http://schemas.microsoft.com/office/powerpoint/2010/main" val="451315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t>Los estudiantes pueden tomar la PFT en varios días, o se puede administrar toda al mismo tiempo.</a:t>
            </a:r>
            <a:r>
              <a:rPr lang="es-MX"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t>Se medirá a cada estudiante en seis áreas distintas, como se muestra en esta diapositiva.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Voy a tomar algunos minutos para hablar sobre las distintas opciones, para que comprendan mejor lo que su hijo tendrá que hacer.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t>Para capacidad aeróbica, hay tres opciones de prueba: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dirty="0"/>
              <a:t>Carrera de una milla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Prueba de caminar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PACER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Para fortaleza y resistencia abdominal hay solo una opción, el ejercicio con las piernas flexionadas.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Para fortaleza y resistencia de la parte superior del cuerpo hay tres opciones de prueba: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Flexiones de pecho (lagartijas)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Flexiones de pecho modificadas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Suspensión con brazos flexionados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Para fortaleza y flexibilidad del torso hay solo una opción, la elevación del torso.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Para composición corporal, hay tres opciones de prueba: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Mediciones de los pliegues de la piel</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Analizador de impedancia bioeléctrica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Índice de masa corporal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Para flexibilidad, hay dos opciones de prueba:</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Sentarse y alcanzar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Estiramiento de hombro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s-MX" baseline="0" dirty="0"/>
              <a:t>El maestro de educación física de su hijo es la mejor persona para contestar preguntas específicas que puedan tener sobre las opciones que se usarán en [</a:t>
            </a:r>
            <a:r>
              <a:rPr lang="en-US" baseline="0" dirty="0"/>
              <a:t>insert school name here</a:t>
            </a:r>
            <a:r>
              <a:rPr lang="es-MX"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10</a:t>
            </a:fld>
            <a:endParaRPr lang="en-US"/>
          </a:p>
        </p:txBody>
      </p:sp>
    </p:spTree>
    <p:extLst>
      <p:ext uri="{BB962C8B-B14F-4D97-AF65-F5344CB8AC3E}">
        <p14:creationId xmlns:p14="http://schemas.microsoft.com/office/powerpoint/2010/main" val="39987937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s-MX" dirty="0"/>
              <a:t>La PFT se administra todos los años en todo el estado. </a:t>
            </a:r>
          </a:p>
          <a:p>
            <a:pPr marL="171450" indent="-171450">
              <a:buFont typeface="Arial" panose="020B0604020202020204" pitchFamily="34" charset="0"/>
              <a:buChar char="•"/>
            </a:pPr>
            <a:r>
              <a:rPr lang="es-MX" dirty="0"/>
              <a:t>Se puede administrar en cualquier momento entre el 1</a:t>
            </a:r>
            <a:r>
              <a:rPr lang="es-MX" b="0" dirty="0"/>
              <a:t>.º </a:t>
            </a:r>
            <a:r>
              <a:rPr lang="es-MX" dirty="0"/>
              <a:t>de febrero y el 31 de mayo. </a:t>
            </a:r>
          </a:p>
          <a:p>
            <a:pPr marL="171450" indent="-171450">
              <a:buFont typeface="Arial" panose="020B0604020202020204" pitchFamily="34" charset="0"/>
              <a:buChar char="•"/>
            </a:pPr>
            <a:r>
              <a:rPr lang="es-MX" dirty="0"/>
              <a:t>Aquí en [</a:t>
            </a:r>
            <a:r>
              <a:rPr lang="en-US" dirty="0"/>
              <a:t>insert school</a:t>
            </a:r>
            <a:r>
              <a:rPr lang="en-US" baseline="0" dirty="0"/>
              <a:t> name</a:t>
            </a:r>
            <a:r>
              <a:rPr lang="es-MX" baseline="0" dirty="0"/>
              <a:t>], los estudiantes comenzarán a tomar la prueba PFT el [</a:t>
            </a:r>
            <a:r>
              <a:rPr lang="en-US" baseline="0" dirty="0"/>
              <a:t>insert first day of testing</a:t>
            </a:r>
            <a:r>
              <a:rPr lang="es-MX" baseline="0" dirty="0"/>
              <a:t>].</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6C078B8E-2430-48E3-947F-D4E74CBF0628}" type="slidenum">
              <a:rPr lang="en-US" smtClean="0"/>
              <a:pPr/>
              <a:t>11</a:t>
            </a:fld>
            <a:endParaRPr lang="en-US"/>
          </a:p>
        </p:txBody>
      </p:sp>
    </p:spTree>
    <p:extLst>
      <p:ext uri="{BB962C8B-B14F-4D97-AF65-F5344CB8AC3E}">
        <p14:creationId xmlns:p14="http://schemas.microsoft.com/office/powerpoint/2010/main" val="20190862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A4BFF39-A1B3-495C-8165-55BFCE77E110}" type="datetimeFigureOut">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4294374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2637918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1975565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ph and Table Layout">
    <p:spTree>
      <p:nvGrpSpPr>
        <p:cNvPr id="1" name=""/>
        <p:cNvGrpSpPr/>
        <p:nvPr/>
      </p:nvGrpSpPr>
      <p:grpSpPr>
        <a:xfrm>
          <a:off x="0" y="0"/>
          <a:ext cx="0" cy="0"/>
          <a:chOff x="0" y="0"/>
          <a:chExt cx="0" cy="0"/>
        </a:xfrm>
      </p:grpSpPr>
      <p:sp>
        <p:nvSpPr>
          <p:cNvPr id="2" name="Title 1"/>
          <p:cNvSpPr>
            <a:spLocks noGrp="1"/>
          </p:cNvSpPr>
          <p:nvPr>
            <p:ph type="title"/>
          </p:nvPr>
        </p:nvSpPr>
        <p:spPr>
          <a:xfrm>
            <a:off x="726018" y="548640"/>
            <a:ext cx="10739967" cy="566738"/>
          </a:xfrm>
        </p:spPr>
        <p:txBody>
          <a:bodyPr anchor="b">
            <a:noAutofit/>
          </a:bodyPr>
          <a:lstStyle>
            <a:lvl1pPr algn="l">
              <a:defRPr sz="4000" b="1">
                <a:solidFill>
                  <a:srgbClr val="11376F"/>
                </a:solidFill>
                <a:latin typeface="Arial" pitchFamily="34" charset="0"/>
                <a:cs typeface="Arial" pitchFamily="34" charset="0"/>
              </a:defRPr>
            </a:lvl1pPr>
          </a:lstStyle>
          <a:p>
            <a:r>
              <a:rPr lang="en-US" dirty="0"/>
              <a:t>Click to edit Master title style</a:t>
            </a:r>
          </a:p>
        </p:txBody>
      </p:sp>
      <p:cxnSp>
        <p:nvCxnSpPr>
          <p:cNvPr id="8" name="Straight Connector 7"/>
          <p:cNvCxnSpPr/>
          <p:nvPr userDrawn="1"/>
        </p:nvCxnSpPr>
        <p:spPr>
          <a:xfrm>
            <a:off x="726018" y="1141620"/>
            <a:ext cx="10739965" cy="0"/>
          </a:xfrm>
          <a:prstGeom prst="line">
            <a:avLst/>
          </a:prstGeom>
          <a:ln>
            <a:solidFill>
              <a:srgbClr val="9BC872"/>
            </a:solidFill>
          </a:ln>
          <a:effectLst/>
        </p:spPr>
        <p:style>
          <a:lnRef idx="2">
            <a:schemeClr val="accent1"/>
          </a:lnRef>
          <a:fillRef idx="0">
            <a:schemeClr val="accent1"/>
          </a:fillRef>
          <a:effectRef idx="1">
            <a:schemeClr val="accent1"/>
          </a:effectRef>
          <a:fontRef idx="minor">
            <a:schemeClr val="tx1"/>
          </a:fontRef>
        </p:style>
      </p:cxnSp>
      <p:sp>
        <p:nvSpPr>
          <p:cNvPr id="6" name="Content Placeholder 2"/>
          <p:cNvSpPr>
            <a:spLocks noGrp="1"/>
          </p:cNvSpPr>
          <p:nvPr>
            <p:ph idx="1"/>
          </p:nvPr>
        </p:nvSpPr>
        <p:spPr>
          <a:xfrm>
            <a:off x="609600" y="1441342"/>
            <a:ext cx="10972800" cy="4684822"/>
          </a:xfrm>
        </p:spPr>
        <p:txBody>
          <a:bodyPr/>
          <a:lstStyle>
            <a:lvl1pPr>
              <a:defRPr>
                <a:solidFill>
                  <a:srgbClr val="11376F"/>
                </a:solidFill>
              </a:defRPr>
            </a:lvl1pPr>
            <a:lvl2pPr>
              <a:defRPr>
                <a:solidFill>
                  <a:srgbClr val="11376F"/>
                </a:solidFill>
              </a:defRPr>
            </a:lvl2pPr>
            <a:lvl3pPr>
              <a:defRPr>
                <a:solidFill>
                  <a:srgbClr val="11376F"/>
                </a:solidFill>
              </a:defRPr>
            </a:lvl3pPr>
            <a:lvl4pPr>
              <a:defRPr>
                <a:solidFill>
                  <a:srgbClr val="11376F"/>
                </a:solidFill>
              </a:defRPr>
            </a:lvl4pPr>
            <a:lvl5pPr>
              <a:defRPr>
                <a:solidFill>
                  <a:srgbClr val="11376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71410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4BFF39-A1B3-495C-8165-55BFCE77E110}" type="datetimeFigureOut">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216744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BFF39-A1B3-495C-8165-55BFCE77E110}" type="datetimeFigureOut">
              <a:rPr lang="en-US" smtClean="0"/>
              <a:t>11/25/2019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87366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4BFF39-A1B3-495C-8165-55BFCE77E110}" type="datetimeFigureOut">
              <a:rPr lang="en-US" smtClean="0"/>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879345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4BFF39-A1B3-495C-8165-55BFCE77E110}" type="datetimeFigureOut">
              <a:rPr lang="en-US" smtClean="0"/>
              <a:t>11/25/2019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1699402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4BFF39-A1B3-495C-8165-55BFCE77E110}" type="datetimeFigureOut">
              <a:rPr lang="en-US" smtClean="0"/>
              <a:t>11/25/2019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46003B-8C35-437B-96D0-A0A85B256F47}" type="slidenum">
              <a:rPr lang="en-US" smtClean="0"/>
              <a:t>‹#›</a:t>
            </a:fld>
            <a:endParaRPr lang="en-US" dirty="0"/>
          </a:p>
        </p:txBody>
      </p:sp>
    </p:spTree>
    <p:custDataLst>
      <p:tags r:id="rId1"/>
    </p:custDataLst>
    <p:extLst>
      <p:ext uri="{BB962C8B-B14F-4D97-AF65-F5344CB8AC3E}">
        <p14:creationId xmlns:p14="http://schemas.microsoft.com/office/powerpoint/2010/main" val="1333666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BFF39-A1B3-495C-8165-55BFCE77E110}" type="datetimeFigureOut">
              <a:rPr lang="en-US" smtClean="0"/>
              <a:t>11/25/2019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3004117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BFF39-A1B3-495C-8165-55BFCE77E110}" type="datetimeFigureOut">
              <a:rPr lang="en-US" smtClean="0"/>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1763061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BFF39-A1B3-495C-8165-55BFCE77E110}" type="datetimeFigureOut">
              <a:rPr lang="en-US" smtClean="0"/>
              <a:t>11/25/2019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46003B-8C35-437B-96D0-A0A85B256F47}" type="slidenum">
              <a:rPr lang="en-US" smtClean="0"/>
              <a:t>‹#›</a:t>
            </a:fld>
            <a:endParaRPr lang="en-US" dirty="0"/>
          </a:p>
        </p:txBody>
      </p:sp>
    </p:spTree>
    <p:extLst>
      <p:ext uri="{BB962C8B-B14F-4D97-AF65-F5344CB8AC3E}">
        <p14:creationId xmlns:p14="http://schemas.microsoft.com/office/powerpoint/2010/main" val="3148950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BFF39-A1B3-495C-8165-55BFCE77E110}" type="datetimeFigureOut">
              <a:rPr lang="en-US" smtClean="0"/>
              <a:t>11/25/2019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46003B-8C35-437B-96D0-A0A85B256F47}" type="slidenum">
              <a:rPr lang="en-US" smtClean="0"/>
              <a:t>‹#›</a:t>
            </a:fld>
            <a:endParaRPr lang="en-US" dirty="0"/>
          </a:p>
        </p:txBody>
      </p:sp>
    </p:spTree>
    <p:custDataLst>
      <p:tags r:id="rId14"/>
    </p:custDataLst>
    <p:extLst>
      <p:ext uri="{BB962C8B-B14F-4D97-AF65-F5344CB8AC3E}">
        <p14:creationId xmlns:p14="http://schemas.microsoft.com/office/powerpoint/2010/main" val="304939698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l" defTabSz="914400" rtl="0" eaLnBrk="1" latinLnBrk="0" hangingPunct="1">
        <a:lnSpc>
          <a:spcPct val="90000"/>
        </a:lnSpc>
        <a:spcBef>
          <a:spcPct val="0"/>
        </a:spcBef>
        <a:buNone/>
        <a:defRPr sz="5400" b="1" kern="1200" spc="-100" baseline="0">
          <a:solidFill>
            <a:schemeClr val="accent6">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6.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8.xml"/><Relationship Id="rId5" Type="http://schemas.microsoft.com/office/2007/relationships/hdphoto" Target="../media/hdphoto1.wdp"/><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9.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20.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hyperlink" Target="https://www.cde.ca.gov/ta/tg/ca/parentguidetounderstand.asp" TargetMode="Externa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xml.rels><?xml version="1.0" encoding="UTF-8" standalone="yes"?>
<Relationships xmlns="http://schemas.openxmlformats.org/package/2006/relationships"><Relationship Id="rId3" Type="http://schemas.openxmlformats.org/officeDocument/2006/relationships/hyperlink" Target="https://www.cde.ca.gov/ta/tg/ca/parentguidetounderstand.asp"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3.xml"/><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14.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92956" y="365125"/>
            <a:ext cx="10744200" cy="6235700"/>
          </a:xfrm>
        </p:spPr>
        <p:txBody>
          <a:bodyPr/>
          <a:lstStyle/>
          <a:p>
            <a:pPr algn="ctr"/>
            <a:r>
              <a:rPr lang="es-MX" b="0" dirty="0"/>
              <a:t>Una guía para el </a:t>
            </a:r>
            <a:br>
              <a:rPr lang="es-MX" b="0" dirty="0"/>
            </a:br>
            <a:r>
              <a:rPr lang="es-MX" b="0" dirty="0"/>
              <a:t>administrador escolar: </a:t>
            </a:r>
            <a:br>
              <a:rPr lang="es-MX" b="0" dirty="0"/>
            </a:br>
            <a:br>
              <a:rPr lang="es-MX" sz="2800" b="0" dirty="0"/>
            </a:br>
            <a:r>
              <a:rPr lang="es-MX" sz="6000" dirty="0"/>
              <a:t>Cómo hablar con los padres</a:t>
            </a:r>
            <a:br>
              <a:rPr lang="es-MX" dirty="0"/>
            </a:br>
            <a:r>
              <a:rPr lang="es-MX" sz="4800" b="0" dirty="0"/>
              <a:t>sobre el Examen de aptitud física (PFT)</a:t>
            </a:r>
          </a:p>
        </p:txBody>
      </p:sp>
    </p:spTree>
    <p:custDataLst>
      <p:tags r:id="rId1"/>
    </p:custDataLst>
    <p:extLst>
      <p:ext uri="{BB962C8B-B14F-4D97-AF65-F5344CB8AC3E}">
        <p14:creationId xmlns:p14="http://schemas.microsoft.com/office/powerpoint/2010/main" val="901029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a:t>Cómo:</a:t>
            </a:r>
          </a:p>
        </p:txBody>
      </p:sp>
      <p:pic>
        <p:nvPicPr>
          <p:cNvPr id="17" name="Content Placeholder 16" descr="Capacidad aeróbica, Fortaleza y resistencia abdominal, Fortaleza y resistencia de la parte superior del cuerpo, Fortaleza y flexibilidad del torso, Composición corporal, Flexibilidad. "/>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217384" y="2291644"/>
            <a:ext cx="11757232" cy="2856089"/>
          </a:xfrm>
        </p:spPr>
      </p:pic>
    </p:spTree>
    <p:custDataLst>
      <p:tags r:id="rId1"/>
    </p:custDataLst>
    <p:extLst>
      <p:ext uri="{BB962C8B-B14F-4D97-AF65-F5344CB8AC3E}">
        <p14:creationId xmlns:p14="http://schemas.microsoft.com/office/powerpoint/2010/main" val="2309849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Cuándo:</a:t>
            </a:r>
          </a:p>
        </p:txBody>
      </p:sp>
      <p:sp>
        <p:nvSpPr>
          <p:cNvPr id="4" name="Content Placeholder 3"/>
          <p:cNvSpPr>
            <a:spLocks noGrp="1"/>
          </p:cNvSpPr>
          <p:nvPr>
            <p:ph sz="half" idx="1"/>
          </p:nvPr>
        </p:nvSpPr>
        <p:spPr>
          <a:xfrm>
            <a:off x="838200" y="3078271"/>
            <a:ext cx="5181600" cy="1846043"/>
          </a:xfrm>
          <a:solidFill>
            <a:schemeClr val="accent6">
              <a:lumMod val="60000"/>
              <a:lumOff val="40000"/>
            </a:schemeClr>
          </a:solidFill>
        </p:spPr>
        <p:txBody>
          <a:bodyPr anchor="ctr" anchorCtr="0"/>
          <a:lstStyle/>
          <a:p>
            <a:pPr marL="0" indent="0" algn="ctr">
              <a:buNone/>
            </a:pPr>
            <a:r>
              <a:rPr lang="es-MX" b="1" dirty="0"/>
              <a:t>1.º de febrero al 31 de mayo</a:t>
            </a:r>
          </a:p>
        </p:txBody>
      </p:sp>
      <p:pic>
        <p:nvPicPr>
          <p:cNvPr id="3" name="Content Placeholder 2" descr="Ilustración gráfica de un calendario."/>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946486" y="2019642"/>
            <a:ext cx="3633028" cy="3963303"/>
          </a:xfrm>
        </p:spPr>
      </p:pic>
    </p:spTree>
    <p:custDataLst>
      <p:tags r:id="rId1"/>
    </p:custDataLst>
    <p:extLst>
      <p:ext uri="{BB962C8B-B14F-4D97-AF65-F5344CB8AC3E}">
        <p14:creationId xmlns:p14="http://schemas.microsoft.com/office/powerpoint/2010/main" val="11502403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s-MX"/>
              <a:t>Puntajes:</a:t>
            </a:r>
          </a:p>
        </p:txBody>
      </p:sp>
      <p:pic>
        <p:nvPicPr>
          <p:cNvPr id="8" name="Content Placeholder 7" descr="Captura de pantalla que muestra una vista previa de un informe de puntaje de la PFT."/>
          <p:cNvPicPr>
            <a:picLocks noGrp="1" noChangeAspect="1"/>
          </p:cNvPicPr>
          <p:nvPr>
            <p:ph idx="1"/>
          </p:nvPr>
        </p:nvPicPr>
        <p:blipFill rotWithShape="1">
          <a:blip r:embed="rId4">
            <a:extLst>
              <a:ext uri="{BEBA8EAE-BF5A-486C-A8C5-ECC9F3942E4B}">
                <a14:imgProps xmlns:a14="http://schemas.microsoft.com/office/drawing/2010/main">
                  <a14:imgLayer r:embed="rId5">
                    <a14:imgEffect>
                      <a14:artisticBlur/>
                    </a14:imgEffect>
                  </a14:imgLayer>
                </a14:imgProps>
              </a:ext>
              <a:ext uri="{28A0092B-C50C-407E-A947-70E740481C1C}">
                <a14:useLocalDpi xmlns:a14="http://schemas.microsoft.com/office/drawing/2010/main" val="0"/>
              </a:ext>
            </a:extLst>
          </a:blip>
          <a:srcRect b="10374"/>
          <a:stretch/>
        </p:blipFill>
        <p:spPr>
          <a:xfrm>
            <a:off x="1132496" y="1825625"/>
            <a:ext cx="9927007" cy="3899926"/>
          </a:xfrm>
        </p:spPr>
      </p:pic>
    </p:spTree>
    <p:custDataLst>
      <p:tags r:id="rId1"/>
    </p:custDataLst>
    <p:extLst>
      <p:ext uri="{BB962C8B-B14F-4D97-AF65-F5344CB8AC3E}">
        <p14:creationId xmlns:p14="http://schemas.microsoft.com/office/powerpoint/2010/main" val="2162150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199" y="365125"/>
            <a:ext cx="11013142" cy="1325563"/>
          </a:xfrm>
        </p:spPr>
        <p:txBody>
          <a:bodyPr/>
          <a:lstStyle/>
          <a:p>
            <a:r>
              <a:rPr lang="es-MX" dirty="0"/>
              <a:t>Pregúntenle al maestro de su hijo:  </a:t>
            </a:r>
          </a:p>
        </p:txBody>
      </p:sp>
      <p:sp>
        <p:nvSpPr>
          <p:cNvPr id="3" name="Slide Content"/>
          <p:cNvSpPr>
            <a:spLocks noGrp="1"/>
          </p:cNvSpPr>
          <p:nvPr>
            <p:ph sz="half" idx="1"/>
          </p:nvPr>
        </p:nvSpPr>
        <p:spPr>
          <a:xfrm>
            <a:off x="838200" y="1825625"/>
            <a:ext cx="5840506" cy="4351338"/>
          </a:xfrm>
        </p:spPr>
        <p:txBody>
          <a:bodyPr>
            <a:normAutofit/>
          </a:bodyPr>
          <a:lstStyle/>
          <a:p>
            <a:pPr>
              <a:tabLst>
                <a:tab pos="4908550" algn="l"/>
              </a:tabLst>
            </a:pPr>
            <a:r>
              <a:rPr lang="es-MX" dirty="0"/>
              <a:t>Pregúntenle al maestro de su hijo:  </a:t>
            </a:r>
          </a:p>
          <a:p>
            <a:pPr marL="857250" lvl="1" indent="-457200"/>
            <a:r>
              <a:rPr lang="es-MX" sz="2800" dirty="0"/>
              <a:t>¿En qué áreas le está </a:t>
            </a:r>
            <a:br>
              <a:rPr lang="es-MX" sz="2800" dirty="0"/>
            </a:br>
            <a:r>
              <a:rPr lang="es-MX" sz="2800" dirty="0"/>
              <a:t>yendo bien a mi hijo?</a:t>
            </a:r>
          </a:p>
          <a:p>
            <a:pPr marL="857250" lvl="1" indent="-457200"/>
            <a:r>
              <a:rPr lang="es-MX" sz="2800" dirty="0"/>
              <a:t>¿En qué áreas podría necesitar apoyo adicional?</a:t>
            </a:r>
          </a:p>
          <a:p>
            <a:pPr marL="857250" lvl="1" indent="-457200"/>
            <a:r>
              <a:rPr lang="es-MX" sz="2800" dirty="0"/>
              <a:t>¿Cómo puedo ayudar a apoyar a mi hijo en la casa?</a:t>
            </a:r>
          </a:p>
          <a:p>
            <a:pPr marL="857250" lvl="1" indent="-457200"/>
            <a:r>
              <a:rPr lang="es-MX" sz="2800" dirty="0"/>
              <a:t>¿Cómo está apoyando usted a mi hijo en la escuela?</a:t>
            </a:r>
          </a:p>
          <a:p>
            <a:pPr marL="857250" lvl="1" indent="-457200"/>
            <a:endParaRPr lang="en-US" sz="2800" dirty="0"/>
          </a:p>
          <a:p>
            <a:pPr marL="457200" indent="-457200"/>
            <a:endParaRPr lang="en-US" dirty="0"/>
          </a:p>
          <a:p>
            <a:pPr marL="1714500" lvl="3" indent="-457200"/>
            <a:endParaRPr lang="en-US" dirty="0"/>
          </a:p>
          <a:p>
            <a:pPr marL="0" indent="0"/>
            <a:endParaRPr lang="en-US" dirty="0"/>
          </a:p>
        </p:txBody>
      </p:sp>
      <p:pic>
        <p:nvPicPr>
          <p:cNvPr id="7" name="Content Placeholder 6" descr="Ilustración gráfica de un maestro que le ofrece la mano al padre de un estudiante."/>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02104" y="2369360"/>
            <a:ext cx="4851695" cy="3263867"/>
          </a:xfrm>
        </p:spPr>
      </p:pic>
    </p:spTree>
    <p:custDataLst>
      <p:tags r:id="rId1"/>
    </p:custDataLst>
    <p:extLst>
      <p:ext uri="{BB962C8B-B14F-4D97-AF65-F5344CB8AC3E}">
        <p14:creationId xmlns:p14="http://schemas.microsoft.com/office/powerpoint/2010/main" val="659928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365125"/>
            <a:ext cx="10834688" cy="1325563"/>
          </a:xfrm>
        </p:spPr>
        <p:txBody>
          <a:bodyPr/>
          <a:lstStyle/>
          <a:p>
            <a:r>
              <a:rPr lang="es-MX"/>
              <a:t>Ayuden a que su hijo tenga éxito </a:t>
            </a:r>
          </a:p>
        </p:txBody>
      </p:sp>
      <p:sp>
        <p:nvSpPr>
          <p:cNvPr id="3" name="Slide Content"/>
          <p:cNvSpPr>
            <a:spLocks noGrp="1"/>
          </p:cNvSpPr>
          <p:nvPr>
            <p:ph sz="half" idx="1"/>
          </p:nvPr>
        </p:nvSpPr>
        <p:spPr>
          <a:xfrm>
            <a:off x="838199" y="1825625"/>
            <a:ext cx="7481048" cy="4351338"/>
          </a:xfrm>
        </p:spPr>
        <p:txBody>
          <a:bodyPr>
            <a:normAutofit/>
          </a:bodyPr>
          <a:lstStyle/>
          <a:p>
            <a:r>
              <a:rPr lang="es-MX" sz="3200" dirty="0"/>
              <a:t>Hablen con su hijo sobre la prueba.</a:t>
            </a:r>
          </a:p>
          <a:p>
            <a:r>
              <a:rPr lang="es-MX" sz="3200" dirty="0"/>
              <a:t>60 minutos de actividad todos los días</a:t>
            </a:r>
          </a:p>
          <a:p>
            <a:r>
              <a:rPr lang="es-MX" sz="3200" dirty="0"/>
              <a:t>Verifiquen que duerma bien y tenga un desayuno nutritivo antes de la prueba.</a:t>
            </a:r>
          </a:p>
          <a:p>
            <a:r>
              <a:rPr lang="es-MX" sz="3200" dirty="0"/>
              <a:t>Ayuden a su hijo a planificar actividades para alcanzar sus </a:t>
            </a:r>
            <a:br>
              <a:rPr lang="es-MX" sz="3200" dirty="0"/>
            </a:br>
            <a:r>
              <a:rPr lang="es-MX" sz="3200" dirty="0"/>
              <a:t>metas de aptitud física. </a:t>
            </a:r>
          </a:p>
        </p:txBody>
      </p:sp>
      <p:pic>
        <p:nvPicPr>
          <p:cNvPr id="4" name="Content Placeholder 3" descr="Ilustración gráfica de un estudiante y su padre andando en bicicleta."/>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682154" y="3497493"/>
            <a:ext cx="6727348" cy="3094011"/>
          </a:xfrm>
          <a:prstGeom prst="rect">
            <a:avLst/>
          </a:prstGeom>
        </p:spPr>
      </p:pic>
    </p:spTree>
    <p:custDataLst>
      <p:tags r:id="rId1"/>
    </p:custDataLst>
    <p:extLst>
      <p:ext uri="{BB962C8B-B14F-4D97-AF65-F5344CB8AC3E}">
        <p14:creationId xmlns:p14="http://schemas.microsoft.com/office/powerpoint/2010/main" val="2514696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a:t>Para </a:t>
            </a:r>
            <a:r>
              <a:rPr lang="es-MX" dirty="0"/>
              <a:t>más información:</a:t>
            </a:r>
          </a:p>
        </p:txBody>
      </p:sp>
      <p:sp>
        <p:nvSpPr>
          <p:cNvPr id="3" name="Slide Content"/>
          <p:cNvSpPr>
            <a:spLocks noGrp="1"/>
          </p:cNvSpPr>
          <p:nvPr>
            <p:ph idx="1"/>
          </p:nvPr>
        </p:nvSpPr>
        <p:spPr/>
        <p:txBody>
          <a:bodyPr>
            <a:normAutofit/>
          </a:bodyPr>
          <a:lstStyle/>
          <a:p>
            <a:pPr marL="457200" indent="-457200"/>
            <a:r>
              <a:rPr lang="es-MX"/>
              <a:t>Consulten la Guía de padres para comprender</a:t>
            </a:r>
          </a:p>
          <a:p>
            <a:pPr marL="914400" lvl="1" indent="-457200"/>
            <a:r>
              <a:rPr lang="es-MX"/>
              <a:t>Disponible en siete idiomas</a:t>
            </a:r>
          </a:p>
          <a:p>
            <a:pPr marL="914400" lvl="1" indent="-457200"/>
            <a:r>
              <a:rPr lang="es-MX">
                <a:hlinkClick r:id="rId4" tooltip="Página web de la Guía de padres para comprender"/>
              </a:rPr>
              <a:t>https://www.cde.ca.gov/ta/tg/ca/parentguidetounderstand.asp</a:t>
            </a:r>
            <a:r>
              <a:rPr lang="es-MX"/>
              <a:t> </a:t>
            </a:r>
          </a:p>
        </p:txBody>
      </p:sp>
    </p:spTree>
    <p:custDataLst>
      <p:tags r:id="rId1"/>
    </p:custDataLst>
    <p:extLst>
      <p:ext uri="{BB962C8B-B14F-4D97-AF65-F5344CB8AC3E}">
        <p14:creationId xmlns:p14="http://schemas.microsoft.com/office/powerpoint/2010/main" val="17282774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a:t>Preguntas</a:t>
            </a:r>
          </a:p>
        </p:txBody>
      </p:sp>
      <p:pic>
        <p:nvPicPr>
          <p:cNvPr id="3" name="Content Placeholder 2" descr="Preguntas y respuestas"/>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081013" y="1532192"/>
            <a:ext cx="6029973" cy="4720533"/>
          </a:xfrm>
        </p:spPr>
      </p:pic>
    </p:spTree>
    <p:custDataLst>
      <p:tags r:id="rId1"/>
    </p:custDataLst>
    <p:extLst>
      <p:ext uri="{BB962C8B-B14F-4D97-AF65-F5344CB8AC3E}">
        <p14:creationId xmlns:p14="http://schemas.microsoft.com/office/powerpoint/2010/main" val="2194287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46280"/>
            <a:ext cx="10515600" cy="1325563"/>
          </a:xfrm>
        </p:spPr>
        <p:txBody>
          <a:bodyPr/>
          <a:lstStyle/>
          <a:p>
            <a:pPr algn="ctr"/>
            <a:r>
              <a:rPr lang="es-MX" sz="2400" b="0">
                <a:latin typeface="+mj-lt"/>
              </a:rPr>
              <a:t>Publicado por el Departamento de Educación de California | Julio de 2019</a:t>
            </a:r>
          </a:p>
        </p:txBody>
      </p:sp>
    </p:spTree>
    <p:extLst>
      <p:ext uri="{BB962C8B-B14F-4D97-AF65-F5344CB8AC3E}">
        <p14:creationId xmlns:p14="http://schemas.microsoft.com/office/powerpoint/2010/main" val="4193010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s-MX"/>
              <a:t>Para quién es esta presentación</a:t>
            </a:r>
          </a:p>
        </p:txBody>
      </p:sp>
      <p:sp>
        <p:nvSpPr>
          <p:cNvPr id="5" name="Content Placeholder 4"/>
          <p:cNvSpPr>
            <a:spLocks noGrp="1"/>
          </p:cNvSpPr>
          <p:nvPr>
            <p:ph idx="1"/>
          </p:nvPr>
        </p:nvSpPr>
        <p:spPr/>
        <p:txBody>
          <a:bodyPr>
            <a:noAutofit/>
          </a:bodyPr>
          <a:lstStyle/>
          <a:p>
            <a:pPr marL="457200" lvl="1" indent="0">
              <a:buNone/>
            </a:pPr>
            <a:r>
              <a:rPr lang="es-MX" dirty="0"/>
              <a:t>Esta presentación es para que los administradores escolares puedan informar a los </a:t>
            </a:r>
            <a:r>
              <a:rPr lang="es-MX" sz="3500" b="1" dirty="0">
                <a:solidFill>
                  <a:schemeClr val="accent6">
                    <a:lumMod val="50000"/>
                  </a:schemeClr>
                </a:solidFill>
                <a:latin typeface="Century Gothic" panose="020B0502020202020204" pitchFamily="34" charset="0"/>
              </a:rPr>
              <a:t>p</a:t>
            </a:r>
            <a:r>
              <a:rPr lang="es-MX" sz="3500" b="1" dirty="0">
                <a:solidFill>
                  <a:schemeClr val="accent6">
                    <a:lumMod val="50000"/>
                  </a:schemeClr>
                </a:solidFill>
                <a:latin typeface="Century Gothic" panose="020B0502020202020204" pitchFamily="34" charset="0"/>
                <a:ea typeface="Gadugi" panose="020B0502040204020203" pitchFamily="34" charset="0"/>
              </a:rPr>
              <a:t>adres</a:t>
            </a:r>
            <a:r>
              <a:rPr lang="es-MX" dirty="0"/>
              <a:t> sobre la PFT. Incluye:</a:t>
            </a:r>
            <a:br>
              <a:rPr lang="es-MX" dirty="0"/>
            </a:br>
            <a:endParaRPr lang="es-MX" dirty="0"/>
          </a:p>
          <a:p>
            <a:pPr lvl="2"/>
            <a:r>
              <a:rPr lang="es-MX" sz="2400" dirty="0"/>
              <a:t>Una descripción de por qué se administran las PFT</a:t>
            </a:r>
          </a:p>
          <a:p>
            <a:pPr lvl="2"/>
            <a:r>
              <a:rPr lang="es-MX" sz="2400" dirty="0"/>
              <a:t>Una reseña de cómo se va a administrar la PFT</a:t>
            </a:r>
          </a:p>
          <a:p>
            <a:pPr lvl="2"/>
            <a:r>
              <a:rPr lang="es-MX" sz="2400" dirty="0"/>
              <a:t>Información sobre cómo se informará sobre los resultados</a:t>
            </a:r>
          </a:p>
          <a:p>
            <a:pPr lvl="2"/>
            <a:r>
              <a:rPr lang="es-MX" sz="2400" dirty="0"/>
              <a:t>Recursos disponibles para los padres relacionados con las PFT</a:t>
            </a:r>
          </a:p>
        </p:txBody>
      </p:sp>
    </p:spTree>
    <p:custDataLst>
      <p:tags r:id="rId1"/>
    </p:custDataLst>
    <p:extLst>
      <p:ext uri="{BB962C8B-B14F-4D97-AF65-F5344CB8AC3E}">
        <p14:creationId xmlns:p14="http://schemas.microsoft.com/office/powerpoint/2010/main" val="1750016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55702" cy="1325563"/>
          </a:xfrm>
        </p:spPr>
        <p:txBody>
          <a:bodyPr/>
          <a:lstStyle/>
          <a:p>
            <a:r>
              <a:rPr lang="es-MX" dirty="0"/>
              <a:t>Cómo usar esta presentación (1)</a:t>
            </a:r>
          </a:p>
        </p:txBody>
      </p:sp>
      <p:sp>
        <p:nvSpPr>
          <p:cNvPr id="3" name="Content Placeholder 2"/>
          <p:cNvSpPr>
            <a:spLocks noGrp="1"/>
          </p:cNvSpPr>
          <p:nvPr>
            <p:ph idx="1"/>
          </p:nvPr>
        </p:nvSpPr>
        <p:spPr>
          <a:xfrm>
            <a:off x="838200" y="1690688"/>
            <a:ext cx="10515600" cy="4351338"/>
          </a:xfrm>
        </p:spPr>
        <p:txBody>
          <a:bodyPr>
            <a:normAutofit fontScale="92500" lnSpcReduction="20000"/>
          </a:bodyPr>
          <a:lstStyle/>
          <a:p>
            <a:pPr marL="0" indent="0">
              <a:buNone/>
            </a:pPr>
            <a:r>
              <a:rPr lang="es-MX" sz="2600" dirty="0"/>
              <a:t>Esta presentación fue creada para que usted la personalice y edite en la medida que sea necesario.</a:t>
            </a:r>
          </a:p>
          <a:p>
            <a:pPr lvl="1"/>
            <a:r>
              <a:rPr lang="es-MX" sz="2600" dirty="0"/>
              <a:t>Elija las diapositivas que quiera usar.</a:t>
            </a:r>
          </a:p>
          <a:p>
            <a:pPr lvl="3">
              <a:buFont typeface="Calibri" panose="020F0502020204030204" pitchFamily="34" charset="0"/>
              <a:buChar char="−"/>
            </a:pPr>
            <a:r>
              <a:rPr lang="es-MX" sz="2600" dirty="0"/>
              <a:t>Para ello, seleccione el menú “View” (Vista) y luego elija “Normal”.</a:t>
            </a:r>
          </a:p>
          <a:p>
            <a:pPr lvl="3">
              <a:buFont typeface="Calibri" panose="020F0502020204030204" pitchFamily="34" charset="0"/>
              <a:buChar char="−"/>
            </a:pPr>
            <a:r>
              <a:rPr lang="es-MX" sz="2600" dirty="0"/>
              <a:t>En la lista de diapositivas que se encuentra a la izquierda, haga clic con el botón derecho en las diapositivas que no quiere, y seleccione “Hide Slide” (Ocultar diapositivo) al pie del menú.</a:t>
            </a:r>
          </a:p>
          <a:p>
            <a:pPr lvl="1"/>
            <a:r>
              <a:rPr lang="es-MX" sz="2600" dirty="0"/>
              <a:t>Agregue el logotipo de su escuela y cambie los colores.</a:t>
            </a:r>
          </a:p>
          <a:p>
            <a:pPr lvl="1"/>
            <a:r>
              <a:rPr lang="es-MX" sz="2600" dirty="0"/>
              <a:t>Cambie las palabras para que se adapten a su audiencia. ¡Usted es el que mejor conoce a su audiencia! </a:t>
            </a:r>
          </a:p>
          <a:p>
            <a:pPr lvl="1"/>
            <a:r>
              <a:rPr lang="es-MX" sz="2600" dirty="0"/>
              <a:t>Puede adaptar los temas de discusión de la sección “Notes” (Notas) para su audiencia.</a:t>
            </a:r>
            <a:br>
              <a:rPr lang="es-MX" dirty="0"/>
            </a:br>
            <a:r>
              <a:rPr lang="es-MX" dirty="0"/>
              <a:t>	</a:t>
            </a:r>
          </a:p>
          <a:p>
            <a:endParaRPr lang="en-US" dirty="0"/>
          </a:p>
          <a:p>
            <a:endParaRPr lang="en-US" dirty="0"/>
          </a:p>
        </p:txBody>
      </p:sp>
    </p:spTree>
    <p:custDataLst>
      <p:tags r:id="rId1"/>
    </p:custDataLst>
    <p:extLst>
      <p:ext uri="{BB962C8B-B14F-4D97-AF65-F5344CB8AC3E}">
        <p14:creationId xmlns:p14="http://schemas.microsoft.com/office/powerpoint/2010/main" val="3121593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1275"/>
            <a:ext cx="10721196" cy="1082675"/>
          </a:xfrm>
        </p:spPr>
        <p:txBody>
          <a:bodyPr/>
          <a:lstStyle/>
          <a:p>
            <a:r>
              <a:rPr lang="es-MX" dirty="0"/>
              <a:t>Cómo usar esta presentación (2)</a:t>
            </a:r>
          </a:p>
        </p:txBody>
      </p:sp>
      <p:sp>
        <p:nvSpPr>
          <p:cNvPr id="3" name="Content Placeholder 2"/>
          <p:cNvSpPr>
            <a:spLocks noGrp="1"/>
          </p:cNvSpPr>
          <p:nvPr>
            <p:ph idx="1"/>
          </p:nvPr>
        </p:nvSpPr>
        <p:spPr>
          <a:xfrm>
            <a:off x="838200" y="855308"/>
            <a:ext cx="10515600" cy="6202717"/>
          </a:xfrm>
        </p:spPr>
        <p:txBody>
          <a:bodyPr>
            <a:noAutofit/>
          </a:bodyPr>
          <a:lstStyle/>
          <a:p>
            <a:pPr lvl="1"/>
            <a:r>
              <a:rPr lang="es-MX" dirty="0"/>
              <a:t>Cambie el esquema de colores.</a:t>
            </a:r>
          </a:p>
          <a:p>
            <a:pPr lvl="3">
              <a:buFont typeface="Calibri" panose="020F0502020204030204" pitchFamily="34" charset="0"/>
              <a:buChar char="−"/>
            </a:pPr>
            <a:r>
              <a:rPr lang="es-MX" sz="2400" dirty="0"/>
              <a:t>Para ello, seleccione menú “View” (Vista) y luego elija “Slide Master” (Patrón de diapositivo). </a:t>
            </a:r>
          </a:p>
          <a:p>
            <a:pPr lvl="4">
              <a:buFont typeface="Courier New" panose="02070309020205020404" pitchFamily="49" charset="0"/>
              <a:buChar char="o"/>
            </a:pPr>
            <a:r>
              <a:rPr lang="es-MX" sz="2400" dirty="0"/>
              <a:t>Para los títulos, seleccione la diapositiva de interés ─ realce el texto del encabezado ─ seleccione el menú “Home” (Inicio) ─ elija el color del texto ─ y vuelva al menú “View”.</a:t>
            </a:r>
          </a:p>
          <a:p>
            <a:pPr lvl="4">
              <a:buFont typeface="Courier New" panose="02070309020205020404" pitchFamily="49" charset="0"/>
              <a:buChar char="o"/>
            </a:pPr>
            <a:r>
              <a:rPr lang="es-MX" sz="2400" dirty="0"/>
              <a:t>Para el cuerpo, seleccione la diapositiva de interés ─ realce el texto del cuerpo ─ seleccione el menú “Home” ─ elija el color del texto ─ y vuelva al menú “View”.</a:t>
            </a:r>
          </a:p>
          <a:p>
            <a:pPr lvl="4">
              <a:buFont typeface="Courier New" panose="02070309020205020404" pitchFamily="49" charset="0"/>
              <a:buChar char="o"/>
            </a:pPr>
            <a:r>
              <a:rPr lang="es-MX" sz="2400" dirty="0"/>
              <a:t>Para la línea verde, seleccione la diapositiva de interés ─ realce la línea ─ seleccione el menú “Home” ─ seleccione “Shape Outline” (Contorno de forma) ─ elija el color ─ y vuelva al menú “View”.</a:t>
            </a:r>
          </a:p>
          <a:p>
            <a:pPr lvl="4">
              <a:buFont typeface="Courier New" panose="02070309020205020404" pitchFamily="49" charset="0"/>
              <a:buChar char="o"/>
            </a:pPr>
            <a:r>
              <a:rPr lang="es-MX" sz="2400" dirty="0"/>
              <a:t>Cuando haya hecho todos los cambios ─ en el menú “Slide Master” ─ seleccione “Close Master View” (Cerrar vista patrón).</a:t>
            </a:r>
          </a:p>
          <a:p>
            <a:pPr lvl="1"/>
            <a:r>
              <a:rPr lang="es-MX" dirty="0"/>
              <a:t>Los cambios se aplicarán a todas las diapositivas de la presentación.  </a:t>
            </a:r>
          </a:p>
        </p:txBody>
      </p:sp>
    </p:spTree>
    <p:custDataLst>
      <p:tags r:id="rId1"/>
    </p:custDataLst>
    <p:extLst>
      <p:ext uri="{BB962C8B-B14F-4D97-AF65-F5344CB8AC3E}">
        <p14:creationId xmlns:p14="http://schemas.microsoft.com/office/powerpoint/2010/main" val="619207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8215" y="365125"/>
            <a:ext cx="11265877" cy="1325563"/>
          </a:xfrm>
        </p:spPr>
        <p:txBody>
          <a:bodyPr/>
          <a:lstStyle/>
          <a:p>
            <a:r>
              <a:rPr lang="es-MX" dirty="0"/>
              <a:t>Material a entregar recomendado</a:t>
            </a:r>
          </a:p>
        </p:txBody>
      </p:sp>
      <p:sp>
        <p:nvSpPr>
          <p:cNvPr id="3" name="Content Placeholder 2"/>
          <p:cNvSpPr>
            <a:spLocks noGrp="1"/>
          </p:cNvSpPr>
          <p:nvPr>
            <p:ph idx="1"/>
          </p:nvPr>
        </p:nvSpPr>
        <p:spPr/>
        <p:txBody>
          <a:bodyPr/>
          <a:lstStyle/>
          <a:p>
            <a:pPr marL="457200" indent="-457200"/>
            <a:r>
              <a:rPr lang="es-MX"/>
              <a:t>Guía de padres para comprender</a:t>
            </a:r>
          </a:p>
          <a:p>
            <a:pPr marL="914400" lvl="1" indent="-457200"/>
            <a:r>
              <a:rPr lang="es-MX"/>
              <a:t>Disponible en siete idiomas</a:t>
            </a:r>
          </a:p>
          <a:p>
            <a:pPr marL="914400" lvl="1" indent="-457200"/>
            <a:r>
              <a:rPr lang="es-MX">
                <a:hlinkClick r:id="rId3" tooltip="Página web de la Guía de padres para comprender"/>
              </a:rPr>
              <a:t>https://www.cde.ca.gov/ta/tg/ca/parentguidetounderstand.asp</a:t>
            </a:r>
            <a:r>
              <a:rPr lang="es-MX"/>
              <a:t> </a:t>
            </a:r>
          </a:p>
        </p:txBody>
      </p:sp>
    </p:spTree>
    <p:extLst>
      <p:ext uri="{BB962C8B-B14F-4D97-AF65-F5344CB8AC3E}">
        <p14:creationId xmlns:p14="http://schemas.microsoft.com/office/powerpoint/2010/main" val="3360292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572530" y="1633230"/>
            <a:ext cx="11046939" cy="2926979"/>
          </a:xfrm>
        </p:spPr>
        <p:txBody>
          <a:bodyPr>
            <a:noAutofit/>
          </a:bodyPr>
          <a:lstStyle/>
          <a:p>
            <a:r>
              <a:rPr lang="es-MX" sz="9600" b="1" dirty="0"/>
              <a:t>¿Qué es el Examen de aptitud física?</a:t>
            </a:r>
          </a:p>
        </p:txBody>
      </p:sp>
      <p:sp>
        <p:nvSpPr>
          <p:cNvPr id="7" name="Subtitle 6"/>
          <p:cNvSpPr>
            <a:spLocks noGrp="1"/>
          </p:cNvSpPr>
          <p:nvPr>
            <p:ph type="subTitle" idx="1"/>
          </p:nvPr>
        </p:nvSpPr>
        <p:spPr>
          <a:xfrm>
            <a:off x="1524000" y="5079336"/>
            <a:ext cx="9144000" cy="1655762"/>
          </a:xfrm>
        </p:spPr>
        <p:txBody>
          <a:bodyPr>
            <a:normAutofit/>
          </a:bodyPr>
          <a:lstStyle/>
          <a:p>
            <a:r>
              <a:rPr lang="es-MX" dirty="0"/>
              <a:t>[Add school logo here if desired]</a:t>
            </a:r>
            <a:br>
              <a:rPr lang="es-MX" dirty="0"/>
            </a:br>
            <a:endParaRPr lang="es-MX" dirty="0"/>
          </a:p>
          <a:p>
            <a:r>
              <a:rPr lang="es-MX" dirty="0"/>
              <a:t>[Add school motto here if desired]</a:t>
            </a:r>
          </a:p>
          <a:p>
            <a:endParaRPr lang="en-US" sz="5400" dirty="0"/>
          </a:p>
        </p:txBody>
      </p:sp>
    </p:spTree>
    <p:custDataLst>
      <p:tags r:id="rId1"/>
    </p:custDataLst>
    <p:extLst>
      <p:ext uri="{BB962C8B-B14F-4D97-AF65-F5344CB8AC3E}">
        <p14:creationId xmlns:p14="http://schemas.microsoft.com/office/powerpoint/2010/main" val="2182145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s-MX"/>
              <a:t>Qué:</a:t>
            </a:r>
          </a:p>
        </p:txBody>
      </p:sp>
      <p:pic>
        <p:nvPicPr>
          <p:cNvPr id="2" name="Content Placeholder 1" descr="Ilustración gráfica del estado de California con varios estudiantes."/>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1544511" y="1825625"/>
            <a:ext cx="3768978" cy="4351338"/>
          </a:xfrm>
        </p:spPr>
      </p:pic>
      <p:pic>
        <p:nvPicPr>
          <p:cNvPr id="4" name="Content Placeholder 3" descr="La prueba que se administra a los estudiantes en California se llama FITNESSGRAM® y fue elaborada por el Instituto Coope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6096000" y="2953051"/>
            <a:ext cx="5181600" cy="1336830"/>
          </a:xfrm>
        </p:spPr>
      </p:pic>
    </p:spTree>
    <p:custDataLst>
      <p:tags r:id="rId1"/>
    </p:custDataLst>
    <p:extLst>
      <p:ext uri="{BB962C8B-B14F-4D97-AF65-F5344CB8AC3E}">
        <p14:creationId xmlns:p14="http://schemas.microsoft.com/office/powerpoint/2010/main" val="4227529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s-MX"/>
              <a:t>Por qué:</a:t>
            </a:r>
          </a:p>
        </p:txBody>
      </p:sp>
      <p:pic>
        <p:nvPicPr>
          <p:cNvPr id="3" name="Content Placeholder 2" descr="Ilustración gráfica de un grupo de estudiantes corriendo."/>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838200" y="2654265"/>
            <a:ext cx="5181600" cy="2694057"/>
          </a:xfrm>
        </p:spPr>
      </p:pic>
      <p:sp>
        <p:nvSpPr>
          <p:cNvPr id="6" name="Content Placeholder 5"/>
          <p:cNvSpPr>
            <a:spLocks noGrp="1"/>
          </p:cNvSpPr>
          <p:nvPr>
            <p:ph sz="half" idx="2"/>
          </p:nvPr>
        </p:nvSpPr>
        <p:spPr/>
        <p:txBody>
          <a:bodyPr anchor="ctr" anchorCtr="0">
            <a:normAutofit/>
          </a:bodyPr>
          <a:lstStyle/>
          <a:p>
            <a:pPr marL="0" indent="0" algn="ctr">
              <a:buNone/>
            </a:pPr>
            <a:r>
              <a:rPr lang="es-MX" sz="4000"/>
              <a:t>La meta principal de FITNESSGRAM es evaluar la aptitud física de los estudiantes.</a:t>
            </a:r>
          </a:p>
        </p:txBody>
      </p:sp>
    </p:spTree>
    <p:custDataLst>
      <p:tags r:id="rId1"/>
    </p:custDataLst>
    <p:extLst>
      <p:ext uri="{BB962C8B-B14F-4D97-AF65-F5344CB8AC3E}">
        <p14:creationId xmlns:p14="http://schemas.microsoft.com/office/powerpoint/2010/main" val="3314782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MX"/>
              <a:t>Quién:</a:t>
            </a:r>
          </a:p>
        </p:txBody>
      </p:sp>
      <p:pic>
        <p:nvPicPr>
          <p:cNvPr id="11" name="Content Placeholder 10" descr="La PFT se administra a los estudiantes de los grados 5, 7, y 9."/>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355172" y="1825625"/>
            <a:ext cx="9481656" cy="4351338"/>
          </a:xfrm>
        </p:spPr>
      </p:pic>
    </p:spTree>
    <p:custDataLst>
      <p:tags r:id="rId1"/>
    </p:custDataLst>
    <p:extLst>
      <p:ext uri="{BB962C8B-B14F-4D97-AF65-F5344CB8AC3E}">
        <p14:creationId xmlns:p14="http://schemas.microsoft.com/office/powerpoint/2010/main" val="322009374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3RZl5Osb"/>
  <p:tag name="ARTICULATE_DESIGN_ID_WESTED-POWERPOINT-TEMPLATE" val="lqJCGnH6"/>
  <p:tag name="ARTICULATE_SLIDE_COUNT" val="15"/>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5C0700EB530AD4293BE2C1F75B92398" ma:contentTypeVersion="0" ma:contentTypeDescription="Create a new document." ma:contentTypeScope="" ma:versionID="96c976281fd191cac9bfebd60ae9c1fd">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836A67D-9096-40F1-AB47-5AD020ACB712}">
  <ds:schemaRefs>
    <ds:schemaRef ds:uri="http://schemas.microsoft.com/sharepoint/v3/contenttype/forms"/>
  </ds:schemaRefs>
</ds:datastoreItem>
</file>

<file path=customXml/itemProps2.xml><?xml version="1.0" encoding="utf-8"?>
<ds:datastoreItem xmlns:ds="http://schemas.openxmlformats.org/officeDocument/2006/customXml" ds:itemID="{A951BFDA-47C3-484F-BB9C-3313EFB309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628F7A3B-9FA4-4138-8F0D-3A4115E4AF8B}">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8405</TotalTime>
  <Words>1689</Words>
  <Application>Microsoft Office PowerPoint</Application>
  <PresentationFormat>Widescreen</PresentationFormat>
  <Paragraphs>139</Paragraphs>
  <Slides>17</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Century Gothic</vt:lpstr>
      <vt:lpstr>Courier New</vt:lpstr>
      <vt:lpstr>Gadugi</vt:lpstr>
      <vt:lpstr>Wingdings</vt:lpstr>
      <vt:lpstr>Office Theme</vt:lpstr>
      <vt:lpstr>Una guía para el  administrador escolar:   Cómo hablar con los padres sobre el Examen de aptitud física (PFT)</vt:lpstr>
      <vt:lpstr>Para quién es esta presentación</vt:lpstr>
      <vt:lpstr>Cómo usar esta presentación (1)</vt:lpstr>
      <vt:lpstr>Cómo usar esta presentación (2)</vt:lpstr>
      <vt:lpstr>Material a entregar recomendado</vt:lpstr>
      <vt:lpstr>¿Qué es el Examen de aptitud física?</vt:lpstr>
      <vt:lpstr>Qué:</vt:lpstr>
      <vt:lpstr>Por qué:</vt:lpstr>
      <vt:lpstr>Quién:</vt:lpstr>
      <vt:lpstr>Cómo:</vt:lpstr>
      <vt:lpstr>Cuándo:</vt:lpstr>
      <vt:lpstr>Puntajes:</vt:lpstr>
      <vt:lpstr>Pregúntenle al maestro de su hijo:  </vt:lpstr>
      <vt:lpstr>Ayuden a que su hijo tenga éxito </vt:lpstr>
      <vt:lpstr>Para más información:</vt:lpstr>
      <vt:lpstr>Preguntas</vt:lpstr>
      <vt:lpstr>Publicado por el Departamento de Educación de California | Julio de 2019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Cómo hablar con los padres sobre la PFT - PFT (CA Dept of Education)</dc:title>
  <dc:subject>Esta presentación de PowerPoint se puede personalizar y distribuir para educar a los padres/tutores sobre el Examen de Aptitud Física (PFT).</dc:subject>
  <dc:creator>Deborah Baumgartner</dc:creator>
  <cp:lastModifiedBy>Will Lee</cp:lastModifiedBy>
  <cp:revision>2</cp:revision>
  <cp:lastPrinted>2017-07-18T22:11:03Z</cp:lastPrinted>
  <dcterms:created xsi:type="dcterms:W3CDTF">2015-03-16T04:11:08Z</dcterms:created>
  <dcterms:modified xsi:type="dcterms:W3CDTF">2019-11-25T19:34:13Z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548B26D1-49EC-4DDA-9CA1-DEA02BDC749A</vt:lpwstr>
  </property>
  <property fmtid="{D5CDD505-2E9C-101B-9397-08002B2CF9AE}" pid="3" name="ArticulatePath">
    <vt:lpwstr>PPT for Understanding Summative Results v 7-18-17</vt:lpwstr>
  </property>
  <property fmtid="{D5CDD505-2E9C-101B-9397-08002B2CF9AE}" pid="4" name="Language">
    <vt:lpwstr>English</vt:lpwstr>
  </property>
  <property fmtid="{D5CDD505-2E9C-101B-9397-08002B2CF9AE}" pid="5" name="ContentTypeId">
    <vt:lpwstr>0x010100E5C0700EB530AD4293BE2C1F75B92398</vt:lpwstr>
  </property>
</Properties>
</file>