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p:sldMasterIdLst>
    <p:sldMasterId id="2147483648" r:id="rId1"/>
  </p:sldMasterIdLst>
  <p:notesMasterIdLst>
    <p:notesMasterId r:id="rId81"/>
  </p:notesMasterIdLst>
  <p:handoutMasterIdLst>
    <p:handoutMasterId r:id="rId82"/>
  </p:handoutMasterIdLst>
  <p:sldIdLst>
    <p:sldId id="359" r:id="rId2"/>
    <p:sldId id="354" r:id="rId3"/>
    <p:sldId id="260" r:id="rId4"/>
    <p:sldId id="261" r:id="rId5"/>
    <p:sldId id="262" r:id="rId6"/>
    <p:sldId id="263" r:id="rId7"/>
    <p:sldId id="264" r:id="rId8"/>
    <p:sldId id="265" r:id="rId9"/>
    <p:sldId id="360" r:id="rId10"/>
    <p:sldId id="361" r:id="rId11"/>
    <p:sldId id="355" r:id="rId12"/>
    <p:sldId id="269" r:id="rId13"/>
    <p:sldId id="270" r:id="rId14"/>
    <p:sldId id="271" r:id="rId15"/>
    <p:sldId id="272" r:id="rId16"/>
    <p:sldId id="273" r:id="rId17"/>
    <p:sldId id="274" r:id="rId18"/>
    <p:sldId id="275" r:id="rId19"/>
    <p:sldId id="277" r:id="rId20"/>
    <p:sldId id="278" r:id="rId21"/>
    <p:sldId id="279" r:id="rId22"/>
    <p:sldId id="280" r:id="rId23"/>
    <p:sldId id="281" r:id="rId24"/>
    <p:sldId id="282" r:id="rId25"/>
    <p:sldId id="283" r:id="rId26"/>
    <p:sldId id="284" r:id="rId27"/>
    <p:sldId id="285" r:id="rId28"/>
    <p:sldId id="286" r:id="rId29"/>
    <p:sldId id="287" r:id="rId30"/>
    <p:sldId id="288" r:id="rId31"/>
    <p:sldId id="289" r:id="rId32"/>
    <p:sldId id="291" r:id="rId33"/>
    <p:sldId id="293" r:id="rId34"/>
    <p:sldId id="292" r:id="rId35"/>
    <p:sldId id="295" r:id="rId36"/>
    <p:sldId id="297" r:id="rId37"/>
    <p:sldId id="298" r:id="rId38"/>
    <p:sldId id="300" r:id="rId39"/>
    <p:sldId id="302" r:id="rId40"/>
    <p:sldId id="303" r:id="rId41"/>
    <p:sldId id="304" r:id="rId42"/>
    <p:sldId id="305" r:id="rId43"/>
    <p:sldId id="308" r:id="rId44"/>
    <p:sldId id="309" r:id="rId45"/>
    <p:sldId id="306" r:id="rId46"/>
    <p:sldId id="307" r:id="rId47"/>
    <p:sldId id="310" r:id="rId48"/>
    <p:sldId id="311" r:id="rId49"/>
    <p:sldId id="312" r:id="rId50"/>
    <p:sldId id="313" r:id="rId51"/>
    <p:sldId id="314" r:id="rId52"/>
    <p:sldId id="316" r:id="rId53"/>
    <p:sldId id="317" r:id="rId54"/>
    <p:sldId id="318" r:id="rId55"/>
    <p:sldId id="320" r:id="rId56"/>
    <p:sldId id="321" r:id="rId57"/>
    <p:sldId id="323" r:id="rId58"/>
    <p:sldId id="324" r:id="rId59"/>
    <p:sldId id="325" r:id="rId60"/>
    <p:sldId id="327" r:id="rId61"/>
    <p:sldId id="328" r:id="rId62"/>
    <p:sldId id="329" r:id="rId63"/>
    <p:sldId id="331" r:id="rId64"/>
    <p:sldId id="332" r:id="rId65"/>
    <p:sldId id="335" r:id="rId66"/>
    <p:sldId id="334" r:id="rId67"/>
    <p:sldId id="336" r:id="rId68"/>
    <p:sldId id="338" r:id="rId69"/>
    <p:sldId id="339" r:id="rId70"/>
    <p:sldId id="341" r:id="rId71"/>
    <p:sldId id="342" r:id="rId72"/>
    <p:sldId id="344" r:id="rId73"/>
    <p:sldId id="353" r:id="rId74"/>
    <p:sldId id="345" r:id="rId75"/>
    <p:sldId id="349" r:id="rId76"/>
    <p:sldId id="347" r:id="rId77"/>
    <p:sldId id="351" r:id="rId78"/>
    <p:sldId id="356" r:id="rId79"/>
    <p:sldId id="352" r:id="rId80"/>
  </p:sldIdLst>
  <p:sldSz cx="9144000" cy="6858000" type="screen4x3"/>
  <p:notesSz cx="6858000" cy="9144000"/>
  <p:defaultTextStyle>
    <a:defPPr>
      <a:defRPr lang="en-US"/>
    </a:defPPr>
    <a:lvl1pPr algn="l" rtl="0" eaLnBrk="0" fontAlgn="base" hangingPunct="0">
      <a:spcBef>
        <a:spcPct val="0"/>
      </a:spcBef>
      <a:spcAft>
        <a:spcPct val="0"/>
      </a:spcAft>
      <a:defRPr sz="1300" kern="1200">
        <a:solidFill>
          <a:srgbClr val="000054"/>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sz="1300" kern="1200">
        <a:solidFill>
          <a:srgbClr val="000054"/>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sz="1300" kern="1200">
        <a:solidFill>
          <a:srgbClr val="000054"/>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sz="1300" kern="1200">
        <a:solidFill>
          <a:srgbClr val="000054"/>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sz="1300" kern="1200">
        <a:solidFill>
          <a:srgbClr val="000054"/>
        </a:solidFill>
        <a:latin typeface="Arial" panose="020B0604020202020204" pitchFamily="34" charset="0"/>
        <a:ea typeface="+mn-ea"/>
        <a:cs typeface="Arial" panose="020B0604020202020204" pitchFamily="34" charset="0"/>
      </a:defRPr>
    </a:lvl5pPr>
    <a:lvl6pPr marL="2286000" algn="l" defTabSz="914400" rtl="0" eaLnBrk="1" latinLnBrk="0" hangingPunct="1">
      <a:defRPr sz="1300" kern="1200">
        <a:solidFill>
          <a:srgbClr val="000054"/>
        </a:solidFill>
        <a:latin typeface="Arial" panose="020B0604020202020204" pitchFamily="34" charset="0"/>
        <a:ea typeface="+mn-ea"/>
        <a:cs typeface="Arial" panose="020B0604020202020204" pitchFamily="34" charset="0"/>
      </a:defRPr>
    </a:lvl6pPr>
    <a:lvl7pPr marL="2743200" algn="l" defTabSz="914400" rtl="0" eaLnBrk="1" latinLnBrk="0" hangingPunct="1">
      <a:defRPr sz="1300" kern="1200">
        <a:solidFill>
          <a:srgbClr val="000054"/>
        </a:solidFill>
        <a:latin typeface="Arial" panose="020B0604020202020204" pitchFamily="34" charset="0"/>
        <a:ea typeface="+mn-ea"/>
        <a:cs typeface="Arial" panose="020B0604020202020204" pitchFamily="34" charset="0"/>
      </a:defRPr>
    </a:lvl7pPr>
    <a:lvl8pPr marL="3200400" algn="l" defTabSz="914400" rtl="0" eaLnBrk="1" latinLnBrk="0" hangingPunct="1">
      <a:defRPr sz="1300" kern="1200">
        <a:solidFill>
          <a:srgbClr val="000054"/>
        </a:solidFill>
        <a:latin typeface="Arial" panose="020B0604020202020204" pitchFamily="34" charset="0"/>
        <a:ea typeface="+mn-ea"/>
        <a:cs typeface="Arial" panose="020B0604020202020204" pitchFamily="34" charset="0"/>
      </a:defRPr>
    </a:lvl8pPr>
    <a:lvl9pPr marL="3657600" algn="l" defTabSz="914400" rtl="0" eaLnBrk="1" latinLnBrk="0" hangingPunct="1">
      <a:defRPr sz="1300" kern="1200">
        <a:solidFill>
          <a:srgbClr val="000054"/>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60000"/>
    <a:srgbClr val="B80000"/>
    <a:srgbClr val="FEE0B8"/>
    <a:srgbClr val="F3D685"/>
    <a:srgbClr val="F2DD86"/>
    <a:srgbClr val="F17157"/>
    <a:srgbClr val="F3826B"/>
    <a:srgbClr val="0D1793"/>
    <a:srgbClr val="070C51"/>
    <a:srgbClr val="A4A4A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434" autoAdjust="0"/>
  </p:normalViewPr>
  <p:slideViewPr>
    <p:cSldViewPr>
      <p:cViewPr varScale="1">
        <p:scale>
          <a:sx n="60" d="100"/>
          <a:sy n="60" d="100"/>
        </p:scale>
        <p:origin x="1460" y="48"/>
      </p:cViewPr>
      <p:guideLst>
        <p:guide orient="horz" pos="2160"/>
        <p:guide pos="2880"/>
      </p:guideLst>
    </p:cSldViewPr>
  </p:slideViewPr>
  <p:outlineViewPr>
    <p:cViewPr>
      <p:scale>
        <a:sx n="33" d="100"/>
        <a:sy n="33" d="100"/>
      </p:scale>
      <p:origin x="0" y="0"/>
    </p:cViewPr>
  </p:outlineViewPr>
  <p:notesTextViewPr>
    <p:cViewPr>
      <p:scale>
        <a:sx n="33" d="100"/>
        <a:sy n="33" d="100"/>
      </p:scale>
      <p:origin x="0" y="0"/>
    </p:cViewPr>
  </p:notesTextViewPr>
  <p:sorterViewPr>
    <p:cViewPr>
      <p:scale>
        <a:sx n="66" d="100"/>
        <a:sy n="66" d="100"/>
      </p:scale>
      <p:origin x="0" y="0"/>
    </p:cViewPr>
  </p:sorterViewPr>
  <p:notesViewPr>
    <p:cSldViewPr>
      <p:cViewPr varScale="1">
        <p:scale>
          <a:sx n="35" d="100"/>
          <a:sy n="35" d="100"/>
        </p:scale>
        <p:origin x="-1548" y="-6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viewProps" Target="viewProps.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handoutMaster" Target="handoutMasters/handoutMaster1.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notesMaster" Target="notesMasters/notesMaster1.xml"/><Relationship Id="rId86"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0" hangingPunct="0">
              <a:defRPr sz="1200">
                <a:latin typeface="Arial" charset="0"/>
                <a:cs typeface="+mn-cs"/>
              </a:defRPr>
            </a:lvl1pPr>
          </a:lstStyle>
          <a:p>
            <a:pPr>
              <a:defRPr/>
            </a:pPr>
            <a:endParaRPr lang="en-US" altLang="en-US" dirty="0"/>
          </a:p>
        </p:txBody>
      </p:sp>
      <p:sp>
        <p:nvSpPr>
          <p:cNvPr id="8195" name="Rectangle 3"/>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0" hangingPunct="0">
              <a:defRPr sz="1200">
                <a:latin typeface="Arial" charset="0"/>
                <a:cs typeface="+mn-cs"/>
              </a:defRPr>
            </a:lvl1pPr>
          </a:lstStyle>
          <a:p>
            <a:pPr>
              <a:defRPr/>
            </a:pPr>
            <a:endParaRPr lang="en-US" altLang="en-US" dirty="0"/>
          </a:p>
        </p:txBody>
      </p:sp>
      <p:sp>
        <p:nvSpPr>
          <p:cNvPr id="8196" name="Rectangle 4"/>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0" hangingPunct="0">
              <a:defRPr sz="1200">
                <a:latin typeface="Arial" charset="0"/>
                <a:cs typeface="+mn-cs"/>
              </a:defRPr>
            </a:lvl1pPr>
          </a:lstStyle>
          <a:p>
            <a:pPr>
              <a:defRPr/>
            </a:pPr>
            <a:endParaRPr lang="en-US" altLang="en-US" dirty="0"/>
          </a:p>
        </p:txBody>
      </p:sp>
      <p:sp>
        <p:nvSpPr>
          <p:cNvPr id="8197" name="Rectangle 5"/>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0" hangingPunct="0">
              <a:defRPr sz="1200"/>
            </a:lvl1pPr>
          </a:lstStyle>
          <a:p>
            <a:pPr>
              <a:defRPr/>
            </a:pPr>
            <a:fld id="{A07095AE-BB14-49A5-AAF0-F632C3E75155}" type="slidenum">
              <a:rPr lang="en-US" altLang="en-US"/>
              <a:pPr>
                <a:defRPr/>
              </a:pPr>
              <a:t>‹#›</a:t>
            </a:fld>
            <a:endParaRPr lang="en-US" altLang="en-US" dirty="0"/>
          </a:p>
        </p:txBody>
      </p:sp>
    </p:spTree>
    <p:extLst>
      <p:ext uri="{BB962C8B-B14F-4D97-AF65-F5344CB8AC3E}">
        <p14:creationId xmlns:p14="http://schemas.microsoft.com/office/powerpoint/2010/main" val="27224503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0" hangingPunct="0">
              <a:defRPr sz="1200">
                <a:latin typeface="Arial" charset="0"/>
                <a:cs typeface="+mn-cs"/>
              </a:defRPr>
            </a:lvl1pPr>
          </a:lstStyle>
          <a:p>
            <a:pPr>
              <a:defRPr/>
            </a:pPr>
            <a:endParaRPr lang="en-US" altLang="en-US" dirty="0"/>
          </a:p>
        </p:txBody>
      </p:sp>
      <p:sp>
        <p:nvSpPr>
          <p:cNvPr id="9219" name="Rectangle 3"/>
          <p:cNvSpPr>
            <a:spLocks noGrp="1" noChangeArrowheads="1"/>
          </p:cNvSpPr>
          <p:nvPr>
            <p:ph type="dt"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0" hangingPunct="0">
              <a:defRPr sz="1200">
                <a:latin typeface="Arial" charset="0"/>
                <a:cs typeface="+mn-cs"/>
              </a:defRPr>
            </a:lvl1pPr>
          </a:lstStyle>
          <a:p>
            <a:pPr>
              <a:defRPr/>
            </a:pPr>
            <a:endParaRPr lang="en-US" altLang="en-US" dirty="0"/>
          </a:p>
        </p:txBody>
      </p:sp>
      <p:sp>
        <p:nvSpPr>
          <p:cNvPr id="1536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9221" name="Rectangle 5"/>
          <p:cNvSpPr>
            <a:spLocks noGrp="1" noChangeArrowheads="1"/>
          </p:cNvSpPr>
          <p:nvPr>
            <p:ph type="body" sz="quarter" idx="3"/>
          </p:nvPr>
        </p:nvSpPr>
        <p:spPr bwMode="auto">
          <a:xfrm>
            <a:off x="914400" y="4343400"/>
            <a:ext cx="5029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noProof="0"/>
              <a:t>Click to edit Master text styles</a:t>
            </a:r>
          </a:p>
          <a:p>
            <a:pPr lvl="1"/>
            <a:r>
              <a:rPr lang="en-US" altLang="en-US" noProof="0"/>
              <a:t>Second level</a:t>
            </a:r>
          </a:p>
          <a:p>
            <a:pPr lvl="2"/>
            <a:r>
              <a:rPr lang="en-US" altLang="en-US" noProof="0"/>
              <a:t>Third level</a:t>
            </a:r>
          </a:p>
          <a:p>
            <a:pPr lvl="3"/>
            <a:r>
              <a:rPr lang="en-US" altLang="en-US" noProof="0"/>
              <a:t>Fourth level</a:t>
            </a:r>
          </a:p>
          <a:p>
            <a:pPr lvl="4"/>
            <a:r>
              <a:rPr lang="en-US" altLang="en-US" noProof="0"/>
              <a:t>Fifth level</a:t>
            </a:r>
          </a:p>
        </p:txBody>
      </p:sp>
      <p:sp>
        <p:nvSpPr>
          <p:cNvPr id="9222" name="Rectangle 6"/>
          <p:cNvSpPr>
            <a:spLocks noGrp="1" noChangeArrowheads="1"/>
          </p:cNvSpPr>
          <p:nvPr>
            <p:ph type="ftr" sz="quarter" idx="4"/>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0" hangingPunct="0">
              <a:defRPr sz="1200">
                <a:latin typeface="Arial" charset="0"/>
                <a:cs typeface="+mn-cs"/>
              </a:defRPr>
            </a:lvl1pPr>
          </a:lstStyle>
          <a:p>
            <a:pPr>
              <a:defRPr/>
            </a:pPr>
            <a:endParaRPr lang="en-US" altLang="en-US" dirty="0"/>
          </a:p>
        </p:txBody>
      </p:sp>
      <p:sp>
        <p:nvSpPr>
          <p:cNvPr id="9223" name="Rectangle 7"/>
          <p:cNvSpPr>
            <a:spLocks noGrp="1" noChangeArrowheads="1"/>
          </p:cNvSpPr>
          <p:nvPr>
            <p:ph type="sldNum" sz="quarter" idx="5"/>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0" hangingPunct="0">
              <a:defRPr sz="1200"/>
            </a:lvl1pPr>
          </a:lstStyle>
          <a:p>
            <a:pPr>
              <a:defRPr/>
            </a:pPr>
            <a:fld id="{7611F275-D5A7-49B2-918E-0696EC9E0BAB}" type="slidenum">
              <a:rPr lang="en-US" altLang="en-US"/>
              <a:pPr>
                <a:defRPr/>
              </a:pPr>
              <a:t>‹#›</a:t>
            </a:fld>
            <a:endParaRPr lang="en-US" altLang="en-US" dirty="0"/>
          </a:p>
        </p:txBody>
      </p:sp>
    </p:spTree>
    <p:extLst>
      <p:ext uri="{BB962C8B-B14F-4D97-AF65-F5344CB8AC3E}">
        <p14:creationId xmlns:p14="http://schemas.microsoft.com/office/powerpoint/2010/main" val="329586228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3" name="Group 12"/>
          <p:cNvGrpSpPr>
            <a:grpSpLocks/>
          </p:cNvGrpSpPr>
          <p:nvPr userDrawn="1"/>
        </p:nvGrpSpPr>
        <p:grpSpPr bwMode="auto">
          <a:xfrm>
            <a:off x="-76200" y="-152400"/>
            <a:ext cx="9144000" cy="6858000"/>
            <a:chOff x="0" y="0"/>
            <a:chExt cx="5760" cy="4320"/>
          </a:xfrm>
        </p:grpSpPr>
        <p:sp>
          <p:nvSpPr>
            <p:cNvPr id="4" name="Rectangle 13"/>
            <p:cNvSpPr>
              <a:spLocks noChangeArrowheads="1"/>
            </p:cNvSpPr>
            <p:nvPr userDrawn="1"/>
          </p:nvSpPr>
          <p:spPr bwMode="auto">
            <a:xfrm>
              <a:off x="0" y="0"/>
              <a:ext cx="5760" cy="4320"/>
            </a:xfrm>
            <a:prstGeom prst="rect">
              <a:avLst/>
            </a:prstGeom>
            <a:solidFill>
              <a:srgbClr val="FEEDE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1300">
                  <a:solidFill>
                    <a:srgbClr val="000054"/>
                  </a:solidFill>
                  <a:latin typeface="Arial" panose="020B0604020202020204" pitchFamily="34" charset="0"/>
                </a:defRPr>
              </a:lvl1pPr>
              <a:lvl2pPr marL="742950" indent="-285750" eaLnBrk="0" hangingPunct="0">
                <a:defRPr sz="1300">
                  <a:solidFill>
                    <a:srgbClr val="000054"/>
                  </a:solidFill>
                  <a:latin typeface="Arial" panose="020B0604020202020204" pitchFamily="34" charset="0"/>
                </a:defRPr>
              </a:lvl2pPr>
              <a:lvl3pPr marL="1143000" indent="-228600" eaLnBrk="0" hangingPunct="0">
                <a:defRPr sz="1300">
                  <a:solidFill>
                    <a:srgbClr val="000054"/>
                  </a:solidFill>
                  <a:latin typeface="Arial" panose="020B0604020202020204" pitchFamily="34" charset="0"/>
                </a:defRPr>
              </a:lvl3pPr>
              <a:lvl4pPr marL="1600200" indent="-228600" eaLnBrk="0" hangingPunct="0">
                <a:defRPr sz="1300">
                  <a:solidFill>
                    <a:srgbClr val="000054"/>
                  </a:solidFill>
                  <a:latin typeface="Arial" panose="020B0604020202020204" pitchFamily="34" charset="0"/>
                </a:defRPr>
              </a:lvl4pPr>
              <a:lvl5pPr marL="2057400" indent="-228600" eaLnBrk="0" hangingPunct="0">
                <a:defRPr sz="1300">
                  <a:solidFill>
                    <a:srgbClr val="000054"/>
                  </a:solidFill>
                  <a:latin typeface="Arial" panose="020B0604020202020204" pitchFamily="34" charset="0"/>
                </a:defRPr>
              </a:lvl5pPr>
              <a:lvl6pPr marL="2514600" indent="-228600" eaLnBrk="0" fontAlgn="base" hangingPunct="0">
                <a:spcBef>
                  <a:spcPct val="0"/>
                </a:spcBef>
                <a:spcAft>
                  <a:spcPct val="0"/>
                </a:spcAft>
                <a:defRPr sz="1300">
                  <a:solidFill>
                    <a:srgbClr val="000054"/>
                  </a:solidFill>
                  <a:latin typeface="Arial" panose="020B0604020202020204" pitchFamily="34" charset="0"/>
                </a:defRPr>
              </a:lvl6pPr>
              <a:lvl7pPr marL="2971800" indent="-228600" eaLnBrk="0" fontAlgn="base" hangingPunct="0">
                <a:spcBef>
                  <a:spcPct val="0"/>
                </a:spcBef>
                <a:spcAft>
                  <a:spcPct val="0"/>
                </a:spcAft>
                <a:defRPr sz="1300">
                  <a:solidFill>
                    <a:srgbClr val="000054"/>
                  </a:solidFill>
                  <a:latin typeface="Arial" panose="020B0604020202020204" pitchFamily="34" charset="0"/>
                </a:defRPr>
              </a:lvl7pPr>
              <a:lvl8pPr marL="3429000" indent="-228600" eaLnBrk="0" fontAlgn="base" hangingPunct="0">
                <a:spcBef>
                  <a:spcPct val="0"/>
                </a:spcBef>
                <a:spcAft>
                  <a:spcPct val="0"/>
                </a:spcAft>
                <a:defRPr sz="1300">
                  <a:solidFill>
                    <a:srgbClr val="000054"/>
                  </a:solidFill>
                  <a:latin typeface="Arial" panose="020B0604020202020204" pitchFamily="34" charset="0"/>
                </a:defRPr>
              </a:lvl8pPr>
              <a:lvl9pPr marL="3886200" indent="-228600" eaLnBrk="0" fontAlgn="base" hangingPunct="0">
                <a:spcBef>
                  <a:spcPct val="0"/>
                </a:spcBef>
                <a:spcAft>
                  <a:spcPct val="0"/>
                </a:spcAft>
                <a:defRPr sz="1300">
                  <a:solidFill>
                    <a:srgbClr val="000054"/>
                  </a:solidFill>
                  <a:latin typeface="Arial" panose="020B0604020202020204" pitchFamily="34" charset="0"/>
                </a:defRPr>
              </a:lvl9pPr>
            </a:lstStyle>
            <a:p>
              <a:pPr algn="ctr">
                <a:defRPr/>
              </a:pPr>
              <a:endParaRPr lang="en-US" altLang="en-US" dirty="0">
                <a:solidFill>
                  <a:schemeClr val="tx1"/>
                </a:solidFill>
              </a:endParaRPr>
            </a:p>
          </p:txBody>
        </p:sp>
        <p:sp>
          <p:nvSpPr>
            <p:cNvPr id="5" name="Rectangle 14"/>
            <p:cNvSpPr>
              <a:spLocks noChangeArrowheads="1"/>
            </p:cNvSpPr>
            <p:nvPr/>
          </p:nvSpPr>
          <p:spPr bwMode="auto">
            <a:xfrm>
              <a:off x="1248" y="1392"/>
              <a:ext cx="4512" cy="96"/>
            </a:xfrm>
            <a:prstGeom prst="rect">
              <a:avLst/>
            </a:prstGeom>
            <a:gradFill rotWithShape="0">
              <a:gsLst>
                <a:gs pos="0">
                  <a:srgbClr val="F17157"/>
                </a:gs>
                <a:gs pos="100000">
                  <a:srgbClr val="FAD0C8"/>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1300">
                  <a:solidFill>
                    <a:srgbClr val="000054"/>
                  </a:solidFill>
                  <a:latin typeface="Arial" panose="020B0604020202020204" pitchFamily="34" charset="0"/>
                </a:defRPr>
              </a:lvl1pPr>
              <a:lvl2pPr marL="742950" indent="-285750" eaLnBrk="0" hangingPunct="0">
                <a:defRPr sz="1300">
                  <a:solidFill>
                    <a:srgbClr val="000054"/>
                  </a:solidFill>
                  <a:latin typeface="Arial" panose="020B0604020202020204" pitchFamily="34" charset="0"/>
                </a:defRPr>
              </a:lvl2pPr>
              <a:lvl3pPr marL="1143000" indent="-228600" eaLnBrk="0" hangingPunct="0">
                <a:defRPr sz="1300">
                  <a:solidFill>
                    <a:srgbClr val="000054"/>
                  </a:solidFill>
                  <a:latin typeface="Arial" panose="020B0604020202020204" pitchFamily="34" charset="0"/>
                </a:defRPr>
              </a:lvl3pPr>
              <a:lvl4pPr marL="1600200" indent="-228600" eaLnBrk="0" hangingPunct="0">
                <a:defRPr sz="1300">
                  <a:solidFill>
                    <a:srgbClr val="000054"/>
                  </a:solidFill>
                  <a:latin typeface="Arial" panose="020B0604020202020204" pitchFamily="34" charset="0"/>
                </a:defRPr>
              </a:lvl4pPr>
              <a:lvl5pPr marL="2057400" indent="-228600" eaLnBrk="0" hangingPunct="0">
                <a:defRPr sz="1300">
                  <a:solidFill>
                    <a:srgbClr val="000054"/>
                  </a:solidFill>
                  <a:latin typeface="Arial" panose="020B0604020202020204" pitchFamily="34" charset="0"/>
                </a:defRPr>
              </a:lvl5pPr>
              <a:lvl6pPr marL="2514600" indent="-228600" eaLnBrk="0" fontAlgn="base" hangingPunct="0">
                <a:spcBef>
                  <a:spcPct val="0"/>
                </a:spcBef>
                <a:spcAft>
                  <a:spcPct val="0"/>
                </a:spcAft>
                <a:defRPr sz="1300">
                  <a:solidFill>
                    <a:srgbClr val="000054"/>
                  </a:solidFill>
                  <a:latin typeface="Arial" panose="020B0604020202020204" pitchFamily="34" charset="0"/>
                </a:defRPr>
              </a:lvl6pPr>
              <a:lvl7pPr marL="2971800" indent="-228600" eaLnBrk="0" fontAlgn="base" hangingPunct="0">
                <a:spcBef>
                  <a:spcPct val="0"/>
                </a:spcBef>
                <a:spcAft>
                  <a:spcPct val="0"/>
                </a:spcAft>
                <a:defRPr sz="1300">
                  <a:solidFill>
                    <a:srgbClr val="000054"/>
                  </a:solidFill>
                  <a:latin typeface="Arial" panose="020B0604020202020204" pitchFamily="34" charset="0"/>
                </a:defRPr>
              </a:lvl7pPr>
              <a:lvl8pPr marL="3429000" indent="-228600" eaLnBrk="0" fontAlgn="base" hangingPunct="0">
                <a:spcBef>
                  <a:spcPct val="0"/>
                </a:spcBef>
                <a:spcAft>
                  <a:spcPct val="0"/>
                </a:spcAft>
                <a:defRPr sz="1300">
                  <a:solidFill>
                    <a:srgbClr val="000054"/>
                  </a:solidFill>
                  <a:latin typeface="Arial" panose="020B0604020202020204" pitchFamily="34" charset="0"/>
                </a:defRPr>
              </a:lvl8pPr>
              <a:lvl9pPr marL="3886200" indent="-228600" eaLnBrk="0" fontAlgn="base" hangingPunct="0">
                <a:spcBef>
                  <a:spcPct val="0"/>
                </a:spcBef>
                <a:spcAft>
                  <a:spcPct val="0"/>
                </a:spcAft>
                <a:defRPr sz="1300">
                  <a:solidFill>
                    <a:srgbClr val="000054"/>
                  </a:solidFill>
                  <a:latin typeface="Arial" panose="020B0604020202020204" pitchFamily="34" charset="0"/>
                </a:defRPr>
              </a:lvl9pPr>
            </a:lstStyle>
            <a:p>
              <a:pPr>
                <a:defRPr/>
              </a:pPr>
              <a:endParaRPr lang="en-US" altLang="en-US" dirty="0"/>
            </a:p>
          </p:txBody>
        </p:sp>
        <p:sp>
          <p:nvSpPr>
            <p:cNvPr id="6" name="Rectangle 15"/>
            <p:cNvSpPr>
              <a:spLocks noChangeArrowheads="1"/>
            </p:cNvSpPr>
            <p:nvPr/>
          </p:nvSpPr>
          <p:spPr bwMode="auto">
            <a:xfrm>
              <a:off x="0" y="0"/>
              <a:ext cx="1056" cy="4320"/>
            </a:xfrm>
            <a:prstGeom prst="rect">
              <a:avLst/>
            </a:prstGeom>
            <a:solidFill>
              <a:srgbClr val="F3D685"/>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107763" dir="2700000" algn="ctr" rotWithShape="0">
                      <a:srgbClr val="808080">
                        <a:alpha val="50000"/>
                      </a:srgbClr>
                    </a:outerShdw>
                  </a:effectLst>
                </a14:hiddenEffects>
              </a:ext>
            </a:extLst>
          </p:spPr>
          <p:txBody>
            <a:bodyPr wrap="none" anchor="ctr"/>
            <a:lstStyle>
              <a:lvl1pPr eaLnBrk="0" hangingPunct="0">
                <a:defRPr sz="1300">
                  <a:solidFill>
                    <a:srgbClr val="000054"/>
                  </a:solidFill>
                  <a:latin typeface="Arial" panose="020B0604020202020204" pitchFamily="34" charset="0"/>
                </a:defRPr>
              </a:lvl1pPr>
              <a:lvl2pPr marL="742950" indent="-285750" eaLnBrk="0" hangingPunct="0">
                <a:defRPr sz="1300">
                  <a:solidFill>
                    <a:srgbClr val="000054"/>
                  </a:solidFill>
                  <a:latin typeface="Arial" panose="020B0604020202020204" pitchFamily="34" charset="0"/>
                </a:defRPr>
              </a:lvl2pPr>
              <a:lvl3pPr marL="1143000" indent="-228600" eaLnBrk="0" hangingPunct="0">
                <a:defRPr sz="1300">
                  <a:solidFill>
                    <a:srgbClr val="000054"/>
                  </a:solidFill>
                  <a:latin typeface="Arial" panose="020B0604020202020204" pitchFamily="34" charset="0"/>
                </a:defRPr>
              </a:lvl3pPr>
              <a:lvl4pPr marL="1600200" indent="-228600" eaLnBrk="0" hangingPunct="0">
                <a:defRPr sz="1300">
                  <a:solidFill>
                    <a:srgbClr val="000054"/>
                  </a:solidFill>
                  <a:latin typeface="Arial" panose="020B0604020202020204" pitchFamily="34" charset="0"/>
                </a:defRPr>
              </a:lvl4pPr>
              <a:lvl5pPr marL="2057400" indent="-228600" eaLnBrk="0" hangingPunct="0">
                <a:defRPr sz="1300">
                  <a:solidFill>
                    <a:srgbClr val="000054"/>
                  </a:solidFill>
                  <a:latin typeface="Arial" panose="020B0604020202020204" pitchFamily="34" charset="0"/>
                </a:defRPr>
              </a:lvl5pPr>
              <a:lvl6pPr marL="2514600" indent="-228600" eaLnBrk="0" fontAlgn="base" hangingPunct="0">
                <a:spcBef>
                  <a:spcPct val="0"/>
                </a:spcBef>
                <a:spcAft>
                  <a:spcPct val="0"/>
                </a:spcAft>
                <a:defRPr sz="1300">
                  <a:solidFill>
                    <a:srgbClr val="000054"/>
                  </a:solidFill>
                  <a:latin typeface="Arial" panose="020B0604020202020204" pitchFamily="34" charset="0"/>
                </a:defRPr>
              </a:lvl6pPr>
              <a:lvl7pPr marL="2971800" indent="-228600" eaLnBrk="0" fontAlgn="base" hangingPunct="0">
                <a:spcBef>
                  <a:spcPct val="0"/>
                </a:spcBef>
                <a:spcAft>
                  <a:spcPct val="0"/>
                </a:spcAft>
                <a:defRPr sz="1300">
                  <a:solidFill>
                    <a:srgbClr val="000054"/>
                  </a:solidFill>
                  <a:latin typeface="Arial" panose="020B0604020202020204" pitchFamily="34" charset="0"/>
                </a:defRPr>
              </a:lvl7pPr>
              <a:lvl8pPr marL="3429000" indent="-228600" eaLnBrk="0" fontAlgn="base" hangingPunct="0">
                <a:spcBef>
                  <a:spcPct val="0"/>
                </a:spcBef>
                <a:spcAft>
                  <a:spcPct val="0"/>
                </a:spcAft>
                <a:defRPr sz="1300">
                  <a:solidFill>
                    <a:srgbClr val="000054"/>
                  </a:solidFill>
                  <a:latin typeface="Arial" panose="020B0604020202020204" pitchFamily="34" charset="0"/>
                </a:defRPr>
              </a:lvl8pPr>
              <a:lvl9pPr marL="3886200" indent="-228600" eaLnBrk="0" fontAlgn="base" hangingPunct="0">
                <a:spcBef>
                  <a:spcPct val="0"/>
                </a:spcBef>
                <a:spcAft>
                  <a:spcPct val="0"/>
                </a:spcAft>
                <a:defRPr sz="1300">
                  <a:solidFill>
                    <a:srgbClr val="000054"/>
                  </a:solidFill>
                  <a:latin typeface="Arial" panose="020B0604020202020204" pitchFamily="34" charset="0"/>
                </a:defRPr>
              </a:lvl9pPr>
            </a:lstStyle>
            <a:p>
              <a:pPr>
                <a:defRPr/>
              </a:pPr>
              <a:endParaRPr lang="en-US" altLang="en-US" dirty="0"/>
            </a:p>
          </p:txBody>
        </p:sp>
        <p:pic>
          <p:nvPicPr>
            <p:cNvPr id="7" name="Picture 16" descr="Official Seal of the California Department of Education"/>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96" y="288"/>
              <a:ext cx="864" cy="86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63500" dir="3187806" algn="ctr" rotWithShape="0">
                      <a:srgbClr val="A4A4A4">
                        <a:alpha val="50000"/>
                      </a:srgbClr>
                    </a:outerShdw>
                  </a:effectLst>
                </a14:hiddenEffects>
              </a:ext>
            </a:extLst>
          </p:spPr>
        </p:pic>
      </p:grpSp>
      <p:sp>
        <p:nvSpPr>
          <p:cNvPr id="8" name="Rectangle 17"/>
          <p:cNvSpPr>
            <a:spLocks noChangeArrowheads="1"/>
          </p:cNvSpPr>
          <p:nvPr userDrawn="1"/>
        </p:nvSpPr>
        <p:spPr bwMode="auto">
          <a:xfrm>
            <a:off x="1905000" y="6096000"/>
            <a:ext cx="7162800"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sz="1300">
                <a:solidFill>
                  <a:srgbClr val="000054"/>
                </a:solidFill>
                <a:latin typeface="Arial" panose="020B0604020202020204" pitchFamily="34" charset="0"/>
              </a:defRPr>
            </a:lvl1pPr>
            <a:lvl2pPr marL="742950" indent="-285750" eaLnBrk="0" hangingPunct="0">
              <a:defRPr sz="1300">
                <a:solidFill>
                  <a:srgbClr val="000054"/>
                </a:solidFill>
                <a:latin typeface="Arial" panose="020B0604020202020204" pitchFamily="34" charset="0"/>
              </a:defRPr>
            </a:lvl2pPr>
            <a:lvl3pPr marL="1143000" indent="-228600" eaLnBrk="0" hangingPunct="0">
              <a:defRPr sz="1300">
                <a:solidFill>
                  <a:srgbClr val="000054"/>
                </a:solidFill>
                <a:latin typeface="Arial" panose="020B0604020202020204" pitchFamily="34" charset="0"/>
              </a:defRPr>
            </a:lvl3pPr>
            <a:lvl4pPr marL="1600200" indent="-228600" eaLnBrk="0" hangingPunct="0">
              <a:defRPr sz="1300">
                <a:solidFill>
                  <a:srgbClr val="000054"/>
                </a:solidFill>
                <a:latin typeface="Arial" panose="020B0604020202020204" pitchFamily="34" charset="0"/>
              </a:defRPr>
            </a:lvl4pPr>
            <a:lvl5pPr marL="2057400" indent="-228600" eaLnBrk="0" hangingPunct="0">
              <a:defRPr sz="1300">
                <a:solidFill>
                  <a:srgbClr val="000054"/>
                </a:solidFill>
                <a:latin typeface="Arial" panose="020B0604020202020204" pitchFamily="34" charset="0"/>
              </a:defRPr>
            </a:lvl5pPr>
            <a:lvl6pPr marL="2514600" indent="-228600" eaLnBrk="0" fontAlgn="base" hangingPunct="0">
              <a:spcBef>
                <a:spcPct val="0"/>
              </a:spcBef>
              <a:spcAft>
                <a:spcPct val="0"/>
              </a:spcAft>
              <a:defRPr sz="1300">
                <a:solidFill>
                  <a:srgbClr val="000054"/>
                </a:solidFill>
                <a:latin typeface="Arial" panose="020B0604020202020204" pitchFamily="34" charset="0"/>
              </a:defRPr>
            </a:lvl6pPr>
            <a:lvl7pPr marL="2971800" indent="-228600" eaLnBrk="0" fontAlgn="base" hangingPunct="0">
              <a:spcBef>
                <a:spcPct val="0"/>
              </a:spcBef>
              <a:spcAft>
                <a:spcPct val="0"/>
              </a:spcAft>
              <a:defRPr sz="1300">
                <a:solidFill>
                  <a:srgbClr val="000054"/>
                </a:solidFill>
                <a:latin typeface="Arial" panose="020B0604020202020204" pitchFamily="34" charset="0"/>
              </a:defRPr>
            </a:lvl7pPr>
            <a:lvl8pPr marL="3429000" indent="-228600" eaLnBrk="0" fontAlgn="base" hangingPunct="0">
              <a:spcBef>
                <a:spcPct val="0"/>
              </a:spcBef>
              <a:spcAft>
                <a:spcPct val="0"/>
              </a:spcAft>
              <a:defRPr sz="1300">
                <a:solidFill>
                  <a:srgbClr val="000054"/>
                </a:solidFill>
                <a:latin typeface="Arial" panose="020B0604020202020204" pitchFamily="34" charset="0"/>
              </a:defRPr>
            </a:lvl8pPr>
            <a:lvl9pPr marL="3886200" indent="-228600" eaLnBrk="0" fontAlgn="base" hangingPunct="0">
              <a:spcBef>
                <a:spcPct val="0"/>
              </a:spcBef>
              <a:spcAft>
                <a:spcPct val="0"/>
              </a:spcAft>
              <a:defRPr sz="1300">
                <a:solidFill>
                  <a:srgbClr val="000054"/>
                </a:solidFill>
                <a:latin typeface="Arial" panose="020B0604020202020204" pitchFamily="34" charset="0"/>
              </a:defRPr>
            </a:lvl9pPr>
          </a:lstStyle>
          <a:p>
            <a:pPr>
              <a:spcBef>
                <a:spcPts val="800"/>
              </a:spcBef>
              <a:defRPr/>
            </a:pPr>
            <a:r>
              <a:rPr lang="en-US" altLang="en-US" sz="1100" b="1" dirty="0">
                <a:solidFill>
                  <a:srgbClr val="070C51"/>
                </a:solidFill>
              </a:rPr>
              <a:t>CALIFORNIA DEPARTMENT OF EDUCATION</a:t>
            </a:r>
            <a:br>
              <a:rPr lang="en-US" altLang="en-US" sz="1100" b="1" dirty="0">
                <a:solidFill>
                  <a:srgbClr val="070C51"/>
                </a:solidFill>
              </a:rPr>
            </a:br>
            <a:r>
              <a:rPr lang="en-US" altLang="en-US" sz="1100" dirty="0">
                <a:solidFill>
                  <a:srgbClr val="070C51"/>
                </a:solidFill>
              </a:rPr>
              <a:t>Tony Thurmond, State Superintendent of Public Instruction</a:t>
            </a:r>
            <a:endParaRPr lang="en-US" altLang="en-US" sz="1200" b="1" dirty="0">
              <a:solidFill>
                <a:schemeClr val="tx2"/>
              </a:solidFill>
            </a:endParaRPr>
          </a:p>
        </p:txBody>
      </p:sp>
      <p:sp>
        <p:nvSpPr>
          <p:cNvPr id="25607" name="Rectangle 7"/>
          <p:cNvSpPr>
            <a:spLocks noGrp="1" noChangeArrowheads="1"/>
          </p:cNvSpPr>
          <p:nvPr>
            <p:ph type="ctrTitle"/>
          </p:nvPr>
        </p:nvSpPr>
        <p:spPr>
          <a:xfrm>
            <a:off x="1981200" y="2760663"/>
            <a:ext cx="6781800" cy="2420937"/>
          </a:xfrm>
        </p:spPr>
        <p:txBody>
          <a:bodyPr/>
          <a:lstStyle>
            <a:lvl1pPr>
              <a:defRPr/>
            </a:lvl1pPr>
          </a:lstStyle>
          <a:p>
            <a:pPr lvl="0"/>
            <a:r>
              <a:rPr lang="en-US" noProof="0"/>
              <a:t>Click to edit Master title style</a:t>
            </a:r>
          </a:p>
        </p:txBody>
      </p:sp>
    </p:spTree>
    <p:extLst>
      <p:ext uri="{BB962C8B-B14F-4D97-AF65-F5344CB8AC3E}">
        <p14:creationId xmlns:p14="http://schemas.microsoft.com/office/powerpoint/2010/main" val="32827105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E42C461C-2D7F-4376-8DB6-0A50926777BC}" type="slidenum">
              <a:rPr lang="en-US" altLang="en-US"/>
              <a:pPr>
                <a:defRPr/>
              </a:pPr>
              <a:t>‹#›</a:t>
            </a:fld>
            <a:endParaRPr lang="en-US" altLang="en-US" dirty="0"/>
          </a:p>
        </p:txBody>
      </p:sp>
    </p:spTree>
    <p:extLst>
      <p:ext uri="{BB962C8B-B14F-4D97-AF65-F5344CB8AC3E}">
        <p14:creationId xmlns:p14="http://schemas.microsoft.com/office/powerpoint/2010/main" val="12364991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48500" y="609600"/>
            <a:ext cx="1714500" cy="5486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1905000" y="609600"/>
            <a:ext cx="4991100" cy="5486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B8BC38BC-BA0D-4B51-92C3-24A9AABFCC59}" type="slidenum">
              <a:rPr lang="en-US" altLang="en-US"/>
              <a:pPr>
                <a:defRPr/>
              </a:pPr>
              <a:t>‹#›</a:t>
            </a:fld>
            <a:endParaRPr lang="en-US" altLang="en-US" dirty="0"/>
          </a:p>
        </p:txBody>
      </p:sp>
    </p:spTree>
    <p:extLst>
      <p:ext uri="{BB962C8B-B14F-4D97-AF65-F5344CB8AC3E}">
        <p14:creationId xmlns:p14="http://schemas.microsoft.com/office/powerpoint/2010/main" val="95132408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grpSp>
        <p:nvGrpSpPr>
          <p:cNvPr id="16" name="Group 15"/>
          <p:cNvGrpSpPr/>
          <p:nvPr/>
        </p:nvGrpSpPr>
        <p:grpSpPr>
          <a:xfrm>
            <a:off x="0" y="-8467"/>
            <a:ext cx="9144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130300" y="2404534"/>
            <a:ext cx="5825202" cy="1646302"/>
          </a:xfrm>
        </p:spPr>
        <p:txBody>
          <a:bodyPr anchor="b">
            <a:noAutofit/>
          </a:bodyPr>
          <a:lstStyle>
            <a:lvl1pPr algn="r">
              <a:defRPr sz="4050">
                <a:solidFill>
                  <a:schemeClr val="tx1"/>
                </a:solidFill>
                <a:latin typeface="Arial" panose="020B0604020202020204" pitchFamily="34" charset="0"/>
                <a:cs typeface="Arial" panose="020B0604020202020204" pitchFamily="34" charset="0"/>
              </a:defRPr>
            </a:lvl1pPr>
          </a:lstStyle>
          <a:p>
            <a:r>
              <a:rPr lang="en-US" dirty="0"/>
              <a:t>Click to edit Master title style</a:t>
            </a:r>
          </a:p>
        </p:txBody>
      </p:sp>
      <p:sp>
        <p:nvSpPr>
          <p:cNvPr id="3" name="Subtitle 2"/>
          <p:cNvSpPr>
            <a:spLocks noGrp="1"/>
          </p:cNvSpPr>
          <p:nvPr>
            <p:ph type="subTitle" idx="1"/>
          </p:nvPr>
        </p:nvSpPr>
        <p:spPr>
          <a:xfrm>
            <a:off x="1130300" y="4050834"/>
            <a:ext cx="5825202" cy="1096899"/>
          </a:xfrm>
        </p:spPr>
        <p:txBody>
          <a:bodyPr anchor="t">
            <a:normAutofit/>
          </a:bodyPr>
          <a:lstStyle>
            <a:lvl1pPr marL="0" indent="0" algn="r">
              <a:buNone/>
              <a:defRPr sz="1800">
                <a:solidFill>
                  <a:schemeClr val="tx1"/>
                </a:solidFill>
                <a:latin typeface="Arial" panose="020B0604020202020204" pitchFamily="34" charset="0"/>
                <a:cs typeface="Arial" panose="020B0604020202020204" pitchFamily="34" charset="0"/>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en-US" dirty="0"/>
              <a:t>Click to edit Master subtitle style</a:t>
            </a:r>
          </a:p>
        </p:txBody>
      </p:sp>
      <p:sp>
        <p:nvSpPr>
          <p:cNvPr id="4" name="Date Placeholder 3"/>
          <p:cNvSpPr>
            <a:spLocks noGrp="1"/>
          </p:cNvSpPr>
          <p:nvPr>
            <p:ph type="dt" sz="half" idx="10"/>
          </p:nvPr>
        </p:nvSpPr>
        <p:spPr/>
        <p:txBody>
          <a:bodyPr/>
          <a:lstStyle/>
          <a:p>
            <a:fld id="{D4C57BE9-DCE6-4343-B3BD-C2D7D77A5B0E}" type="datetime1">
              <a:rPr lang="en-US" smtClean="0"/>
              <a:t>4/22/2025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Picture Placeholder 7">
            <a:extLst>
              <a:ext uri="{FF2B5EF4-FFF2-40B4-BE49-F238E27FC236}">
                <a16:creationId xmlns:a16="http://schemas.microsoft.com/office/drawing/2014/main" id="{5C9E34E0-7077-F58F-CF0E-B96B3CFCF04A}"/>
              </a:ext>
            </a:extLst>
          </p:cNvPr>
          <p:cNvSpPr>
            <a:spLocks noGrp="1"/>
          </p:cNvSpPr>
          <p:nvPr>
            <p:ph type="pic" sz="quarter" idx="13"/>
          </p:nvPr>
        </p:nvSpPr>
        <p:spPr>
          <a:xfrm>
            <a:off x="260748" y="188914"/>
            <a:ext cx="1506140" cy="1646237"/>
          </a:xfrm>
        </p:spPr>
        <p:txBody>
          <a:bodyPr/>
          <a:lstStyle/>
          <a:p>
            <a:endParaRPr lang="en-US" dirty="0"/>
          </a:p>
        </p:txBody>
      </p:sp>
      <p:sp>
        <p:nvSpPr>
          <p:cNvPr id="11" name="Content Placeholder 10">
            <a:extLst>
              <a:ext uri="{FF2B5EF4-FFF2-40B4-BE49-F238E27FC236}">
                <a16:creationId xmlns:a16="http://schemas.microsoft.com/office/drawing/2014/main" id="{CCE33B4C-9B15-CA91-92D0-D843C7F37F64}"/>
              </a:ext>
            </a:extLst>
          </p:cNvPr>
          <p:cNvSpPr>
            <a:spLocks noGrp="1"/>
          </p:cNvSpPr>
          <p:nvPr>
            <p:ph sz="quarter" idx="14"/>
          </p:nvPr>
        </p:nvSpPr>
        <p:spPr>
          <a:xfrm>
            <a:off x="260748" y="1835151"/>
            <a:ext cx="1506140" cy="5048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4233183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dirty="0"/>
          </a:p>
        </p:txBody>
      </p:sp>
      <p:sp>
        <p:nvSpPr>
          <p:cNvPr id="6" name="Rectangle 6"/>
          <p:cNvSpPr>
            <a:spLocks noGrp="1" noChangeArrowheads="1"/>
          </p:cNvSpPr>
          <p:nvPr>
            <p:ph type="sldNum" sz="quarter" idx="12"/>
          </p:nvPr>
        </p:nvSpPr>
        <p:spPr>
          <a:ln/>
        </p:spPr>
        <p:txBody>
          <a:bodyPr/>
          <a:lstStyle>
            <a:lvl1pPr>
              <a:defRPr sz="2400"/>
            </a:lvl1pPr>
          </a:lstStyle>
          <a:p>
            <a:pPr>
              <a:defRPr/>
            </a:pPr>
            <a:fld id="{44D49D5E-395F-45AE-94B9-00F533986075}" type="slidenum">
              <a:rPr lang="en-US" altLang="en-US" smtClean="0"/>
              <a:pPr>
                <a:defRPr/>
              </a:pPr>
              <a:t>‹#›</a:t>
            </a:fld>
            <a:endParaRPr lang="en-US" altLang="en-US" dirty="0"/>
          </a:p>
        </p:txBody>
      </p:sp>
    </p:spTree>
    <p:extLst>
      <p:ext uri="{BB962C8B-B14F-4D97-AF65-F5344CB8AC3E}">
        <p14:creationId xmlns:p14="http://schemas.microsoft.com/office/powerpoint/2010/main" val="23570809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1A56FD84-A38C-4905-8418-4F3F86543D1B}" type="slidenum">
              <a:rPr lang="en-US" altLang="en-US"/>
              <a:pPr>
                <a:defRPr/>
              </a:pPr>
              <a:t>‹#›</a:t>
            </a:fld>
            <a:endParaRPr lang="en-US" altLang="en-US" dirty="0"/>
          </a:p>
        </p:txBody>
      </p:sp>
    </p:spTree>
    <p:extLst>
      <p:ext uri="{BB962C8B-B14F-4D97-AF65-F5344CB8AC3E}">
        <p14:creationId xmlns:p14="http://schemas.microsoft.com/office/powerpoint/2010/main" val="39138316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905000" y="1981200"/>
            <a:ext cx="33528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5410200" y="1981200"/>
            <a:ext cx="33528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dirty="0"/>
          </a:p>
        </p:txBody>
      </p:sp>
      <p:sp>
        <p:nvSpPr>
          <p:cNvPr id="7" name="Rectangle 6"/>
          <p:cNvSpPr>
            <a:spLocks noGrp="1" noChangeArrowheads="1"/>
          </p:cNvSpPr>
          <p:nvPr>
            <p:ph type="sldNum" sz="quarter" idx="12"/>
          </p:nvPr>
        </p:nvSpPr>
        <p:spPr>
          <a:ln/>
        </p:spPr>
        <p:txBody>
          <a:bodyPr/>
          <a:lstStyle>
            <a:lvl1pPr>
              <a:defRPr sz="2400"/>
            </a:lvl1pPr>
          </a:lstStyle>
          <a:p>
            <a:pPr>
              <a:defRPr/>
            </a:pPr>
            <a:fld id="{0922ED26-69C4-4D0D-8210-A16F4AFC10A8}" type="slidenum">
              <a:rPr lang="en-US" altLang="en-US" smtClean="0"/>
              <a:pPr>
                <a:defRPr/>
              </a:pPr>
              <a:t>‹#›</a:t>
            </a:fld>
            <a:endParaRPr lang="en-US" altLang="en-US" dirty="0"/>
          </a:p>
        </p:txBody>
      </p:sp>
    </p:spTree>
    <p:extLst>
      <p:ext uri="{BB962C8B-B14F-4D97-AF65-F5344CB8AC3E}">
        <p14:creationId xmlns:p14="http://schemas.microsoft.com/office/powerpoint/2010/main" val="16472964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en-US" dirty="0"/>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en-US" dirty="0"/>
          </a:p>
        </p:txBody>
      </p:sp>
      <p:sp>
        <p:nvSpPr>
          <p:cNvPr id="9" name="Rectangle 6"/>
          <p:cNvSpPr>
            <a:spLocks noGrp="1" noChangeArrowheads="1"/>
          </p:cNvSpPr>
          <p:nvPr>
            <p:ph type="sldNum" sz="quarter" idx="12"/>
          </p:nvPr>
        </p:nvSpPr>
        <p:spPr>
          <a:ln/>
        </p:spPr>
        <p:txBody>
          <a:bodyPr/>
          <a:lstStyle>
            <a:lvl1pPr>
              <a:defRPr sz="2400"/>
            </a:lvl1pPr>
          </a:lstStyle>
          <a:p>
            <a:pPr>
              <a:defRPr/>
            </a:pPr>
            <a:fld id="{F2E9C76B-0407-4D49-8C96-12D801F76676}" type="slidenum">
              <a:rPr lang="en-US" altLang="en-US" smtClean="0"/>
              <a:pPr>
                <a:defRPr/>
              </a:pPr>
              <a:t>‹#›</a:t>
            </a:fld>
            <a:endParaRPr lang="en-US" altLang="en-US" dirty="0"/>
          </a:p>
        </p:txBody>
      </p:sp>
    </p:spTree>
    <p:extLst>
      <p:ext uri="{BB962C8B-B14F-4D97-AF65-F5344CB8AC3E}">
        <p14:creationId xmlns:p14="http://schemas.microsoft.com/office/powerpoint/2010/main" val="27027568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en-US" dirty="0"/>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en-US" dirty="0"/>
          </a:p>
        </p:txBody>
      </p:sp>
      <p:sp>
        <p:nvSpPr>
          <p:cNvPr id="5" name="Rectangle 6"/>
          <p:cNvSpPr>
            <a:spLocks noGrp="1" noChangeArrowheads="1"/>
          </p:cNvSpPr>
          <p:nvPr>
            <p:ph type="sldNum" sz="quarter" idx="12"/>
          </p:nvPr>
        </p:nvSpPr>
        <p:spPr>
          <a:ln/>
        </p:spPr>
        <p:txBody>
          <a:bodyPr/>
          <a:lstStyle>
            <a:lvl1pPr>
              <a:defRPr/>
            </a:lvl1pPr>
          </a:lstStyle>
          <a:p>
            <a:pPr>
              <a:defRPr/>
            </a:pPr>
            <a:fld id="{F30AF8A1-53B2-4B27-92B5-2E9297874BE1}" type="slidenum">
              <a:rPr lang="en-US" altLang="en-US"/>
              <a:pPr>
                <a:defRPr/>
              </a:pPr>
              <a:t>‹#›</a:t>
            </a:fld>
            <a:endParaRPr lang="en-US" altLang="en-US" dirty="0"/>
          </a:p>
        </p:txBody>
      </p:sp>
    </p:spTree>
    <p:extLst>
      <p:ext uri="{BB962C8B-B14F-4D97-AF65-F5344CB8AC3E}">
        <p14:creationId xmlns:p14="http://schemas.microsoft.com/office/powerpoint/2010/main" val="17972783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1_Title Only_use">
    <p:spTree>
      <p:nvGrpSpPr>
        <p:cNvPr id="1" name=""/>
        <p:cNvGrpSpPr/>
        <p:nvPr/>
      </p:nvGrpSpPr>
      <p:grpSpPr>
        <a:xfrm>
          <a:off x="0" y="0"/>
          <a:ext cx="0" cy="0"/>
          <a:chOff x="0" y="0"/>
          <a:chExt cx="0" cy="0"/>
        </a:xfrm>
      </p:grpSpPr>
      <p:sp>
        <p:nvSpPr>
          <p:cNvPr id="2" name="Title 1"/>
          <p:cNvSpPr>
            <a:spLocks noGrp="1"/>
          </p:cNvSpPr>
          <p:nvPr>
            <p:ph type="title"/>
          </p:nvPr>
        </p:nvSpPr>
        <p:spPr>
          <a:xfrm>
            <a:off x="1898151" y="2857500"/>
            <a:ext cx="6858000" cy="3238500"/>
          </a:xfrm>
        </p:spPr>
        <p:txBody>
          <a:bodyPr/>
          <a:lstStyle/>
          <a:p>
            <a:r>
              <a:rPr lang="en-US" dirty="0"/>
              <a:t>Click to edit Master title style</a:t>
            </a:r>
          </a:p>
        </p:txBody>
      </p:sp>
      <p:sp>
        <p:nvSpPr>
          <p:cNvPr id="4" name="Rectangle 5"/>
          <p:cNvSpPr>
            <a:spLocks noGrp="1" noChangeArrowheads="1"/>
          </p:cNvSpPr>
          <p:nvPr>
            <p:ph type="ftr" sz="quarter" idx="11"/>
          </p:nvPr>
        </p:nvSpPr>
        <p:spPr>
          <a:xfrm>
            <a:off x="1931542" y="6248400"/>
            <a:ext cx="4393058" cy="457200"/>
          </a:xfrm>
          <a:ln/>
        </p:spPr>
        <p:txBody>
          <a:bodyPr/>
          <a:lstStyle>
            <a:lvl1pPr>
              <a:defRPr sz="1100"/>
            </a:lvl1pPr>
          </a:lstStyle>
          <a:p>
            <a:pPr>
              <a:defRPr/>
            </a:pPr>
            <a:r>
              <a:rPr lang="en-US" altLang="en-US" b="1" dirty="0">
                <a:solidFill>
                  <a:srgbClr val="070C51"/>
                </a:solidFill>
              </a:rPr>
              <a:t>CALIFORNIA DEPARTMENT OF EDUCATION</a:t>
            </a:r>
            <a:br>
              <a:rPr lang="en-US" altLang="en-US" b="1" dirty="0">
                <a:solidFill>
                  <a:srgbClr val="070C51"/>
                </a:solidFill>
              </a:rPr>
            </a:br>
            <a:r>
              <a:rPr lang="en-US" altLang="en-US" dirty="0">
                <a:solidFill>
                  <a:srgbClr val="070C51"/>
                </a:solidFill>
              </a:rPr>
              <a:t>Tony Thurmond, State Superintendent of Public Instruction</a:t>
            </a:r>
            <a:endParaRPr lang="en-US" altLang="en-US" b="1" dirty="0">
              <a:solidFill>
                <a:schemeClr val="tx2"/>
              </a:solidFill>
            </a:endParaRPr>
          </a:p>
          <a:p>
            <a:pPr>
              <a:defRPr/>
            </a:pPr>
            <a:endParaRPr lang="en-US" altLang="en-US" sz="1050" dirty="0"/>
          </a:p>
        </p:txBody>
      </p:sp>
      <p:sp>
        <p:nvSpPr>
          <p:cNvPr id="6" name="Rectangle 14">
            <a:extLst>
              <a:ext uri="{FF2B5EF4-FFF2-40B4-BE49-F238E27FC236}">
                <a16:creationId xmlns:a16="http://schemas.microsoft.com/office/drawing/2014/main" id="{973FABB6-04A8-9300-5974-398205EAB73F}"/>
              </a:ext>
            </a:extLst>
          </p:cNvPr>
          <p:cNvSpPr>
            <a:spLocks noChangeArrowheads="1"/>
          </p:cNvSpPr>
          <p:nvPr userDrawn="1"/>
        </p:nvSpPr>
        <p:spPr bwMode="auto">
          <a:xfrm>
            <a:off x="1898151" y="2438400"/>
            <a:ext cx="7162800" cy="152400"/>
          </a:xfrm>
          <a:prstGeom prst="rect">
            <a:avLst/>
          </a:prstGeom>
          <a:gradFill rotWithShape="0">
            <a:gsLst>
              <a:gs pos="0">
                <a:srgbClr val="F17157"/>
              </a:gs>
              <a:gs pos="100000">
                <a:srgbClr val="FAD0C8"/>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1300">
                <a:solidFill>
                  <a:srgbClr val="000054"/>
                </a:solidFill>
                <a:latin typeface="Arial" panose="020B0604020202020204" pitchFamily="34" charset="0"/>
              </a:defRPr>
            </a:lvl1pPr>
            <a:lvl2pPr marL="742950" indent="-285750" eaLnBrk="0" hangingPunct="0">
              <a:defRPr sz="1300">
                <a:solidFill>
                  <a:srgbClr val="000054"/>
                </a:solidFill>
                <a:latin typeface="Arial" panose="020B0604020202020204" pitchFamily="34" charset="0"/>
              </a:defRPr>
            </a:lvl2pPr>
            <a:lvl3pPr marL="1143000" indent="-228600" eaLnBrk="0" hangingPunct="0">
              <a:defRPr sz="1300">
                <a:solidFill>
                  <a:srgbClr val="000054"/>
                </a:solidFill>
                <a:latin typeface="Arial" panose="020B0604020202020204" pitchFamily="34" charset="0"/>
              </a:defRPr>
            </a:lvl3pPr>
            <a:lvl4pPr marL="1600200" indent="-228600" eaLnBrk="0" hangingPunct="0">
              <a:defRPr sz="1300">
                <a:solidFill>
                  <a:srgbClr val="000054"/>
                </a:solidFill>
                <a:latin typeface="Arial" panose="020B0604020202020204" pitchFamily="34" charset="0"/>
              </a:defRPr>
            </a:lvl4pPr>
            <a:lvl5pPr marL="2057400" indent="-228600" eaLnBrk="0" hangingPunct="0">
              <a:defRPr sz="1300">
                <a:solidFill>
                  <a:srgbClr val="000054"/>
                </a:solidFill>
                <a:latin typeface="Arial" panose="020B0604020202020204" pitchFamily="34" charset="0"/>
              </a:defRPr>
            </a:lvl5pPr>
            <a:lvl6pPr marL="2514600" indent="-228600" eaLnBrk="0" fontAlgn="base" hangingPunct="0">
              <a:spcBef>
                <a:spcPct val="0"/>
              </a:spcBef>
              <a:spcAft>
                <a:spcPct val="0"/>
              </a:spcAft>
              <a:defRPr sz="1300">
                <a:solidFill>
                  <a:srgbClr val="000054"/>
                </a:solidFill>
                <a:latin typeface="Arial" panose="020B0604020202020204" pitchFamily="34" charset="0"/>
              </a:defRPr>
            </a:lvl6pPr>
            <a:lvl7pPr marL="2971800" indent="-228600" eaLnBrk="0" fontAlgn="base" hangingPunct="0">
              <a:spcBef>
                <a:spcPct val="0"/>
              </a:spcBef>
              <a:spcAft>
                <a:spcPct val="0"/>
              </a:spcAft>
              <a:defRPr sz="1300">
                <a:solidFill>
                  <a:srgbClr val="000054"/>
                </a:solidFill>
                <a:latin typeface="Arial" panose="020B0604020202020204" pitchFamily="34" charset="0"/>
              </a:defRPr>
            </a:lvl7pPr>
            <a:lvl8pPr marL="3429000" indent="-228600" eaLnBrk="0" fontAlgn="base" hangingPunct="0">
              <a:spcBef>
                <a:spcPct val="0"/>
              </a:spcBef>
              <a:spcAft>
                <a:spcPct val="0"/>
              </a:spcAft>
              <a:defRPr sz="1300">
                <a:solidFill>
                  <a:srgbClr val="000054"/>
                </a:solidFill>
                <a:latin typeface="Arial" panose="020B0604020202020204" pitchFamily="34" charset="0"/>
              </a:defRPr>
            </a:lvl8pPr>
            <a:lvl9pPr marL="3886200" indent="-228600" eaLnBrk="0" fontAlgn="base" hangingPunct="0">
              <a:spcBef>
                <a:spcPct val="0"/>
              </a:spcBef>
              <a:spcAft>
                <a:spcPct val="0"/>
              </a:spcAft>
              <a:defRPr sz="1300">
                <a:solidFill>
                  <a:srgbClr val="000054"/>
                </a:solidFill>
                <a:latin typeface="Arial" panose="020B0604020202020204" pitchFamily="34" charset="0"/>
              </a:defRPr>
            </a:lvl9pPr>
          </a:lstStyle>
          <a:p>
            <a:pPr>
              <a:defRPr/>
            </a:pPr>
            <a:endParaRPr lang="en-US" altLang="en-US" dirty="0"/>
          </a:p>
        </p:txBody>
      </p:sp>
    </p:spTree>
    <p:extLst>
      <p:ext uri="{BB962C8B-B14F-4D97-AF65-F5344CB8AC3E}">
        <p14:creationId xmlns:p14="http://schemas.microsoft.com/office/powerpoint/2010/main" val="13423604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B9015EB9-9AD0-41AF-92E9-18759797842C}" type="slidenum">
              <a:rPr lang="en-US" altLang="en-US"/>
              <a:pPr>
                <a:defRPr/>
              </a:pPr>
              <a:t>‹#›</a:t>
            </a:fld>
            <a:endParaRPr lang="en-US" altLang="en-US" dirty="0"/>
          </a:p>
        </p:txBody>
      </p:sp>
    </p:spTree>
    <p:extLst>
      <p:ext uri="{BB962C8B-B14F-4D97-AF65-F5344CB8AC3E}">
        <p14:creationId xmlns:p14="http://schemas.microsoft.com/office/powerpoint/2010/main" val="1924116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97CC7F0A-C8EE-4AE4-A801-BEF4A9C36F7D}" type="slidenum">
              <a:rPr lang="en-US" altLang="en-US"/>
              <a:pPr>
                <a:defRPr/>
              </a:pPr>
              <a:t>‹#›</a:t>
            </a:fld>
            <a:endParaRPr lang="en-US" altLang="en-US" dirty="0"/>
          </a:p>
        </p:txBody>
      </p:sp>
    </p:spTree>
    <p:extLst>
      <p:ext uri="{BB962C8B-B14F-4D97-AF65-F5344CB8AC3E}">
        <p14:creationId xmlns:p14="http://schemas.microsoft.com/office/powerpoint/2010/main" val="41519630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7"/>
          <p:cNvGrpSpPr>
            <a:grpSpLocks/>
          </p:cNvGrpSpPr>
          <p:nvPr/>
        </p:nvGrpSpPr>
        <p:grpSpPr bwMode="auto">
          <a:xfrm>
            <a:off x="0" y="0"/>
            <a:ext cx="9144000" cy="6858000"/>
            <a:chOff x="0" y="0"/>
            <a:chExt cx="5760" cy="4320"/>
          </a:xfrm>
        </p:grpSpPr>
        <p:sp>
          <p:nvSpPr>
            <p:cNvPr id="1033" name="Rectangle 8"/>
            <p:cNvSpPr>
              <a:spLocks noChangeArrowheads="1"/>
            </p:cNvSpPr>
            <p:nvPr/>
          </p:nvSpPr>
          <p:spPr bwMode="auto">
            <a:xfrm>
              <a:off x="0" y="0"/>
              <a:ext cx="5760" cy="4320"/>
            </a:xfrm>
            <a:prstGeom prst="rect">
              <a:avLst/>
            </a:prstGeom>
            <a:solidFill>
              <a:srgbClr val="FEEDE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1300">
                  <a:solidFill>
                    <a:srgbClr val="000054"/>
                  </a:solidFill>
                  <a:latin typeface="Arial" panose="020B0604020202020204" pitchFamily="34" charset="0"/>
                </a:defRPr>
              </a:lvl1pPr>
              <a:lvl2pPr marL="742950" indent="-285750" eaLnBrk="0" hangingPunct="0">
                <a:defRPr sz="1300">
                  <a:solidFill>
                    <a:srgbClr val="000054"/>
                  </a:solidFill>
                  <a:latin typeface="Arial" panose="020B0604020202020204" pitchFamily="34" charset="0"/>
                </a:defRPr>
              </a:lvl2pPr>
              <a:lvl3pPr marL="1143000" indent="-228600" eaLnBrk="0" hangingPunct="0">
                <a:defRPr sz="1300">
                  <a:solidFill>
                    <a:srgbClr val="000054"/>
                  </a:solidFill>
                  <a:latin typeface="Arial" panose="020B0604020202020204" pitchFamily="34" charset="0"/>
                </a:defRPr>
              </a:lvl3pPr>
              <a:lvl4pPr marL="1600200" indent="-228600" eaLnBrk="0" hangingPunct="0">
                <a:defRPr sz="1300">
                  <a:solidFill>
                    <a:srgbClr val="000054"/>
                  </a:solidFill>
                  <a:latin typeface="Arial" panose="020B0604020202020204" pitchFamily="34" charset="0"/>
                </a:defRPr>
              </a:lvl4pPr>
              <a:lvl5pPr marL="2057400" indent="-228600" eaLnBrk="0" hangingPunct="0">
                <a:defRPr sz="1300">
                  <a:solidFill>
                    <a:srgbClr val="000054"/>
                  </a:solidFill>
                  <a:latin typeface="Arial" panose="020B0604020202020204" pitchFamily="34" charset="0"/>
                </a:defRPr>
              </a:lvl5pPr>
              <a:lvl6pPr marL="2514600" indent="-228600" eaLnBrk="0" fontAlgn="base" hangingPunct="0">
                <a:spcBef>
                  <a:spcPct val="0"/>
                </a:spcBef>
                <a:spcAft>
                  <a:spcPct val="0"/>
                </a:spcAft>
                <a:defRPr sz="1300">
                  <a:solidFill>
                    <a:srgbClr val="000054"/>
                  </a:solidFill>
                  <a:latin typeface="Arial" panose="020B0604020202020204" pitchFamily="34" charset="0"/>
                </a:defRPr>
              </a:lvl6pPr>
              <a:lvl7pPr marL="2971800" indent="-228600" eaLnBrk="0" fontAlgn="base" hangingPunct="0">
                <a:spcBef>
                  <a:spcPct val="0"/>
                </a:spcBef>
                <a:spcAft>
                  <a:spcPct val="0"/>
                </a:spcAft>
                <a:defRPr sz="1300">
                  <a:solidFill>
                    <a:srgbClr val="000054"/>
                  </a:solidFill>
                  <a:latin typeface="Arial" panose="020B0604020202020204" pitchFamily="34" charset="0"/>
                </a:defRPr>
              </a:lvl7pPr>
              <a:lvl8pPr marL="3429000" indent="-228600" eaLnBrk="0" fontAlgn="base" hangingPunct="0">
                <a:spcBef>
                  <a:spcPct val="0"/>
                </a:spcBef>
                <a:spcAft>
                  <a:spcPct val="0"/>
                </a:spcAft>
                <a:defRPr sz="1300">
                  <a:solidFill>
                    <a:srgbClr val="000054"/>
                  </a:solidFill>
                  <a:latin typeface="Arial" panose="020B0604020202020204" pitchFamily="34" charset="0"/>
                </a:defRPr>
              </a:lvl8pPr>
              <a:lvl9pPr marL="3886200" indent="-228600" eaLnBrk="0" fontAlgn="base" hangingPunct="0">
                <a:spcBef>
                  <a:spcPct val="0"/>
                </a:spcBef>
                <a:spcAft>
                  <a:spcPct val="0"/>
                </a:spcAft>
                <a:defRPr sz="1300">
                  <a:solidFill>
                    <a:srgbClr val="000054"/>
                  </a:solidFill>
                  <a:latin typeface="Arial" panose="020B0604020202020204" pitchFamily="34" charset="0"/>
                </a:defRPr>
              </a:lvl9pPr>
            </a:lstStyle>
            <a:p>
              <a:pPr algn="ctr">
                <a:defRPr/>
              </a:pPr>
              <a:endParaRPr lang="en-US" altLang="en-US" dirty="0"/>
            </a:p>
          </p:txBody>
        </p:sp>
        <p:sp>
          <p:nvSpPr>
            <p:cNvPr id="1034" name="Rectangle 9"/>
            <p:cNvSpPr>
              <a:spLocks noChangeArrowheads="1"/>
            </p:cNvSpPr>
            <p:nvPr/>
          </p:nvSpPr>
          <p:spPr bwMode="auto">
            <a:xfrm>
              <a:off x="0" y="0"/>
              <a:ext cx="1056" cy="4320"/>
            </a:xfrm>
            <a:prstGeom prst="rect">
              <a:avLst/>
            </a:prstGeom>
            <a:solidFill>
              <a:srgbClr val="F3D685"/>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107763" dir="2700000" algn="ctr" rotWithShape="0">
                      <a:srgbClr val="808080">
                        <a:alpha val="50000"/>
                      </a:srgbClr>
                    </a:outerShdw>
                  </a:effectLst>
                </a14:hiddenEffects>
              </a:ext>
            </a:extLst>
          </p:spPr>
          <p:txBody>
            <a:bodyPr wrap="none" anchor="ctr"/>
            <a:lstStyle>
              <a:lvl1pPr eaLnBrk="0" hangingPunct="0">
                <a:defRPr sz="1300">
                  <a:solidFill>
                    <a:srgbClr val="000054"/>
                  </a:solidFill>
                  <a:latin typeface="Arial" panose="020B0604020202020204" pitchFamily="34" charset="0"/>
                </a:defRPr>
              </a:lvl1pPr>
              <a:lvl2pPr marL="742950" indent="-285750" eaLnBrk="0" hangingPunct="0">
                <a:defRPr sz="1300">
                  <a:solidFill>
                    <a:srgbClr val="000054"/>
                  </a:solidFill>
                  <a:latin typeface="Arial" panose="020B0604020202020204" pitchFamily="34" charset="0"/>
                </a:defRPr>
              </a:lvl2pPr>
              <a:lvl3pPr marL="1143000" indent="-228600" eaLnBrk="0" hangingPunct="0">
                <a:defRPr sz="1300">
                  <a:solidFill>
                    <a:srgbClr val="000054"/>
                  </a:solidFill>
                  <a:latin typeface="Arial" panose="020B0604020202020204" pitchFamily="34" charset="0"/>
                </a:defRPr>
              </a:lvl3pPr>
              <a:lvl4pPr marL="1600200" indent="-228600" eaLnBrk="0" hangingPunct="0">
                <a:defRPr sz="1300">
                  <a:solidFill>
                    <a:srgbClr val="000054"/>
                  </a:solidFill>
                  <a:latin typeface="Arial" panose="020B0604020202020204" pitchFamily="34" charset="0"/>
                </a:defRPr>
              </a:lvl4pPr>
              <a:lvl5pPr marL="2057400" indent="-228600" eaLnBrk="0" hangingPunct="0">
                <a:defRPr sz="1300">
                  <a:solidFill>
                    <a:srgbClr val="000054"/>
                  </a:solidFill>
                  <a:latin typeface="Arial" panose="020B0604020202020204" pitchFamily="34" charset="0"/>
                </a:defRPr>
              </a:lvl5pPr>
              <a:lvl6pPr marL="2514600" indent="-228600" eaLnBrk="0" fontAlgn="base" hangingPunct="0">
                <a:spcBef>
                  <a:spcPct val="0"/>
                </a:spcBef>
                <a:spcAft>
                  <a:spcPct val="0"/>
                </a:spcAft>
                <a:defRPr sz="1300">
                  <a:solidFill>
                    <a:srgbClr val="000054"/>
                  </a:solidFill>
                  <a:latin typeface="Arial" panose="020B0604020202020204" pitchFamily="34" charset="0"/>
                </a:defRPr>
              </a:lvl6pPr>
              <a:lvl7pPr marL="2971800" indent="-228600" eaLnBrk="0" fontAlgn="base" hangingPunct="0">
                <a:spcBef>
                  <a:spcPct val="0"/>
                </a:spcBef>
                <a:spcAft>
                  <a:spcPct val="0"/>
                </a:spcAft>
                <a:defRPr sz="1300">
                  <a:solidFill>
                    <a:srgbClr val="000054"/>
                  </a:solidFill>
                  <a:latin typeface="Arial" panose="020B0604020202020204" pitchFamily="34" charset="0"/>
                </a:defRPr>
              </a:lvl7pPr>
              <a:lvl8pPr marL="3429000" indent="-228600" eaLnBrk="0" fontAlgn="base" hangingPunct="0">
                <a:spcBef>
                  <a:spcPct val="0"/>
                </a:spcBef>
                <a:spcAft>
                  <a:spcPct val="0"/>
                </a:spcAft>
                <a:defRPr sz="1300">
                  <a:solidFill>
                    <a:srgbClr val="000054"/>
                  </a:solidFill>
                  <a:latin typeface="Arial" panose="020B0604020202020204" pitchFamily="34" charset="0"/>
                </a:defRPr>
              </a:lvl8pPr>
              <a:lvl9pPr marL="3886200" indent="-228600" eaLnBrk="0" fontAlgn="base" hangingPunct="0">
                <a:spcBef>
                  <a:spcPct val="0"/>
                </a:spcBef>
                <a:spcAft>
                  <a:spcPct val="0"/>
                </a:spcAft>
                <a:defRPr sz="1300">
                  <a:solidFill>
                    <a:srgbClr val="000054"/>
                  </a:solidFill>
                  <a:latin typeface="Arial" panose="020B0604020202020204" pitchFamily="34" charset="0"/>
                </a:defRPr>
              </a:lvl9pPr>
            </a:lstStyle>
            <a:p>
              <a:pPr>
                <a:defRPr/>
              </a:pPr>
              <a:endParaRPr lang="en-US" altLang="en-US" dirty="0"/>
            </a:p>
          </p:txBody>
        </p:sp>
        <p:pic>
          <p:nvPicPr>
            <p:cNvPr id="1035" name="Picture 10" descr="Color-ppt3"/>
            <p:cNvPicPr>
              <a:picLocks noChangeAspect="1" noChangeArrowheads="1"/>
            </p:cNvPicPr>
            <p:nvPr/>
          </p:nvPicPr>
          <p:blipFill>
            <a:blip r:embed="rId14">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96" y="288"/>
              <a:ext cx="864" cy="8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1027" name="Rectangle 11"/>
          <p:cNvSpPr>
            <a:spLocks noChangeArrowheads="1"/>
          </p:cNvSpPr>
          <p:nvPr/>
        </p:nvSpPr>
        <p:spPr bwMode="auto">
          <a:xfrm>
            <a:off x="76200" y="1752600"/>
            <a:ext cx="1524000" cy="685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sz="1300">
                <a:solidFill>
                  <a:srgbClr val="000054"/>
                </a:solidFill>
                <a:latin typeface="Arial" panose="020B0604020202020204" pitchFamily="34" charset="0"/>
              </a:defRPr>
            </a:lvl1pPr>
            <a:lvl2pPr marL="742950" indent="-285750" eaLnBrk="0" hangingPunct="0">
              <a:defRPr sz="1300">
                <a:solidFill>
                  <a:srgbClr val="000054"/>
                </a:solidFill>
                <a:latin typeface="Arial" panose="020B0604020202020204" pitchFamily="34" charset="0"/>
              </a:defRPr>
            </a:lvl2pPr>
            <a:lvl3pPr marL="1143000" indent="-228600" eaLnBrk="0" hangingPunct="0">
              <a:defRPr sz="1300">
                <a:solidFill>
                  <a:srgbClr val="000054"/>
                </a:solidFill>
                <a:latin typeface="Arial" panose="020B0604020202020204" pitchFamily="34" charset="0"/>
              </a:defRPr>
            </a:lvl3pPr>
            <a:lvl4pPr marL="1600200" indent="-228600" eaLnBrk="0" hangingPunct="0">
              <a:defRPr sz="1300">
                <a:solidFill>
                  <a:srgbClr val="000054"/>
                </a:solidFill>
                <a:latin typeface="Arial" panose="020B0604020202020204" pitchFamily="34" charset="0"/>
              </a:defRPr>
            </a:lvl4pPr>
            <a:lvl5pPr marL="2057400" indent="-228600" eaLnBrk="0" hangingPunct="0">
              <a:defRPr sz="1300">
                <a:solidFill>
                  <a:srgbClr val="000054"/>
                </a:solidFill>
                <a:latin typeface="Arial" panose="020B0604020202020204" pitchFamily="34" charset="0"/>
              </a:defRPr>
            </a:lvl5pPr>
            <a:lvl6pPr marL="2514600" indent="-228600" eaLnBrk="0" fontAlgn="base" hangingPunct="0">
              <a:spcBef>
                <a:spcPct val="0"/>
              </a:spcBef>
              <a:spcAft>
                <a:spcPct val="0"/>
              </a:spcAft>
              <a:defRPr sz="1300">
                <a:solidFill>
                  <a:srgbClr val="000054"/>
                </a:solidFill>
                <a:latin typeface="Arial" panose="020B0604020202020204" pitchFamily="34" charset="0"/>
              </a:defRPr>
            </a:lvl6pPr>
            <a:lvl7pPr marL="2971800" indent="-228600" eaLnBrk="0" fontAlgn="base" hangingPunct="0">
              <a:spcBef>
                <a:spcPct val="0"/>
              </a:spcBef>
              <a:spcAft>
                <a:spcPct val="0"/>
              </a:spcAft>
              <a:defRPr sz="1300">
                <a:solidFill>
                  <a:srgbClr val="000054"/>
                </a:solidFill>
                <a:latin typeface="Arial" panose="020B0604020202020204" pitchFamily="34" charset="0"/>
              </a:defRPr>
            </a:lvl7pPr>
            <a:lvl8pPr marL="3429000" indent="-228600" eaLnBrk="0" fontAlgn="base" hangingPunct="0">
              <a:spcBef>
                <a:spcPct val="0"/>
              </a:spcBef>
              <a:spcAft>
                <a:spcPct val="0"/>
              </a:spcAft>
              <a:defRPr sz="1300">
                <a:solidFill>
                  <a:srgbClr val="000054"/>
                </a:solidFill>
                <a:latin typeface="Arial" panose="020B0604020202020204" pitchFamily="34" charset="0"/>
              </a:defRPr>
            </a:lvl8pPr>
            <a:lvl9pPr marL="3886200" indent="-228600" eaLnBrk="0" fontAlgn="base" hangingPunct="0">
              <a:spcBef>
                <a:spcPct val="0"/>
              </a:spcBef>
              <a:spcAft>
                <a:spcPct val="0"/>
              </a:spcAft>
              <a:defRPr sz="1300">
                <a:solidFill>
                  <a:srgbClr val="000054"/>
                </a:solidFill>
                <a:latin typeface="Arial" panose="020B0604020202020204" pitchFamily="34" charset="0"/>
              </a:defRPr>
            </a:lvl9pPr>
          </a:lstStyle>
          <a:p>
            <a:pPr algn="ctr">
              <a:defRPr/>
            </a:pPr>
            <a:r>
              <a:rPr lang="en-US" altLang="en-US" sz="1000" b="1" dirty="0">
                <a:solidFill>
                  <a:srgbClr val="070C51"/>
                </a:solidFill>
              </a:rPr>
              <a:t>Tony</a:t>
            </a:r>
            <a:r>
              <a:rPr lang="en-US" altLang="en-US" sz="1000" b="1" baseline="0" dirty="0">
                <a:solidFill>
                  <a:srgbClr val="070C51"/>
                </a:solidFill>
              </a:rPr>
              <a:t> Thurmond</a:t>
            </a:r>
            <a:br>
              <a:rPr lang="en-US" altLang="en-US" sz="1000" b="1" dirty="0">
                <a:solidFill>
                  <a:srgbClr val="070C51"/>
                </a:solidFill>
              </a:rPr>
            </a:br>
            <a:r>
              <a:rPr lang="en-US" altLang="en-US" sz="800" dirty="0">
                <a:solidFill>
                  <a:srgbClr val="070C51"/>
                </a:solidFill>
              </a:rPr>
              <a:t>State Superintendent </a:t>
            </a:r>
            <a:br>
              <a:rPr lang="en-US" altLang="en-US" sz="800" dirty="0">
                <a:solidFill>
                  <a:srgbClr val="070C51"/>
                </a:solidFill>
              </a:rPr>
            </a:br>
            <a:r>
              <a:rPr lang="en-US" altLang="en-US" sz="800" dirty="0">
                <a:solidFill>
                  <a:srgbClr val="070C51"/>
                </a:solidFill>
              </a:rPr>
              <a:t>of Public Instruction</a:t>
            </a:r>
            <a:endParaRPr lang="en-US" altLang="en-US" sz="4400" dirty="0">
              <a:solidFill>
                <a:schemeClr val="tx2"/>
              </a:solidFill>
              <a:latin typeface="Times" panose="02020603050405020304" pitchFamily="18" charset="0"/>
            </a:endParaRPr>
          </a:p>
        </p:txBody>
      </p:sp>
      <p:sp>
        <p:nvSpPr>
          <p:cNvPr id="1028" name="Rectangle 2"/>
          <p:cNvSpPr>
            <a:spLocks noGrp="1" noChangeArrowheads="1"/>
          </p:cNvSpPr>
          <p:nvPr>
            <p:ph type="title"/>
          </p:nvPr>
        </p:nvSpPr>
        <p:spPr bwMode="auto">
          <a:xfrm>
            <a:off x="1905000" y="609600"/>
            <a:ext cx="68580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9" name="Rectangle 3"/>
          <p:cNvSpPr>
            <a:spLocks noGrp="1" noChangeArrowheads="1"/>
          </p:cNvSpPr>
          <p:nvPr>
            <p:ph type="body" idx="1"/>
          </p:nvPr>
        </p:nvSpPr>
        <p:spPr bwMode="auto">
          <a:xfrm>
            <a:off x="1905000" y="1981200"/>
            <a:ext cx="68580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 name="Rectangle 4"/>
          <p:cNvSpPr>
            <a:spLocks noGrp="1" noChangeArrowheads="1"/>
          </p:cNvSpPr>
          <p:nvPr>
            <p:ph type="dt" sz="half" idx="2"/>
          </p:nvPr>
        </p:nvSpPr>
        <p:spPr bwMode="auto">
          <a:xfrm>
            <a:off x="1905000" y="6254750"/>
            <a:ext cx="1676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0" hangingPunct="0">
              <a:defRPr sz="2400">
                <a:solidFill>
                  <a:schemeClr val="tx1"/>
                </a:solidFill>
                <a:latin typeface="Arial" charset="0"/>
                <a:cs typeface="+mn-cs"/>
              </a:defRPr>
            </a:lvl1pPr>
          </a:lstStyle>
          <a:p>
            <a:pPr>
              <a:defRPr/>
            </a:pPr>
            <a:endParaRPr lang="en-US" altLang="en-US" dirty="0"/>
          </a:p>
        </p:txBody>
      </p:sp>
      <p:sp>
        <p:nvSpPr>
          <p:cNvPr id="3" name="Rectangle 5"/>
          <p:cNvSpPr>
            <a:spLocks noGrp="1" noChangeArrowheads="1"/>
          </p:cNvSpPr>
          <p:nvPr>
            <p:ph type="ftr" sz="quarter" idx="3"/>
          </p:nvPr>
        </p:nvSpPr>
        <p:spPr bwMode="auto">
          <a:xfrm>
            <a:off x="3806825" y="6254750"/>
            <a:ext cx="30511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0" hangingPunct="0">
              <a:defRPr sz="2400">
                <a:solidFill>
                  <a:schemeClr val="tx1"/>
                </a:solidFill>
                <a:latin typeface="Arial" charset="0"/>
                <a:cs typeface="+mn-cs"/>
              </a:defRPr>
            </a:lvl1pPr>
          </a:lstStyle>
          <a:p>
            <a:pPr>
              <a:defRPr/>
            </a:pPr>
            <a:endParaRPr lang="en-US" altLang="en-US" dirty="0"/>
          </a:p>
        </p:txBody>
      </p:sp>
      <p:sp>
        <p:nvSpPr>
          <p:cNvPr id="1030" name="Rectangle 6"/>
          <p:cNvSpPr>
            <a:spLocks noGrp="1" noChangeArrowheads="1"/>
          </p:cNvSpPr>
          <p:nvPr>
            <p:ph type="sldNum" sz="quarter" idx="4"/>
          </p:nvPr>
        </p:nvSpPr>
        <p:spPr bwMode="auto">
          <a:xfrm>
            <a:off x="7091363" y="6248400"/>
            <a:ext cx="1676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0" hangingPunct="0">
              <a:defRPr sz="2400">
                <a:solidFill>
                  <a:schemeClr val="tx1"/>
                </a:solidFill>
              </a:defRPr>
            </a:lvl1pPr>
          </a:lstStyle>
          <a:p>
            <a:pPr>
              <a:defRPr/>
            </a:pPr>
            <a:fld id="{ADA666D0-90EB-41C5-887F-4752A348FE1C}"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728" r:id="rId1"/>
    <p:sldLayoutId id="2147483718" r:id="rId2"/>
    <p:sldLayoutId id="2147483719" r:id="rId3"/>
    <p:sldLayoutId id="2147483720" r:id="rId4"/>
    <p:sldLayoutId id="2147483721" r:id="rId5"/>
    <p:sldLayoutId id="2147483722" r:id="rId6"/>
    <p:sldLayoutId id="2147483730" r:id="rId7"/>
    <p:sldLayoutId id="2147483724" r:id="rId8"/>
    <p:sldLayoutId id="2147483725" r:id="rId9"/>
    <p:sldLayoutId id="2147483726" r:id="rId10"/>
    <p:sldLayoutId id="2147483727" r:id="rId11"/>
    <p:sldLayoutId id="2147483729" r:id="rId12"/>
  </p:sldLayoutIdLst>
  <p:hf hdr="0" ft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eaLnBrk="1" fontAlgn="base" hangingPunct="1">
        <a:spcBef>
          <a:spcPct val="0"/>
        </a:spcBef>
        <a:spcAft>
          <a:spcPct val="0"/>
        </a:spcAft>
        <a:defRPr sz="4400">
          <a:solidFill>
            <a:schemeClr val="tx2"/>
          </a:solidFill>
          <a:latin typeface="Arial" charset="0"/>
        </a:defRPr>
      </a:lvl6pPr>
      <a:lvl7pPr marL="914400" algn="ctr" rtl="0" eaLnBrk="1" fontAlgn="base" hangingPunct="1">
        <a:spcBef>
          <a:spcPct val="0"/>
        </a:spcBef>
        <a:spcAft>
          <a:spcPct val="0"/>
        </a:spcAft>
        <a:defRPr sz="4400">
          <a:solidFill>
            <a:schemeClr val="tx2"/>
          </a:solidFill>
          <a:latin typeface="Arial" charset="0"/>
        </a:defRPr>
      </a:lvl7pPr>
      <a:lvl8pPr marL="1371600" algn="ctr" rtl="0" eaLnBrk="1" fontAlgn="base" hangingPunct="1">
        <a:spcBef>
          <a:spcPct val="0"/>
        </a:spcBef>
        <a:spcAft>
          <a:spcPct val="0"/>
        </a:spcAft>
        <a:defRPr sz="4400">
          <a:solidFill>
            <a:schemeClr val="tx2"/>
          </a:solidFill>
          <a:latin typeface="Arial" charset="0"/>
        </a:defRPr>
      </a:lvl8pPr>
      <a:lvl9pPr marL="1828800" algn="ctr" rtl="0" eaLnBrk="1" fontAlgn="base" hangingPunct="1">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mailto:ContinuationEduc@cde.ca.gov" TargetMode="External"/><Relationship Id="rId2" Type="http://schemas.openxmlformats.org/officeDocument/2006/relationships/hyperlink" Target="mailto:CommunityDaySch@cde.ca.gov"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slide" Target="slide39.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slide" Target="slide37.xml"/><Relationship Id="rId2" Type="http://schemas.openxmlformats.org/officeDocument/2006/relationships/hyperlink" Target="http://www2.ed.gov/policy/gen/guid/school-discipline/index.html"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4.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3" Type="http://schemas.openxmlformats.org/officeDocument/2006/relationships/hyperlink" Target="mailto:ContinuationEduc@cde.ca.gov" TargetMode="External"/><Relationship Id="rId2" Type="http://schemas.openxmlformats.org/officeDocument/2006/relationships/hyperlink" Target="mailto:CommunityDaySch@cde.ca.gov" TargetMode="Externa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hyperlink" Target="mailto:ContinuationEduc@cde.ca.gov"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2" Type="http://schemas.openxmlformats.org/officeDocument/2006/relationships/hyperlink" Target="https://cceanet.org/product/applicant-school-review-and-evaluation/" TargetMode="External"/><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5.xml.rels><?xml version="1.0" encoding="UTF-8" standalone="yes"?>
<Relationships xmlns="http://schemas.openxmlformats.org/package/2006/relationships"><Relationship Id="rId2" Type="http://schemas.openxmlformats.org/officeDocument/2006/relationships/hyperlink" Target="https://www.cde.ca.gov/sp/eo/cd/cdsmail.asp" TargetMode="External"/><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2" Type="http://schemas.openxmlformats.org/officeDocument/2006/relationships/hyperlink" Target="https://www.cde.ca.gov/re/di/cd/listservs.asp" TargetMode="External"/><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3" Type="http://schemas.openxmlformats.org/officeDocument/2006/relationships/hyperlink" Target="mailto:ContinuationEduc@cde.ca.gov" TargetMode="External"/><Relationship Id="rId2" Type="http://schemas.openxmlformats.org/officeDocument/2006/relationships/hyperlink" Target="mailto:CommunityDaySch@cde.ca.gov" TargetMode="External"/><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2" Type="http://schemas.openxmlformats.org/officeDocument/2006/relationships/hyperlink" Target="https://cceanet.org/ccea-conference-2025/" TargetMode="External"/><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DCABAC-4BAB-4089-6967-3FE4D0B47796}"/>
              </a:ext>
            </a:extLst>
          </p:cNvPr>
          <p:cNvSpPr>
            <a:spLocks noGrp="1"/>
          </p:cNvSpPr>
          <p:nvPr>
            <p:ph type="title"/>
          </p:nvPr>
        </p:nvSpPr>
        <p:spPr/>
        <p:txBody>
          <a:bodyPr/>
          <a:lstStyle/>
          <a:p>
            <a:r>
              <a:rPr lang="en-US" altLang="en-US" sz="3600" dirty="0"/>
              <a:t>Model Community Day School and Model Continuation High School Application Webinar</a:t>
            </a:r>
            <a:br>
              <a:rPr lang="en-US" altLang="en-US" sz="4000" dirty="0"/>
            </a:br>
            <a:br>
              <a:rPr lang="en-US" altLang="en-US" sz="2400" dirty="0"/>
            </a:br>
            <a:r>
              <a:rPr lang="en-US" altLang="en-US" sz="2400" dirty="0"/>
              <a:t>2025–26 Program Year</a:t>
            </a:r>
            <a:br>
              <a:rPr lang="en-US" altLang="en-US" sz="2400" dirty="0"/>
            </a:br>
            <a:r>
              <a:rPr lang="en-US" altLang="en-US" sz="2400" dirty="0"/>
              <a:t>Technical Assistance Webinar</a:t>
            </a:r>
            <a:br>
              <a:rPr lang="en-US" altLang="en-US" sz="2400" dirty="0"/>
            </a:br>
            <a:r>
              <a:rPr lang="en-US" altLang="en-US" sz="2400" dirty="0"/>
              <a:t>Wednesday, April 16, 2025</a:t>
            </a:r>
            <a:endParaRPr lang="en-US" dirty="0"/>
          </a:p>
        </p:txBody>
      </p:sp>
    </p:spTree>
    <p:extLst>
      <p:ext uri="{BB962C8B-B14F-4D97-AF65-F5344CB8AC3E}">
        <p14:creationId xmlns:p14="http://schemas.microsoft.com/office/powerpoint/2010/main" val="359609178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6EC771E-43BD-005B-DE74-CD83E548D35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06332BB-E992-1042-6DB5-8F9DBA15CA3E}"/>
              </a:ext>
            </a:extLst>
          </p:cNvPr>
          <p:cNvSpPr>
            <a:spLocks noGrp="1"/>
          </p:cNvSpPr>
          <p:nvPr>
            <p:ph type="title"/>
          </p:nvPr>
        </p:nvSpPr>
        <p:spPr>
          <a:xfrm>
            <a:off x="1905000" y="76200"/>
            <a:ext cx="6858000" cy="1143000"/>
          </a:xfrm>
        </p:spPr>
        <p:txBody>
          <a:bodyPr/>
          <a:lstStyle/>
          <a:p>
            <a:r>
              <a:rPr lang="en-US" dirty="0"/>
              <a:t>Timeline (2)</a:t>
            </a:r>
          </a:p>
        </p:txBody>
      </p:sp>
      <p:graphicFrame>
        <p:nvGraphicFramePr>
          <p:cNvPr id="6" name="Content Placeholder 5">
            <a:extLst>
              <a:ext uri="{FF2B5EF4-FFF2-40B4-BE49-F238E27FC236}">
                <a16:creationId xmlns:a16="http://schemas.microsoft.com/office/drawing/2014/main" id="{94259266-EB98-1B4F-02B5-08DE97820578}"/>
              </a:ext>
            </a:extLst>
          </p:cNvPr>
          <p:cNvGraphicFramePr>
            <a:graphicFrameLocks noGrp="1"/>
          </p:cNvGraphicFramePr>
          <p:nvPr>
            <p:ph idx="1"/>
            <p:extLst>
              <p:ext uri="{D42A27DB-BD31-4B8C-83A1-F6EECF244321}">
                <p14:modId xmlns:p14="http://schemas.microsoft.com/office/powerpoint/2010/main" val="1194824967"/>
              </p:ext>
            </p:extLst>
          </p:nvPr>
        </p:nvGraphicFramePr>
        <p:xfrm>
          <a:off x="1905000" y="1143000"/>
          <a:ext cx="6934200" cy="3017520"/>
        </p:xfrm>
        <a:graphic>
          <a:graphicData uri="http://schemas.openxmlformats.org/drawingml/2006/table">
            <a:tbl>
              <a:tblPr firstRow="1" bandRow="1">
                <a:tableStyleId>{5C22544A-7EE6-4342-B048-85BDC9FD1C3A}</a:tableStyleId>
              </a:tblPr>
              <a:tblGrid>
                <a:gridCol w="2895600">
                  <a:extLst>
                    <a:ext uri="{9D8B030D-6E8A-4147-A177-3AD203B41FA5}">
                      <a16:colId xmlns:a16="http://schemas.microsoft.com/office/drawing/2014/main" val="2080066274"/>
                    </a:ext>
                  </a:extLst>
                </a:gridCol>
                <a:gridCol w="4038600">
                  <a:extLst>
                    <a:ext uri="{9D8B030D-6E8A-4147-A177-3AD203B41FA5}">
                      <a16:colId xmlns:a16="http://schemas.microsoft.com/office/drawing/2014/main" val="465470418"/>
                    </a:ext>
                  </a:extLst>
                </a:gridCol>
              </a:tblGrid>
              <a:tr h="370840">
                <a:tc>
                  <a:txBody>
                    <a:bodyPr/>
                    <a:lstStyle/>
                    <a:p>
                      <a:r>
                        <a:rPr lang="en-US" sz="2400" dirty="0">
                          <a:solidFill>
                            <a:schemeClr val="tx1"/>
                          </a:solidFill>
                        </a:rPr>
                        <a:t>Date </a:t>
                      </a:r>
                    </a:p>
                  </a:txBody>
                  <a:tcPr/>
                </a:tc>
                <a:tc>
                  <a:txBody>
                    <a:bodyPr/>
                    <a:lstStyle/>
                    <a:p>
                      <a:r>
                        <a:rPr lang="en-US" sz="2400" dirty="0">
                          <a:solidFill>
                            <a:schemeClr val="tx1"/>
                          </a:solidFill>
                        </a:rPr>
                        <a:t>Activity</a:t>
                      </a:r>
                    </a:p>
                  </a:txBody>
                  <a:tcPr/>
                </a:tc>
                <a:extLst>
                  <a:ext uri="{0D108BD9-81ED-4DB2-BD59-A6C34878D82A}">
                    <a16:rowId xmlns:a16="http://schemas.microsoft.com/office/drawing/2014/main" val="1599934833"/>
                  </a:ext>
                </a:extLst>
              </a:tr>
              <a:tr h="370840">
                <a:tc>
                  <a:txBody>
                    <a:bodyPr/>
                    <a:lstStyle/>
                    <a:p>
                      <a:r>
                        <a:rPr lang="en-US" sz="2400" kern="1200" dirty="0">
                          <a:solidFill>
                            <a:schemeClr val="dk1"/>
                          </a:solidFill>
                          <a:effectLst/>
                          <a:latin typeface="Arial" panose="020B0604020202020204" pitchFamily="34" charset="0"/>
                          <a:ea typeface="+mn-ea"/>
                          <a:cs typeface="Arial" panose="020B0604020202020204" pitchFamily="34" charset="0"/>
                        </a:rPr>
                        <a:t>October 6, 2025–December 22, 2025</a:t>
                      </a:r>
                      <a:endParaRPr lang="en-US" sz="2400" dirty="0">
                        <a:latin typeface="Arial" panose="020B0604020202020204" pitchFamily="34" charset="0"/>
                        <a:cs typeface="Arial" panose="020B0604020202020204" pitchFamily="34"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latin typeface="Arial" panose="020B0604020202020204" pitchFamily="34" charset="0"/>
                          <a:cs typeface="Arial" panose="020B0604020202020204" pitchFamily="34" charset="0"/>
                        </a:rPr>
                        <a:t>Site Validation Visits</a:t>
                      </a:r>
                    </a:p>
                  </a:txBody>
                  <a:tcPr/>
                </a:tc>
                <a:extLst>
                  <a:ext uri="{0D108BD9-81ED-4DB2-BD59-A6C34878D82A}">
                    <a16:rowId xmlns:a16="http://schemas.microsoft.com/office/drawing/2014/main" val="2774003364"/>
                  </a:ext>
                </a:extLst>
              </a:tr>
              <a:tr h="370840">
                <a:tc>
                  <a:txBody>
                    <a:bodyPr/>
                    <a:lstStyle/>
                    <a:p>
                      <a:r>
                        <a:rPr lang="en-US" sz="2400" kern="1200" dirty="0">
                          <a:solidFill>
                            <a:schemeClr val="dk1"/>
                          </a:solidFill>
                          <a:effectLst/>
                          <a:latin typeface="Arial" panose="020B0604020202020204" pitchFamily="34" charset="0"/>
                          <a:ea typeface="+mn-ea"/>
                          <a:cs typeface="Arial" panose="020B0604020202020204" pitchFamily="34" charset="0"/>
                        </a:rPr>
                        <a:t>December 15, 2025</a:t>
                      </a:r>
                      <a:endParaRPr lang="en-US" sz="2400" dirty="0">
                        <a:latin typeface="Arial" panose="020B0604020202020204" pitchFamily="34" charset="0"/>
                        <a:cs typeface="Arial" panose="020B0604020202020204" pitchFamily="34" charset="0"/>
                      </a:endParaRP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2400" kern="1200" dirty="0">
                          <a:solidFill>
                            <a:schemeClr val="dk1"/>
                          </a:solidFill>
                          <a:effectLst/>
                          <a:latin typeface="Arial" panose="020B0604020202020204" pitchFamily="34" charset="0"/>
                          <a:ea typeface="+mn-ea"/>
                          <a:cs typeface="Arial" panose="020B0604020202020204" pitchFamily="34" charset="0"/>
                        </a:rPr>
                        <a:t>District Audit Reports due (MCHS applicants only)</a:t>
                      </a:r>
                    </a:p>
                  </a:txBody>
                  <a:tcPr/>
                </a:tc>
                <a:extLst>
                  <a:ext uri="{0D108BD9-81ED-4DB2-BD59-A6C34878D82A}">
                    <a16:rowId xmlns:a16="http://schemas.microsoft.com/office/drawing/2014/main" val="3088923414"/>
                  </a:ext>
                </a:extLst>
              </a:tr>
              <a:tr h="370840">
                <a:tc>
                  <a:txBody>
                    <a:bodyPr/>
                    <a:lstStyle/>
                    <a:p>
                      <a:r>
                        <a:rPr lang="en-US" sz="2400" kern="1200" dirty="0">
                          <a:solidFill>
                            <a:schemeClr val="dk1"/>
                          </a:solidFill>
                          <a:effectLst/>
                          <a:latin typeface="Arial" panose="020B0604020202020204" pitchFamily="34" charset="0"/>
                          <a:ea typeface="+mn-ea"/>
                          <a:cs typeface="Arial" panose="020B0604020202020204" pitchFamily="34" charset="0"/>
                        </a:rPr>
                        <a:t>February 2026</a:t>
                      </a:r>
                      <a:endParaRPr lang="en-US" sz="2400" dirty="0">
                        <a:latin typeface="Arial" panose="020B0604020202020204" pitchFamily="34" charset="0"/>
                        <a:cs typeface="Arial" panose="020B0604020202020204" pitchFamily="34" charset="0"/>
                      </a:endParaRPr>
                    </a:p>
                  </a:txBody>
                  <a:tcPr/>
                </a:tc>
                <a:tc>
                  <a:txBody>
                    <a:bodyPr/>
                    <a:lstStyle/>
                    <a:p>
                      <a:r>
                        <a:rPr lang="en-US" sz="2400" dirty="0">
                          <a:latin typeface="Arial" panose="020B0604020202020204" pitchFamily="34" charset="0"/>
                          <a:cs typeface="Arial" panose="020B0604020202020204" pitchFamily="34" charset="0"/>
                        </a:rPr>
                        <a:t>Schools notified</a:t>
                      </a:r>
                    </a:p>
                  </a:txBody>
                  <a:tcPr/>
                </a:tc>
                <a:extLst>
                  <a:ext uri="{0D108BD9-81ED-4DB2-BD59-A6C34878D82A}">
                    <a16:rowId xmlns:a16="http://schemas.microsoft.com/office/drawing/2014/main" val="1728368405"/>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kern="1200" dirty="0">
                          <a:solidFill>
                            <a:schemeClr val="dk1"/>
                          </a:solidFill>
                          <a:effectLst/>
                        </a:rPr>
                        <a:t>April/May 2026</a:t>
                      </a:r>
                      <a:endParaRPr lang="en-US" sz="2400" dirty="0">
                        <a:latin typeface="Arial" panose="020B0604020202020204" pitchFamily="34" charset="0"/>
                        <a:cs typeface="Arial" panose="020B0604020202020204" pitchFamily="34"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Awards Ceremony</a:t>
                      </a:r>
                      <a:endParaRPr lang="en-US" sz="24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2128179501"/>
                  </a:ext>
                </a:extLst>
              </a:tr>
            </a:tbl>
          </a:graphicData>
        </a:graphic>
      </p:graphicFrame>
      <p:sp>
        <p:nvSpPr>
          <p:cNvPr id="4" name="Slide Number Placeholder 3">
            <a:extLst>
              <a:ext uri="{FF2B5EF4-FFF2-40B4-BE49-F238E27FC236}">
                <a16:creationId xmlns:a16="http://schemas.microsoft.com/office/drawing/2014/main" id="{9881AF04-A3FF-9950-14F1-75F67C23C5E7}"/>
              </a:ext>
            </a:extLst>
          </p:cNvPr>
          <p:cNvSpPr>
            <a:spLocks noGrp="1"/>
          </p:cNvSpPr>
          <p:nvPr>
            <p:ph type="sldNum" sz="quarter" idx="12"/>
          </p:nvPr>
        </p:nvSpPr>
        <p:spPr/>
        <p:txBody>
          <a:bodyPr/>
          <a:lstStyle/>
          <a:p>
            <a:pPr>
              <a:defRPr/>
            </a:pPr>
            <a:fld id="{44D49D5E-395F-45AE-94B9-00F533986075}" type="slidenum">
              <a:rPr lang="en-US" altLang="en-US" smtClean="0"/>
              <a:pPr>
                <a:defRPr/>
              </a:pPr>
              <a:t>10</a:t>
            </a:fld>
            <a:endParaRPr lang="en-US" altLang="en-US" dirty="0"/>
          </a:p>
        </p:txBody>
      </p:sp>
    </p:spTree>
    <p:extLst>
      <p:ext uri="{BB962C8B-B14F-4D97-AF65-F5344CB8AC3E}">
        <p14:creationId xmlns:p14="http://schemas.microsoft.com/office/powerpoint/2010/main" val="173309822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06C7832-FF71-33DF-CF68-13E814B869A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F63FCA6-E8F7-D396-3C95-6D5F51D8AD94}"/>
              </a:ext>
            </a:extLst>
          </p:cNvPr>
          <p:cNvSpPr>
            <a:spLocks noGrp="1"/>
          </p:cNvSpPr>
          <p:nvPr>
            <p:ph type="title"/>
          </p:nvPr>
        </p:nvSpPr>
        <p:spPr/>
        <p:txBody>
          <a:bodyPr>
            <a:noAutofit/>
          </a:bodyPr>
          <a:lstStyle/>
          <a:p>
            <a:r>
              <a:rPr lang="en-US" dirty="0"/>
              <a:t>Time for a Quick Poll</a:t>
            </a:r>
            <a:br>
              <a:rPr lang="en-US" dirty="0"/>
            </a:br>
            <a:endParaRPr lang="en-US" dirty="0"/>
          </a:p>
        </p:txBody>
      </p:sp>
      <p:pic>
        <p:nvPicPr>
          <p:cNvPr id="8" name="Content Placeholder 7">
            <a:extLst>
              <a:ext uri="{FF2B5EF4-FFF2-40B4-BE49-F238E27FC236}">
                <a16:creationId xmlns:a16="http://schemas.microsoft.com/office/drawing/2014/main" id="{3C69D695-F116-B732-F80C-9046A20C9B0D}"/>
              </a:ext>
              <a:ext uri="{C183D7F6-B498-43B3-948B-1728B52AA6E4}">
                <adec:decorative xmlns:adec="http://schemas.microsoft.com/office/drawing/2017/decorative" val="1"/>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657600" y="1981200"/>
            <a:ext cx="3517702" cy="2294153"/>
          </a:xfrm>
        </p:spPr>
      </p:pic>
      <p:sp>
        <p:nvSpPr>
          <p:cNvPr id="4" name="Slide Number Placeholder 3">
            <a:extLst>
              <a:ext uri="{FF2B5EF4-FFF2-40B4-BE49-F238E27FC236}">
                <a16:creationId xmlns:a16="http://schemas.microsoft.com/office/drawing/2014/main" id="{B5AED44E-C744-5860-B453-091D43833ED9}"/>
              </a:ext>
            </a:extLst>
          </p:cNvPr>
          <p:cNvSpPr>
            <a:spLocks noGrp="1"/>
          </p:cNvSpPr>
          <p:nvPr>
            <p:ph type="sldNum" sz="quarter" idx="12"/>
          </p:nvPr>
        </p:nvSpPr>
        <p:spPr/>
        <p:txBody>
          <a:bodyPr/>
          <a:lstStyle/>
          <a:p>
            <a:fld id="{1A814AAE-762C-4AC7-BD8A-A2CC080682BD}" type="slidenum">
              <a:rPr lang="en-US" smtClean="0"/>
              <a:pPr/>
              <a:t>11</a:t>
            </a:fld>
            <a:endParaRPr lang="en-US" dirty="0"/>
          </a:p>
        </p:txBody>
      </p:sp>
    </p:spTree>
    <p:extLst>
      <p:ext uri="{BB962C8B-B14F-4D97-AF65-F5344CB8AC3E}">
        <p14:creationId xmlns:p14="http://schemas.microsoft.com/office/powerpoint/2010/main" val="39747602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F8D3D-1849-7FE7-E681-67F7550415C5}"/>
              </a:ext>
            </a:extLst>
          </p:cNvPr>
          <p:cNvSpPr>
            <a:spLocks noGrp="1"/>
          </p:cNvSpPr>
          <p:nvPr>
            <p:ph type="title"/>
          </p:nvPr>
        </p:nvSpPr>
        <p:spPr/>
        <p:txBody>
          <a:bodyPr/>
          <a:lstStyle/>
          <a:p>
            <a:r>
              <a:rPr lang="en-US" dirty="0"/>
              <a:t>Public Information</a:t>
            </a:r>
          </a:p>
        </p:txBody>
      </p:sp>
      <p:sp>
        <p:nvSpPr>
          <p:cNvPr id="3" name="Content Placeholder 2">
            <a:extLst>
              <a:ext uri="{FF2B5EF4-FFF2-40B4-BE49-F238E27FC236}">
                <a16:creationId xmlns:a16="http://schemas.microsoft.com/office/drawing/2014/main" id="{ABA29AA8-72E5-FAF8-0EA6-3B3563573C0C}"/>
              </a:ext>
            </a:extLst>
          </p:cNvPr>
          <p:cNvSpPr>
            <a:spLocks noGrp="1"/>
          </p:cNvSpPr>
          <p:nvPr>
            <p:ph idx="1"/>
          </p:nvPr>
        </p:nvSpPr>
        <p:spPr>
          <a:xfrm>
            <a:off x="1905000" y="1905000"/>
            <a:ext cx="6629400" cy="3581400"/>
          </a:xfrm>
        </p:spPr>
        <p:txBody>
          <a:bodyPr/>
          <a:lstStyle/>
          <a:p>
            <a:pPr marL="0" indent="0">
              <a:spcBef>
                <a:spcPts val="0"/>
              </a:spcBef>
              <a:spcAft>
                <a:spcPts val="1200"/>
              </a:spcAft>
              <a:buNone/>
            </a:pPr>
            <a:r>
              <a:rPr lang="en-US" sz="2400" dirty="0"/>
              <a:t>Information about each MCDS and MCHS may be published online by the CDE and/or CCEA Plus for those interested in mentorship or information. This will include:</a:t>
            </a:r>
          </a:p>
          <a:p>
            <a:pPr>
              <a:lnSpc>
                <a:spcPct val="90000"/>
              </a:lnSpc>
              <a:spcBef>
                <a:spcPts val="576"/>
              </a:spcBef>
              <a:spcAft>
                <a:spcPts val="1200"/>
              </a:spcAft>
            </a:pPr>
            <a:r>
              <a:rPr lang="en-US" sz="2400" dirty="0"/>
              <a:t>School and principal contact information</a:t>
            </a:r>
          </a:p>
          <a:p>
            <a:pPr>
              <a:lnSpc>
                <a:spcPct val="90000"/>
              </a:lnSpc>
              <a:spcBef>
                <a:spcPts val="576"/>
              </a:spcBef>
              <a:spcAft>
                <a:spcPts val="1200"/>
              </a:spcAft>
            </a:pPr>
            <a:r>
              <a:rPr lang="en-US" sz="2400" dirty="0"/>
              <a:t>Narrative Statements</a:t>
            </a:r>
          </a:p>
          <a:p>
            <a:pPr>
              <a:lnSpc>
                <a:spcPct val="90000"/>
              </a:lnSpc>
              <a:spcBef>
                <a:spcPts val="576"/>
              </a:spcBef>
              <a:spcAft>
                <a:spcPts val="1200"/>
              </a:spcAft>
            </a:pPr>
            <a:r>
              <a:rPr lang="en-US" sz="2400" dirty="0"/>
              <a:t>Description of exemplary practices and program summary from the site visit report</a:t>
            </a:r>
          </a:p>
        </p:txBody>
      </p:sp>
      <p:sp>
        <p:nvSpPr>
          <p:cNvPr id="4" name="Slide Number Placeholder 3">
            <a:extLst>
              <a:ext uri="{FF2B5EF4-FFF2-40B4-BE49-F238E27FC236}">
                <a16:creationId xmlns:a16="http://schemas.microsoft.com/office/drawing/2014/main" id="{C71D5D8B-745F-991F-1481-9F8FF940029F}"/>
              </a:ext>
            </a:extLst>
          </p:cNvPr>
          <p:cNvSpPr>
            <a:spLocks noGrp="1"/>
          </p:cNvSpPr>
          <p:nvPr>
            <p:ph type="sldNum" sz="quarter" idx="12"/>
          </p:nvPr>
        </p:nvSpPr>
        <p:spPr/>
        <p:txBody>
          <a:bodyPr/>
          <a:lstStyle/>
          <a:p>
            <a:fld id="{1A814AAE-762C-4AC7-BD8A-A2CC080682BD}" type="slidenum">
              <a:rPr lang="en-US" smtClean="0"/>
              <a:pPr/>
              <a:t>12</a:t>
            </a:fld>
            <a:endParaRPr lang="en-US" dirty="0"/>
          </a:p>
        </p:txBody>
      </p:sp>
    </p:spTree>
    <p:extLst>
      <p:ext uri="{BB962C8B-B14F-4D97-AF65-F5344CB8AC3E}">
        <p14:creationId xmlns:p14="http://schemas.microsoft.com/office/powerpoint/2010/main" val="10741849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6B0EC6-E5C5-714E-27DF-930711F58CBF}"/>
              </a:ext>
            </a:extLst>
          </p:cNvPr>
          <p:cNvSpPr>
            <a:spLocks noGrp="1"/>
          </p:cNvSpPr>
          <p:nvPr>
            <p:ph type="title"/>
          </p:nvPr>
        </p:nvSpPr>
        <p:spPr>
          <a:xfrm>
            <a:off x="1506763" y="906519"/>
            <a:ext cx="7671396" cy="519320"/>
          </a:xfrm>
        </p:spPr>
        <p:txBody>
          <a:bodyPr>
            <a:noAutofit/>
          </a:bodyPr>
          <a:lstStyle/>
          <a:p>
            <a:r>
              <a:rPr lang="en-US" dirty="0"/>
              <a:t>Eligibility Criteria: </a:t>
            </a:r>
            <a:br>
              <a:rPr lang="en-US" dirty="0"/>
            </a:br>
            <a:r>
              <a:rPr lang="en-US" dirty="0"/>
              <a:t>Community Day Schools</a:t>
            </a:r>
          </a:p>
        </p:txBody>
      </p:sp>
      <p:sp>
        <p:nvSpPr>
          <p:cNvPr id="3" name="Content Placeholder 2">
            <a:extLst>
              <a:ext uri="{FF2B5EF4-FFF2-40B4-BE49-F238E27FC236}">
                <a16:creationId xmlns:a16="http://schemas.microsoft.com/office/drawing/2014/main" id="{2D1372EF-1CA0-4666-F0B3-B416791EF1C9}"/>
              </a:ext>
            </a:extLst>
          </p:cNvPr>
          <p:cNvSpPr>
            <a:spLocks noGrp="1"/>
          </p:cNvSpPr>
          <p:nvPr>
            <p:ph idx="1"/>
          </p:nvPr>
        </p:nvSpPr>
        <p:spPr>
          <a:xfrm>
            <a:off x="1847730" y="2133600"/>
            <a:ext cx="7067670" cy="4419600"/>
          </a:xfrm>
        </p:spPr>
        <p:txBody>
          <a:bodyPr>
            <a:noAutofit/>
          </a:bodyPr>
          <a:lstStyle/>
          <a:p>
            <a:pPr marL="347472" indent="-342900">
              <a:lnSpc>
                <a:spcPct val="90000"/>
              </a:lnSpc>
              <a:spcBef>
                <a:spcPts val="576"/>
              </a:spcBef>
              <a:spcAft>
                <a:spcPts val="1200"/>
              </a:spcAft>
              <a:buSzPct val="100000"/>
              <a:buFont typeface="+mj-lt"/>
              <a:buAutoNum type="arabicPeriod"/>
            </a:pPr>
            <a:r>
              <a:rPr lang="en-US" sz="2400" dirty="0"/>
              <a:t>The school is established as a “community day school” according to </a:t>
            </a:r>
            <a:r>
              <a:rPr lang="en-US" sz="2400" dirty="0">
                <a:effectLst/>
                <a:latin typeface="Arial" panose="020B0604020202020204" pitchFamily="34" charset="0"/>
                <a:ea typeface="Times New Roman" panose="02020603050405020304" pitchFamily="18" charset="0"/>
                <a:cs typeface="Times New Roman" panose="02020603050405020304" pitchFamily="18" charset="0"/>
              </a:rPr>
              <a:t>California</a:t>
            </a:r>
            <a:r>
              <a:rPr lang="en-US" sz="2400" i="1" dirty="0">
                <a:effectLst/>
                <a:latin typeface="Arial" panose="020B0604020202020204" pitchFamily="34" charset="0"/>
                <a:ea typeface="Times New Roman" panose="02020603050405020304" pitchFamily="18" charset="0"/>
                <a:cs typeface="Times New Roman" panose="02020603050405020304" pitchFamily="18" charset="0"/>
              </a:rPr>
              <a:t> Education Code</a:t>
            </a:r>
            <a:r>
              <a:rPr lang="en-US" sz="2400" dirty="0">
                <a:effectLst/>
                <a:latin typeface="Arial" panose="020B0604020202020204" pitchFamily="34" charset="0"/>
                <a:ea typeface="Times New Roman" panose="02020603050405020304" pitchFamily="18" charset="0"/>
                <a:cs typeface="Times New Roman" panose="02020603050405020304" pitchFamily="18" charset="0"/>
              </a:rPr>
              <a:t> (</a:t>
            </a:r>
            <a:r>
              <a:rPr lang="en-US" sz="2400" i="1" dirty="0">
                <a:effectLst/>
                <a:latin typeface="Arial" panose="020B0604020202020204" pitchFamily="34" charset="0"/>
                <a:ea typeface="Times New Roman" panose="02020603050405020304" pitchFamily="18" charset="0"/>
                <a:cs typeface="Times New Roman" panose="02020603050405020304" pitchFamily="18" charset="0"/>
              </a:rPr>
              <a:t>EC</a:t>
            </a:r>
            <a:r>
              <a:rPr lang="en-US" sz="2400" dirty="0">
                <a:effectLst/>
                <a:latin typeface="Arial" panose="020B0604020202020204" pitchFamily="34" charset="0"/>
                <a:ea typeface="Times New Roman" panose="02020603050405020304" pitchFamily="18" charset="0"/>
                <a:cs typeface="Times New Roman" panose="02020603050405020304" pitchFamily="18" charset="0"/>
              </a:rPr>
              <a:t>)</a:t>
            </a:r>
            <a:r>
              <a:rPr lang="en-US" sz="2400" dirty="0"/>
              <a:t> sections 48660–48666.</a:t>
            </a:r>
          </a:p>
          <a:p>
            <a:pPr marL="347472" indent="-342900">
              <a:lnSpc>
                <a:spcPct val="90000"/>
              </a:lnSpc>
              <a:spcBef>
                <a:spcPts val="576"/>
              </a:spcBef>
              <a:spcAft>
                <a:spcPts val="1200"/>
              </a:spcAft>
              <a:buSzPct val="100000"/>
              <a:buFont typeface="+mj-lt"/>
              <a:buAutoNum type="arabicPeriod"/>
            </a:pPr>
            <a:r>
              <a:rPr lang="en-US" sz="2400" dirty="0"/>
              <a:t>It is recommended that the school be accredited by </a:t>
            </a:r>
            <a:r>
              <a:rPr lang="en-US" sz="2400" dirty="0">
                <a:effectLst/>
                <a:latin typeface="Arial" panose="020B0604020202020204" pitchFamily="34" charset="0"/>
                <a:ea typeface="Times New Roman" panose="02020603050405020304" pitchFamily="18" charset="0"/>
                <a:cs typeface="Times New Roman" panose="02020603050405020304" pitchFamily="18" charset="0"/>
              </a:rPr>
              <a:t>the Western Association of Schools and Colleges (WASC).</a:t>
            </a:r>
            <a:r>
              <a:rPr lang="en-US" sz="2400" dirty="0"/>
              <a:t> Schools that are not WASC accredited are still eligible to apply.</a:t>
            </a:r>
          </a:p>
          <a:p>
            <a:pPr marL="347472" lvl="1" indent="-342900">
              <a:lnSpc>
                <a:spcPct val="90000"/>
              </a:lnSpc>
              <a:spcBef>
                <a:spcPts val="576"/>
              </a:spcBef>
              <a:spcAft>
                <a:spcPts val="1200"/>
              </a:spcAft>
              <a:buSzPct val="100000"/>
              <a:buFont typeface="+mj-lt"/>
              <a:buAutoNum type="alphaLcPeriod"/>
            </a:pPr>
            <a:r>
              <a:rPr lang="en-US" sz="2400" dirty="0"/>
              <a:t>If accredited, the school’s WASC Visiting Committee Report must verify that the school has completed a full self-study, which typically involves a three- and one-half-day visit. </a:t>
            </a:r>
          </a:p>
          <a:p>
            <a:endParaRPr lang="en-US" sz="2400" dirty="0"/>
          </a:p>
        </p:txBody>
      </p:sp>
      <p:sp>
        <p:nvSpPr>
          <p:cNvPr id="4" name="Slide Number Placeholder 3">
            <a:extLst>
              <a:ext uri="{FF2B5EF4-FFF2-40B4-BE49-F238E27FC236}">
                <a16:creationId xmlns:a16="http://schemas.microsoft.com/office/drawing/2014/main" id="{EB0B18AC-63B7-95EE-D503-8A6B70A8FEDC}"/>
              </a:ext>
            </a:extLst>
          </p:cNvPr>
          <p:cNvSpPr>
            <a:spLocks noGrp="1"/>
          </p:cNvSpPr>
          <p:nvPr>
            <p:ph type="sldNum" sz="quarter" idx="12"/>
          </p:nvPr>
        </p:nvSpPr>
        <p:spPr/>
        <p:txBody>
          <a:bodyPr/>
          <a:lstStyle/>
          <a:p>
            <a:fld id="{1A814AAE-762C-4AC7-BD8A-A2CC080682BD}" type="slidenum">
              <a:rPr lang="en-US" smtClean="0"/>
              <a:pPr/>
              <a:t>13</a:t>
            </a:fld>
            <a:endParaRPr lang="en-US" dirty="0"/>
          </a:p>
        </p:txBody>
      </p:sp>
    </p:spTree>
    <p:extLst>
      <p:ext uri="{BB962C8B-B14F-4D97-AF65-F5344CB8AC3E}">
        <p14:creationId xmlns:p14="http://schemas.microsoft.com/office/powerpoint/2010/main" val="137211416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6B0EC6-E5C5-714E-27DF-930711F58CBF}"/>
              </a:ext>
            </a:extLst>
          </p:cNvPr>
          <p:cNvSpPr>
            <a:spLocks noGrp="1"/>
          </p:cNvSpPr>
          <p:nvPr>
            <p:ph type="title"/>
          </p:nvPr>
        </p:nvSpPr>
        <p:spPr>
          <a:xfrm>
            <a:off x="1752600" y="914400"/>
            <a:ext cx="7189643" cy="519320"/>
          </a:xfrm>
        </p:spPr>
        <p:txBody>
          <a:bodyPr>
            <a:noAutofit/>
          </a:bodyPr>
          <a:lstStyle/>
          <a:p>
            <a:r>
              <a:rPr lang="en-US" dirty="0"/>
              <a:t>Eligibility Criteria: Continuation High Schools</a:t>
            </a:r>
          </a:p>
        </p:txBody>
      </p:sp>
      <p:sp>
        <p:nvSpPr>
          <p:cNvPr id="3" name="Content Placeholder 2">
            <a:extLst>
              <a:ext uri="{FF2B5EF4-FFF2-40B4-BE49-F238E27FC236}">
                <a16:creationId xmlns:a16="http://schemas.microsoft.com/office/drawing/2014/main" id="{2D1372EF-1CA0-4666-F0B3-B416791EF1C9}"/>
              </a:ext>
            </a:extLst>
          </p:cNvPr>
          <p:cNvSpPr>
            <a:spLocks noGrp="1"/>
          </p:cNvSpPr>
          <p:nvPr>
            <p:ph idx="1"/>
          </p:nvPr>
        </p:nvSpPr>
        <p:spPr>
          <a:xfrm>
            <a:off x="1981200" y="2133600"/>
            <a:ext cx="6629400" cy="3505200"/>
          </a:xfrm>
        </p:spPr>
        <p:txBody>
          <a:bodyPr>
            <a:noAutofit/>
          </a:bodyPr>
          <a:lstStyle/>
          <a:p>
            <a:pPr marR="0" lvl="0">
              <a:lnSpc>
                <a:spcPct val="90000"/>
              </a:lnSpc>
              <a:spcBef>
                <a:spcPts val="576"/>
              </a:spcBef>
              <a:spcAft>
                <a:spcPts val="1200"/>
              </a:spcAft>
              <a:buSzPct val="100000"/>
              <a:buFont typeface="+mj-lt"/>
              <a:buAutoNum type="arabicPeriod"/>
            </a:pPr>
            <a:r>
              <a:rPr lang="en-US" sz="2400" dirty="0"/>
              <a:t>The school is established as a “continuation high school” according to </a:t>
            </a:r>
            <a:r>
              <a:rPr lang="en-US" sz="2400" i="1" dirty="0"/>
              <a:t>EC</a:t>
            </a:r>
            <a:r>
              <a:rPr lang="en-US" sz="2400" dirty="0"/>
              <a:t> sections 48430–48438.</a:t>
            </a:r>
          </a:p>
          <a:p>
            <a:pPr marR="0" lvl="0">
              <a:lnSpc>
                <a:spcPct val="90000"/>
              </a:lnSpc>
              <a:spcBef>
                <a:spcPts val="576"/>
              </a:spcBef>
              <a:spcAft>
                <a:spcPts val="1200"/>
              </a:spcAft>
              <a:buSzPct val="100000"/>
              <a:buFont typeface="+mj-lt"/>
              <a:buAutoNum type="arabicPeriod"/>
            </a:pPr>
            <a:r>
              <a:rPr lang="en-US" sz="2400" dirty="0"/>
              <a:t>The school is accredited by WASC.</a:t>
            </a:r>
          </a:p>
          <a:p>
            <a:pPr marR="0" lvl="0">
              <a:lnSpc>
                <a:spcPct val="90000"/>
              </a:lnSpc>
              <a:spcBef>
                <a:spcPts val="576"/>
              </a:spcBef>
              <a:spcAft>
                <a:spcPts val="1200"/>
              </a:spcAft>
              <a:buSzPct val="100000"/>
              <a:buFont typeface="+mj-lt"/>
              <a:buAutoNum type="arabicPeriod"/>
            </a:pPr>
            <a:r>
              <a:rPr lang="en-US" sz="2400" dirty="0"/>
              <a:t>The school’s WASC Visiting Committee Report verifies that the school has completed a full self-study, which typically involves a three- and one-half-day visit.</a:t>
            </a:r>
          </a:p>
        </p:txBody>
      </p:sp>
      <p:sp>
        <p:nvSpPr>
          <p:cNvPr id="4" name="Slide Number Placeholder 3">
            <a:extLst>
              <a:ext uri="{FF2B5EF4-FFF2-40B4-BE49-F238E27FC236}">
                <a16:creationId xmlns:a16="http://schemas.microsoft.com/office/drawing/2014/main" id="{EB0B18AC-63B7-95EE-D503-8A6B70A8FEDC}"/>
              </a:ext>
            </a:extLst>
          </p:cNvPr>
          <p:cNvSpPr>
            <a:spLocks noGrp="1"/>
          </p:cNvSpPr>
          <p:nvPr>
            <p:ph type="sldNum" sz="quarter" idx="12"/>
          </p:nvPr>
        </p:nvSpPr>
        <p:spPr/>
        <p:txBody>
          <a:bodyPr/>
          <a:lstStyle/>
          <a:p>
            <a:fld id="{1A814AAE-762C-4AC7-BD8A-A2CC080682BD}" type="slidenum">
              <a:rPr lang="en-US" smtClean="0"/>
              <a:pPr/>
              <a:t>14</a:t>
            </a:fld>
            <a:endParaRPr lang="en-US" dirty="0"/>
          </a:p>
        </p:txBody>
      </p:sp>
    </p:spTree>
    <p:extLst>
      <p:ext uri="{BB962C8B-B14F-4D97-AF65-F5344CB8AC3E}">
        <p14:creationId xmlns:p14="http://schemas.microsoft.com/office/powerpoint/2010/main" val="410337483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83FD3F-9871-1A78-FDC3-0EF9D2CBFACD}"/>
              </a:ext>
            </a:extLst>
          </p:cNvPr>
          <p:cNvSpPr>
            <a:spLocks noGrp="1"/>
          </p:cNvSpPr>
          <p:nvPr>
            <p:ph type="title"/>
          </p:nvPr>
        </p:nvSpPr>
        <p:spPr>
          <a:xfrm>
            <a:off x="1905000" y="304800"/>
            <a:ext cx="6447501" cy="519320"/>
          </a:xfrm>
        </p:spPr>
        <p:txBody>
          <a:bodyPr/>
          <a:lstStyle/>
          <a:p>
            <a:r>
              <a:rPr lang="en-US" dirty="0"/>
              <a:t>Intent to Submit</a:t>
            </a:r>
          </a:p>
        </p:txBody>
      </p:sp>
      <p:sp>
        <p:nvSpPr>
          <p:cNvPr id="3" name="Content Placeholder 2">
            <a:extLst>
              <a:ext uri="{FF2B5EF4-FFF2-40B4-BE49-F238E27FC236}">
                <a16:creationId xmlns:a16="http://schemas.microsoft.com/office/drawing/2014/main" id="{8A5583CB-C718-EDAC-CBBD-B3A7A6303D87}"/>
              </a:ext>
            </a:extLst>
          </p:cNvPr>
          <p:cNvSpPr>
            <a:spLocks noGrp="1"/>
          </p:cNvSpPr>
          <p:nvPr>
            <p:ph idx="1"/>
          </p:nvPr>
        </p:nvSpPr>
        <p:spPr>
          <a:xfrm>
            <a:off x="1905000" y="1143000"/>
            <a:ext cx="6999321" cy="5105400"/>
          </a:xfrm>
        </p:spPr>
        <p:txBody>
          <a:bodyPr>
            <a:noAutofit/>
          </a:bodyPr>
          <a:lstStyle/>
          <a:p>
            <a:pPr>
              <a:lnSpc>
                <a:spcPct val="90000"/>
              </a:lnSpc>
              <a:spcBef>
                <a:spcPts val="576"/>
              </a:spcBef>
              <a:spcAft>
                <a:spcPts val="1200"/>
              </a:spcAft>
            </a:pPr>
            <a:r>
              <a:rPr lang="en-US" sz="2400" dirty="0"/>
              <a:t>Applicants are required to submit an electronic Intent to Submit to the CDE by </a:t>
            </a:r>
            <a:r>
              <a:rPr lang="en-US" sz="2400" b="1" dirty="0">
                <a:effectLst/>
                <a:latin typeface="Arial" panose="020B0604020202020204" pitchFamily="34" charset="0"/>
                <a:ea typeface="Times New Roman" panose="02020603050405020304" pitchFamily="18" charset="0"/>
                <a:cs typeface="Times New Roman" panose="02020603050405020304" pitchFamily="18" charset="0"/>
              </a:rPr>
              <a:t>May 30, </a:t>
            </a:r>
            <a:r>
              <a:rPr lang="en-US" sz="2400" b="1" dirty="0">
                <a:ea typeface="Times New Roman" panose="02020603050405020304" pitchFamily="18" charset="0"/>
                <a:cs typeface="Times New Roman" panose="02020603050405020304" pitchFamily="18" charset="0"/>
              </a:rPr>
              <a:t>2025</a:t>
            </a:r>
            <a:r>
              <a:rPr lang="en-US" sz="2400" dirty="0">
                <a:ea typeface="Times New Roman" panose="02020603050405020304" pitchFamily="18" charset="0"/>
                <a:cs typeface="Times New Roman" panose="02020603050405020304" pitchFamily="18" charset="0"/>
              </a:rPr>
              <a:t>.</a:t>
            </a:r>
          </a:p>
          <a:p>
            <a:pPr>
              <a:lnSpc>
                <a:spcPct val="90000"/>
              </a:lnSpc>
              <a:spcBef>
                <a:spcPts val="576"/>
              </a:spcBef>
              <a:spcAft>
                <a:spcPts val="1200"/>
              </a:spcAft>
            </a:pPr>
            <a:r>
              <a:rPr lang="en-US" sz="2400" dirty="0">
                <a:cs typeface="Times New Roman" panose="02020603050405020304" pitchFamily="18" charset="0"/>
              </a:rPr>
              <a:t>Links to the Intents may be found on the recognition program web pages.</a:t>
            </a:r>
          </a:p>
          <a:p>
            <a:pPr>
              <a:lnSpc>
                <a:spcPct val="90000"/>
              </a:lnSpc>
              <a:spcBef>
                <a:spcPts val="576"/>
              </a:spcBef>
              <a:spcAft>
                <a:spcPts val="1200"/>
              </a:spcAft>
            </a:pPr>
            <a:r>
              <a:rPr lang="en-US" sz="2400" dirty="0"/>
              <a:t>An automated email will be sent to confirm receipt of the online form. If a confirmation email is not received within 72 hours, please contact the Educational Options Office (EOO) via the respective email: </a:t>
            </a:r>
            <a:r>
              <a:rPr lang="en-US" sz="2400" dirty="0">
                <a:hlinkClick r:id="rId2"/>
              </a:rPr>
              <a:t>CommunityDaySch@cde.ca.gov</a:t>
            </a:r>
            <a:r>
              <a:rPr lang="en-US" sz="2400" dirty="0"/>
              <a:t> or </a:t>
            </a:r>
            <a:r>
              <a:rPr lang="en-US" sz="2400" u="sng" dirty="0">
                <a:solidFill>
                  <a:srgbClr val="0000FF"/>
                </a:solidFill>
                <a:effectLst/>
                <a:latin typeface="Arial" panose="020B0604020202020204" pitchFamily="34" charset="0"/>
                <a:ea typeface="Calibri" panose="020F0502020204030204" pitchFamily="34" charset="0"/>
                <a:hlinkClick r:id="rId3"/>
              </a:rPr>
              <a:t>ContinuationEduc@cde.ca.gov</a:t>
            </a:r>
            <a:r>
              <a:rPr lang="en-US" sz="2400" dirty="0"/>
              <a:t>.  </a:t>
            </a:r>
          </a:p>
          <a:p>
            <a:pPr>
              <a:lnSpc>
                <a:spcPct val="90000"/>
              </a:lnSpc>
              <a:spcBef>
                <a:spcPts val="576"/>
              </a:spcBef>
              <a:spcAft>
                <a:spcPts val="1200"/>
              </a:spcAft>
            </a:pPr>
            <a:r>
              <a:rPr lang="en-US" sz="2400" dirty="0"/>
              <a:t>Please be sure to print a copy of the completed Intent to Submit for your records.</a:t>
            </a:r>
          </a:p>
        </p:txBody>
      </p:sp>
      <p:sp>
        <p:nvSpPr>
          <p:cNvPr id="4" name="Slide Number Placeholder 3">
            <a:extLst>
              <a:ext uri="{FF2B5EF4-FFF2-40B4-BE49-F238E27FC236}">
                <a16:creationId xmlns:a16="http://schemas.microsoft.com/office/drawing/2014/main" id="{F5568D69-9170-3B26-327A-6F14B239B3FF}"/>
              </a:ext>
            </a:extLst>
          </p:cNvPr>
          <p:cNvSpPr>
            <a:spLocks noGrp="1"/>
          </p:cNvSpPr>
          <p:nvPr>
            <p:ph type="sldNum" sz="quarter" idx="12"/>
          </p:nvPr>
        </p:nvSpPr>
        <p:spPr/>
        <p:txBody>
          <a:bodyPr/>
          <a:lstStyle/>
          <a:p>
            <a:fld id="{1A814AAE-762C-4AC7-BD8A-A2CC080682BD}" type="slidenum">
              <a:rPr lang="en-US" smtClean="0"/>
              <a:pPr/>
              <a:t>15</a:t>
            </a:fld>
            <a:endParaRPr lang="en-US" dirty="0"/>
          </a:p>
        </p:txBody>
      </p:sp>
    </p:spTree>
    <p:extLst>
      <p:ext uri="{BB962C8B-B14F-4D97-AF65-F5344CB8AC3E}">
        <p14:creationId xmlns:p14="http://schemas.microsoft.com/office/powerpoint/2010/main" val="3921253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84BA3A-42C1-4C32-B709-1622EE32E0CE}"/>
              </a:ext>
            </a:extLst>
          </p:cNvPr>
          <p:cNvSpPr>
            <a:spLocks noGrp="1"/>
          </p:cNvSpPr>
          <p:nvPr>
            <p:ph type="title"/>
          </p:nvPr>
        </p:nvSpPr>
        <p:spPr>
          <a:xfrm>
            <a:off x="1981200" y="910613"/>
            <a:ext cx="6705600" cy="666632"/>
          </a:xfrm>
        </p:spPr>
        <p:txBody>
          <a:bodyPr>
            <a:noAutofit/>
          </a:bodyPr>
          <a:lstStyle/>
          <a:p>
            <a:r>
              <a:rPr lang="en-US" dirty="0"/>
              <a:t>Overall Content </a:t>
            </a:r>
            <a:br>
              <a:rPr lang="en-US" dirty="0"/>
            </a:br>
            <a:r>
              <a:rPr lang="en-US" dirty="0"/>
              <a:t>of the Application</a:t>
            </a:r>
          </a:p>
        </p:txBody>
      </p:sp>
      <p:sp>
        <p:nvSpPr>
          <p:cNvPr id="3" name="Content Placeholder 2">
            <a:extLst>
              <a:ext uri="{FF2B5EF4-FFF2-40B4-BE49-F238E27FC236}">
                <a16:creationId xmlns:a16="http://schemas.microsoft.com/office/drawing/2014/main" id="{D41C5054-6FB3-4528-B135-4ACF0AB7C923}"/>
              </a:ext>
            </a:extLst>
          </p:cNvPr>
          <p:cNvSpPr>
            <a:spLocks noGrp="1"/>
          </p:cNvSpPr>
          <p:nvPr>
            <p:ph idx="1"/>
          </p:nvPr>
        </p:nvSpPr>
        <p:spPr>
          <a:xfrm>
            <a:off x="1981200" y="2209800"/>
            <a:ext cx="6705600" cy="4213953"/>
          </a:xfrm>
        </p:spPr>
        <p:txBody>
          <a:bodyPr>
            <a:noAutofit/>
          </a:bodyPr>
          <a:lstStyle/>
          <a:p>
            <a:pPr>
              <a:lnSpc>
                <a:spcPct val="90000"/>
              </a:lnSpc>
              <a:spcBef>
                <a:spcPts val="576"/>
              </a:spcBef>
              <a:spcAft>
                <a:spcPts val="1200"/>
              </a:spcAft>
              <a:buFont typeface="Arial" panose="020B0604020202020204" pitchFamily="34" charset="0"/>
              <a:buChar char="•"/>
            </a:pPr>
            <a:r>
              <a:rPr lang="en-US" sz="2400" dirty="0"/>
              <a:t>There are four (4) pages/PDFs for signatures and basic school information, Attachments A–D.</a:t>
            </a:r>
          </a:p>
          <a:p>
            <a:pPr>
              <a:lnSpc>
                <a:spcPct val="90000"/>
              </a:lnSpc>
              <a:spcBef>
                <a:spcPts val="576"/>
              </a:spcBef>
              <a:spcAft>
                <a:spcPts val="1200"/>
              </a:spcAft>
              <a:buFont typeface="Arial" panose="020B0604020202020204" pitchFamily="34" charset="0"/>
              <a:buChar char="•"/>
            </a:pPr>
            <a:r>
              <a:rPr lang="en-US" sz="2400" dirty="0"/>
              <a:t>There are five (5) Narrative Statements that will be scored based on ratings of being exemplary (above the performance of normally effective community day schools and continuation high schools).</a:t>
            </a:r>
          </a:p>
          <a:p>
            <a:pPr>
              <a:lnSpc>
                <a:spcPct val="90000"/>
              </a:lnSpc>
              <a:spcBef>
                <a:spcPts val="576"/>
              </a:spcBef>
              <a:spcAft>
                <a:spcPts val="1200"/>
              </a:spcAft>
              <a:buFont typeface="Arial" panose="020B0604020202020204" pitchFamily="34" charset="0"/>
              <a:buChar char="•"/>
            </a:pPr>
            <a:r>
              <a:rPr lang="en-US" sz="2400" dirty="0"/>
              <a:t>There is a scoring rubric that is provided for informational purposes only.</a:t>
            </a:r>
          </a:p>
        </p:txBody>
      </p:sp>
      <p:sp>
        <p:nvSpPr>
          <p:cNvPr id="4" name="Slide Number Placeholder 3">
            <a:extLst>
              <a:ext uri="{FF2B5EF4-FFF2-40B4-BE49-F238E27FC236}">
                <a16:creationId xmlns:a16="http://schemas.microsoft.com/office/drawing/2014/main" id="{A0E29B2E-BC4F-416F-BF9F-0EC69770664C}"/>
              </a:ext>
            </a:extLst>
          </p:cNvPr>
          <p:cNvSpPr>
            <a:spLocks noGrp="1"/>
          </p:cNvSpPr>
          <p:nvPr>
            <p:ph type="sldNum" sz="quarter" idx="12"/>
          </p:nvPr>
        </p:nvSpPr>
        <p:spPr/>
        <p:txBody>
          <a:bodyPr/>
          <a:lstStyle/>
          <a:p>
            <a:fld id="{1A814AAE-762C-4AC7-BD8A-A2CC080682BD}" type="slidenum">
              <a:rPr lang="en-US" smtClean="0"/>
              <a:pPr/>
              <a:t>16</a:t>
            </a:fld>
            <a:endParaRPr lang="en-US" dirty="0"/>
          </a:p>
        </p:txBody>
      </p:sp>
    </p:spTree>
    <p:extLst>
      <p:ext uri="{BB962C8B-B14F-4D97-AF65-F5344CB8AC3E}">
        <p14:creationId xmlns:p14="http://schemas.microsoft.com/office/powerpoint/2010/main" val="172692191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B85CD4-3599-E592-413A-97C28B0793C9}"/>
              </a:ext>
            </a:extLst>
          </p:cNvPr>
          <p:cNvSpPr>
            <a:spLocks noGrp="1"/>
          </p:cNvSpPr>
          <p:nvPr>
            <p:ph type="title"/>
          </p:nvPr>
        </p:nvSpPr>
        <p:spPr>
          <a:xfrm>
            <a:off x="2116326" y="685800"/>
            <a:ext cx="6447501" cy="519320"/>
          </a:xfrm>
        </p:spPr>
        <p:txBody>
          <a:bodyPr/>
          <a:lstStyle/>
          <a:p>
            <a:r>
              <a:rPr lang="en-US" dirty="0"/>
              <a:t>Narrative Statements</a:t>
            </a:r>
          </a:p>
        </p:txBody>
      </p:sp>
      <p:sp>
        <p:nvSpPr>
          <p:cNvPr id="3" name="Content Placeholder 2">
            <a:extLst>
              <a:ext uri="{FF2B5EF4-FFF2-40B4-BE49-F238E27FC236}">
                <a16:creationId xmlns:a16="http://schemas.microsoft.com/office/drawing/2014/main" id="{68EC578C-38CE-2046-F656-ECDA82589B7F}"/>
              </a:ext>
            </a:extLst>
          </p:cNvPr>
          <p:cNvSpPr>
            <a:spLocks noGrp="1"/>
          </p:cNvSpPr>
          <p:nvPr>
            <p:ph idx="1"/>
          </p:nvPr>
        </p:nvSpPr>
        <p:spPr>
          <a:xfrm>
            <a:off x="1912391" y="1600200"/>
            <a:ext cx="6855372" cy="4114800"/>
          </a:xfrm>
        </p:spPr>
        <p:txBody>
          <a:bodyPr/>
          <a:lstStyle/>
          <a:p>
            <a:pPr marL="0" indent="0">
              <a:spcBef>
                <a:spcPts val="0"/>
              </a:spcBef>
              <a:spcAft>
                <a:spcPts val="1200"/>
              </a:spcAft>
              <a:buNone/>
            </a:pPr>
            <a:r>
              <a:rPr lang="en-US" sz="2400" dirty="0"/>
              <a:t>There are a total of five (5) Narrative Statements.</a:t>
            </a:r>
          </a:p>
          <a:p>
            <a:pPr marL="642938" lvl="1" indent="-342900">
              <a:lnSpc>
                <a:spcPct val="90000"/>
              </a:lnSpc>
              <a:spcBef>
                <a:spcPts val="576"/>
              </a:spcBef>
              <a:spcAft>
                <a:spcPts val="1200"/>
              </a:spcAft>
              <a:buSzPct val="100000"/>
              <a:buFont typeface="+mj-lt"/>
              <a:buAutoNum type="arabicPeriod"/>
            </a:pPr>
            <a:r>
              <a:rPr lang="en-US" sz="2400" dirty="0"/>
              <a:t>School Profile</a:t>
            </a:r>
          </a:p>
          <a:p>
            <a:pPr marL="642938" lvl="1" indent="-342900">
              <a:lnSpc>
                <a:spcPct val="90000"/>
              </a:lnSpc>
              <a:spcBef>
                <a:spcPts val="576"/>
              </a:spcBef>
              <a:spcAft>
                <a:spcPts val="1200"/>
              </a:spcAft>
              <a:buSzPct val="100000"/>
              <a:buFont typeface="+mj-lt"/>
              <a:buAutoNum type="arabicPeriod"/>
            </a:pPr>
            <a:r>
              <a:rPr lang="en-US" sz="2400" dirty="0"/>
              <a:t>School Management</a:t>
            </a:r>
          </a:p>
          <a:p>
            <a:pPr marL="642938" lvl="1" indent="-342900">
              <a:lnSpc>
                <a:spcPct val="90000"/>
              </a:lnSpc>
              <a:spcBef>
                <a:spcPts val="576"/>
              </a:spcBef>
              <a:spcAft>
                <a:spcPts val="1200"/>
              </a:spcAft>
              <a:buSzPct val="100000"/>
              <a:buFont typeface="+mj-lt"/>
              <a:buAutoNum type="arabicPeriod"/>
            </a:pPr>
            <a:r>
              <a:rPr lang="en-US" sz="2400" dirty="0"/>
              <a:t>Educating “This Whole Child” (Instruction)</a:t>
            </a:r>
          </a:p>
          <a:p>
            <a:pPr marL="642938" lvl="1" indent="-342900">
              <a:lnSpc>
                <a:spcPct val="90000"/>
              </a:lnSpc>
              <a:spcBef>
                <a:spcPts val="576"/>
              </a:spcBef>
              <a:spcAft>
                <a:spcPts val="1200"/>
              </a:spcAft>
              <a:buSzPct val="100000"/>
              <a:buFont typeface="+mj-lt"/>
              <a:buAutoNum type="arabicPeriod"/>
            </a:pPr>
            <a:r>
              <a:rPr lang="en-US" sz="2400" dirty="0"/>
              <a:t>Educating “This Whole Child” (</a:t>
            </a:r>
            <a:r>
              <a:rPr lang="en-US" sz="2400" dirty="0">
                <a:effectLst/>
                <a:latin typeface="Arial" panose="020B0604020202020204" pitchFamily="34" charset="0"/>
                <a:ea typeface="Calibri" panose="020F0502020204030204" pitchFamily="34" charset="0"/>
              </a:rPr>
              <a:t>Social, Emotional and Mental Health and Development)</a:t>
            </a:r>
          </a:p>
          <a:p>
            <a:pPr marL="642938" lvl="1" indent="-342900">
              <a:lnSpc>
                <a:spcPct val="90000"/>
              </a:lnSpc>
              <a:spcBef>
                <a:spcPts val="576"/>
              </a:spcBef>
              <a:spcAft>
                <a:spcPts val="1200"/>
              </a:spcAft>
              <a:buSzPct val="100000"/>
              <a:buFont typeface="+mj-lt"/>
              <a:buAutoNum type="arabicPeriod"/>
            </a:pPr>
            <a:r>
              <a:rPr lang="en-US" sz="2400" dirty="0"/>
              <a:t>School Evaluation of Effectiveness</a:t>
            </a:r>
          </a:p>
        </p:txBody>
      </p:sp>
      <p:sp>
        <p:nvSpPr>
          <p:cNvPr id="4" name="Slide Number Placeholder 3">
            <a:extLst>
              <a:ext uri="{FF2B5EF4-FFF2-40B4-BE49-F238E27FC236}">
                <a16:creationId xmlns:a16="http://schemas.microsoft.com/office/drawing/2014/main" id="{9523E94B-ACF3-7720-0573-2C0DF6555690}"/>
              </a:ext>
            </a:extLst>
          </p:cNvPr>
          <p:cNvSpPr>
            <a:spLocks noGrp="1"/>
          </p:cNvSpPr>
          <p:nvPr>
            <p:ph type="sldNum" sz="quarter" idx="12"/>
          </p:nvPr>
        </p:nvSpPr>
        <p:spPr/>
        <p:txBody>
          <a:bodyPr/>
          <a:lstStyle/>
          <a:p>
            <a:fld id="{1A814AAE-762C-4AC7-BD8A-A2CC080682BD}" type="slidenum">
              <a:rPr lang="en-US" smtClean="0"/>
              <a:pPr/>
              <a:t>17</a:t>
            </a:fld>
            <a:endParaRPr lang="en-US" dirty="0"/>
          </a:p>
        </p:txBody>
      </p:sp>
    </p:spTree>
    <p:extLst>
      <p:ext uri="{BB962C8B-B14F-4D97-AF65-F5344CB8AC3E}">
        <p14:creationId xmlns:p14="http://schemas.microsoft.com/office/powerpoint/2010/main" val="110711155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456688-CD55-459B-8083-D887EFC1F078}"/>
              </a:ext>
            </a:extLst>
          </p:cNvPr>
          <p:cNvSpPr>
            <a:spLocks noGrp="1"/>
          </p:cNvSpPr>
          <p:nvPr>
            <p:ph type="title"/>
          </p:nvPr>
        </p:nvSpPr>
        <p:spPr>
          <a:xfrm>
            <a:off x="1927625" y="762000"/>
            <a:ext cx="6840138" cy="519320"/>
          </a:xfrm>
        </p:spPr>
        <p:txBody>
          <a:bodyPr>
            <a:noAutofit/>
          </a:bodyPr>
          <a:lstStyle/>
          <a:p>
            <a:r>
              <a:rPr lang="en-US" dirty="0"/>
              <a:t>How to Prepare the Narrative Statements</a:t>
            </a:r>
          </a:p>
        </p:txBody>
      </p:sp>
      <p:sp>
        <p:nvSpPr>
          <p:cNvPr id="3" name="Content Placeholder 2">
            <a:extLst>
              <a:ext uri="{FF2B5EF4-FFF2-40B4-BE49-F238E27FC236}">
                <a16:creationId xmlns:a16="http://schemas.microsoft.com/office/drawing/2014/main" id="{29C1E780-029D-0E1E-BB55-D2EB44C72F50}"/>
              </a:ext>
            </a:extLst>
          </p:cNvPr>
          <p:cNvSpPr>
            <a:spLocks noGrp="1"/>
          </p:cNvSpPr>
          <p:nvPr>
            <p:ph idx="1"/>
          </p:nvPr>
        </p:nvSpPr>
        <p:spPr>
          <a:xfrm>
            <a:off x="1927625" y="1981200"/>
            <a:ext cx="6682975" cy="4495800"/>
          </a:xfrm>
        </p:spPr>
        <p:txBody>
          <a:bodyPr>
            <a:noAutofit/>
          </a:bodyPr>
          <a:lstStyle/>
          <a:p>
            <a:pPr>
              <a:lnSpc>
                <a:spcPct val="90000"/>
              </a:lnSpc>
              <a:spcBef>
                <a:spcPts val="576"/>
              </a:spcBef>
              <a:spcAft>
                <a:spcPts val="1200"/>
              </a:spcAft>
              <a:buFont typeface="Arial" panose="020B0604020202020204" pitchFamily="34" charset="0"/>
              <a:buChar char="•"/>
            </a:pPr>
            <a:r>
              <a:rPr lang="en-US" sz="2400" dirty="0"/>
              <a:t>Review the guidelines for each statement.</a:t>
            </a:r>
          </a:p>
          <a:p>
            <a:pPr>
              <a:lnSpc>
                <a:spcPct val="90000"/>
              </a:lnSpc>
              <a:spcBef>
                <a:spcPts val="576"/>
              </a:spcBef>
              <a:spcAft>
                <a:spcPts val="1200"/>
              </a:spcAft>
              <a:buFont typeface="Arial" panose="020B0604020202020204" pitchFamily="34" charset="0"/>
              <a:buChar char="•"/>
            </a:pPr>
            <a:r>
              <a:rPr lang="en-US" sz="2400" dirty="0"/>
              <a:t>Each of the topics includes multiple elements, all of which should be addressed.</a:t>
            </a:r>
          </a:p>
          <a:p>
            <a:pPr>
              <a:lnSpc>
                <a:spcPct val="90000"/>
              </a:lnSpc>
              <a:spcBef>
                <a:spcPts val="576"/>
              </a:spcBef>
              <a:spcAft>
                <a:spcPts val="1200"/>
              </a:spcAft>
              <a:buFont typeface="Arial" panose="020B0604020202020204" pitchFamily="34" charset="0"/>
              <a:buChar char="•"/>
            </a:pPr>
            <a:r>
              <a:rPr lang="en-US" sz="2400" dirty="0"/>
              <a:t>The title of the statement must be included as the heading.</a:t>
            </a:r>
          </a:p>
          <a:p>
            <a:pPr>
              <a:lnSpc>
                <a:spcPct val="90000"/>
              </a:lnSpc>
              <a:spcBef>
                <a:spcPts val="576"/>
              </a:spcBef>
              <a:spcAft>
                <a:spcPts val="1200"/>
              </a:spcAft>
              <a:buFont typeface="Arial" panose="020B0604020202020204" pitchFamily="34" charset="0"/>
              <a:buChar char="•"/>
            </a:pPr>
            <a:r>
              <a:rPr lang="en-US" sz="2400" dirty="0"/>
              <a:t>Statements must be on 8 ½ by 11-inch white paper, typewritten, using 11 or 12-point Arial font, single-spaced, normal character spacing with one-inch margins.</a:t>
            </a:r>
          </a:p>
          <a:p>
            <a:pPr>
              <a:lnSpc>
                <a:spcPct val="90000"/>
              </a:lnSpc>
              <a:spcBef>
                <a:spcPts val="576"/>
              </a:spcBef>
              <a:spcAft>
                <a:spcPts val="1200"/>
              </a:spcAft>
              <a:buFont typeface="Arial" panose="020B0604020202020204" pitchFamily="34" charset="0"/>
              <a:buChar char="•"/>
            </a:pPr>
            <a:r>
              <a:rPr lang="en-US" sz="2400" dirty="0"/>
              <a:t>Each statement is limited to two pages.</a:t>
            </a:r>
          </a:p>
          <a:p>
            <a:pPr marL="0" indent="0">
              <a:buClr>
                <a:srgbClr val="0E5774"/>
              </a:buClr>
              <a:buNone/>
            </a:pPr>
            <a:endParaRPr lang="en-US" sz="2400" dirty="0"/>
          </a:p>
        </p:txBody>
      </p:sp>
      <p:sp>
        <p:nvSpPr>
          <p:cNvPr id="4" name="Slide Number Placeholder 3">
            <a:extLst>
              <a:ext uri="{FF2B5EF4-FFF2-40B4-BE49-F238E27FC236}">
                <a16:creationId xmlns:a16="http://schemas.microsoft.com/office/drawing/2014/main" id="{CA59A6B8-5D24-6B0D-6407-2D6EF1844F0A}"/>
              </a:ext>
            </a:extLst>
          </p:cNvPr>
          <p:cNvSpPr>
            <a:spLocks noGrp="1"/>
          </p:cNvSpPr>
          <p:nvPr>
            <p:ph type="sldNum" sz="quarter" idx="12"/>
          </p:nvPr>
        </p:nvSpPr>
        <p:spPr/>
        <p:txBody>
          <a:bodyPr/>
          <a:lstStyle/>
          <a:p>
            <a:fld id="{1A814AAE-762C-4AC7-BD8A-A2CC080682BD}" type="slidenum">
              <a:rPr lang="en-US" smtClean="0"/>
              <a:pPr/>
              <a:t>18</a:t>
            </a:fld>
            <a:endParaRPr lang="en-US" dirty="0"/>
          </a:p>
        </p:txBody>
      </p:sp>
    </p:spTree>
    <p:extLst>
      <p:ext uri="{BB962C8B-B14F-4D97-AF65-F5344CB8AC3E}">
        <p14:creationId xmlns:p14="http://schemas.microsoft.com/office/powerpoint/2010/main" val="42155110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ACBF5B1-DC02-9439-CCA0-FFCB23604D2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678913A-54A0-DE11-9C70-99677B437A70}"/>
              </a:ext>
            </a:extLst>
          </p:cNvPr>
          <p:cNvSpPr>
            <a:spLocks noGrp="1"/>
          </p:cNvSpPr>
          <p:nvPr>
            <p:ph type="title"/>
          </p:nvPr>
        </p:nvSpPr>
        <p:spPr>
          <a:xfrm>
            <a:off x="1949669" y="613233"/>
            <a:ext cx="6818094" cy="511865"/>
          </a:xfrm>
        </p:spPr>
        <p:txBody>
          <a:bodyPr/>
          <a:lstStyle/>
          <a:p>
            <a:r>
              <a:rPr lang="en-US" sz="3600" dirty="0"/>
              <a:t>Sample Narrative Statement (1)</a:t>
            </a:r>
          </a:p>
        </p:txBody>
      </p:sp>
      <p:pic>
        <p:nvPicPr>
          <p:cNvPr id="11" name="Content Placeholder 10" descr="A paper with text and a teal arrow.">
            <a:extLst>
              <a:ext uri="{FF2B5EF4-FFF2-40B4-BE49-F238E27FC236}">
                <a16:creationId xmlns:a16="http://schemas.microsoft.com/office/drawing/2014/main" id="{11DAB174-CB4B-C669-14F7-55C4CE8E66AD}"/>
              </a:ext>
            </a:extLst>
          </p:cNvPr>
          <p:cNvPicPr>
            <a:picLocks noGrp="1" noChangeAspect="1"/>
          </p:cNvPicPr>
          <p:nvPr>
            <p:ph sz="half" idx="1"/>
          </p:nvPr>
        </p:nvPicPr>
        <p:blipFill>
          <a:blip r:embed="rId2" cstate="print">
            <a:extLst>
              <a:ext uri="{BEBA8EAE-BF5A-486C-A8C5-ECC9F3942E4B}">
                <a14:imgProps xmlns:a14="http://schemas.microsoft.com/office/drawing/2010/main">
                  <a14:imgLayer r:embed="rId3">
                    <a14:imgEffect>
                      <a14:brightnessContrast bright="2000"/>
                    </a14:imgEffect>
                  </a14:imgLayer>
                </a14:imgProps>
              </a:ext>
              <a:ext uri="{28A0092B-C50C-407E-A947-70E740481C1C}">
                <a14:useLocalDpi xmlns:a14="http://schemas.microsoft.com/office/drawing/2010/main" val="0"/>
              </a:ext>
            </a:extLst>
          </a:blip>
          <a:srcRect l="-23" t="2882" r="1" b="13660"/>
          <a:stretch/>
        </p:blipFill>
        <p:spPr>
          <a:xfrm>
            <a:off x="3313326" y="1524000"/>
            <a:ext cx="3778037" cy="1872405"/>
          </a:xfrm>
          <a:prstGeom prst="rect">
            <a:avLst/>
          </a:prstGeom>
          <a:ln w="3175" cap="sq">
            <a:solidFill>
              <a:srgbClr val="000000"/>
            </a:solidFill>
            <a:prstDash val="solid"/>
            <a:miter lim="800000"/>
          </a:ln>
          <a:effectLst>
            <a:outerShdw blurRad="50800" dist="38100" dir="2700000" algn="tl" rotWithShape="0">
              <a:srgbClr val="000000">
                <a:alpha val="43000"/>
              </a:srgbClr>
            </a:outerShdw>
          </a:effectLst>
        </p:spPr>
      </p:pic>
      <p:sp>
        <p:nvSpPr>
          <p:cNvPr id="4" name="Content Placeholder 3">
            <a:extLst>
              <a:ext uri="{FF2B5EF4-FFF2-40B4-BE49-F238E27FC236}">
                <a16:creationId xmlns:a16="http://schemas.microsoft.com/office/drawing/2014/main" id="{CACC4497-A60C-6937-32F1-0CC42104D3DB}"/>
              </a:ext>
            </a:extLst>
          </p:cNvPr>
          <p:cNvSpPr>
            <a:spLocks noGrp="1"/>
          </p:cNvSpPr>
          <p:nvPr>
            <p:ph sz="half" idx="2"/>
          </p:nvPr>
        </p:nvSpPr>
        <p:spPr>
          <a:xfrm>
            <a:off x="1949669" y="3766395"/>
            <a:ext cx="6786563" cy="2599241"/>
          </a:xfrm>
        </p:spPr>
        <p:txBody>
          <a:bodyPr>
            <a:noAutofit/>
          </a:bodyPr>
          <a:lstStyle/>
          <a:p>
            <a:pPr>
              <a:lnSpc>
                <a:spcPct val="90000"/>
              </a:lnSpc>
              <a:spcBef>
                <a:spcPts val="576"/>
              </a:spcBef>
              <a:spcAft>
                <a:spcPts val="1200"/>
              </a:spcAft>
            </a:pPr>
            <a:r>
              <a:rPr lang="en-US" sz="2400" dirty="0"/>
              <a:t>The image above is of a half sheet of white paper. The heading at the top of the page is “School Profile.” To the right of the heading is a teal-colored arrow. To the right of the arrow is the statement, “The title of Narrative Statement 1 is listed as the heading.”</a:t>
            </a:r>
          </a:p>
        </p:txBody>
      </p:sp>
      <p:sp>
        <p:nvSpPr>
          <p:cNvPr id="5" name="Slide Number Placeholder 4">
            <a:extLst>
              <a:ext uri="{FF2B5EF4-FFF2-40B4-BE49-F238E27FC236}">
                <a16:creationId xmlns:a16="http://schemas.microsoft.com/office/drawing/2014/main" id="{D679D773-BC97-871C-1AB3-8DA2A56D0034}"/>
              </a:ext>
            </a:extLst>
          </p:cNvPr>
          <p:cNvSpPr>
            <a:spLocks noGrp="1"/>
          </p:cNvSpPr>
          <p:nvPr>
            <p:ph type="sldNum" sz="quarter" idx="12"/>
          </p:nvPr>
        </p:nvSpPr>
        <p:spPr/>
        <p:txBody>
          <a:bodyPr/>
          <a:lstStyle/>
          <a:p>
            <a:fld id="{1A814AAE-762C-4AC7-BD8A-A2CC080682BD}" type="slidenum">
              <a:rPr lang="en-US" smtClean="0"/>
              <a:t>19</a:t>
            </a:fld>
            <a:endParaRPr lang="en-US" dirty="0"/>
          </a:p>
        </p:txBody>
      </p:sp>
    </p:spTree>
    <p:extLst>
      <p:ext uri="{BB962C8B-B14F-4D97-AF65-F5344CB8AC3E}">
        <p14:creationId xmlns:p14="http://schemas.microsoft.com/office/powerpoint/2010/main" val="33994075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45A005-0D45-80A2-7393-DB3F78904FAC}"/>
              </a:ext>
            </a:extLst>
          </p:cNvPr>
          <p:cNvSpPr>
            <a:spLocks noGrp="1"/>
          </p:cNvSpPr>
          <p:nvPr>
            <p:ph type="title"/>
          </p:nvPr>
        </p:nvSpPr>
        <p:spPr/>
        <p:txBody>
          <a:bodyPr/>
          <a:lstStyle/>
          <a:p>
            <a:r>
              <a:rPr lang="en-US" dirty="0"/>
              <a:t>Getting to Know You</a:t>
            </a:r>
          </a:p>
        </p:txBody>
      </p:sp>
      <p:sp>
        <p:nvSpPr>
          <p:cNvPr id="3" name="Content Placeholder 2">
            <a:extLst>
              <a:ext uri="{FF2B5EF4-FFF2-40B4-BE49-F238E27FC236}">
                <a16:creationId xmlns:a16="http://schemas.microsoft.com/office/drawing/2014/main" id="{056527FA-90BD-DD9F-7754-EC57AEF6B63B}"/>
              </a:ext>
            </a:extLst>
          </p:cNvPr>
          <p:cNvSpPr>
            <a:spLocks noGrp="1"/>
          </p:cNvSpPr>
          <p:nvPr>
            <p:ph sz="half" idx="1"/>
          </p:nvPr>
        </p:nvSpPr>
        <p:spPr>
          <a:xfrm>
            <a:off x="2309019" y="1759258"/>
            <a:ext cx="6049962" cy="2910579"/>
          </a:xfrm>
        </p:spPr>
        <p:txBody>
          <a:bodyPr/>
          <a:lstStyle/>
          <a:p>
            <a:pPr marL="0" indent="0">
              <a:buNone/>
            </a:pPr>
            <a:r>
              <a:rPr lang="en-US" dirty="0"/>
              <a:t>In the chat, please provide the following information:</a:t>
            </a:r>
          </a:p>
          <a:p>
            <a:r>
              <a:rPr lang="en-US" dirty="0"/>
              <a:t>Name</a:t>
            </a:r>
          </a:p>
          <a:p>
            <a:r>
              <a:rPr lang="en-US" dirty="0"/>
              <a:t>School</a:t>
            </a:r>
          </a:p>
          <a:p>
            <a:r>
              <a:rPr lang="en-US" dirty="0"/>
              <a:t>What is something that brings you joy?</a:t>
            </a:r>
          </a:p>
        </p:txBody>
      </p:sp>
      <p:pic>
        <p:nvPicPr>
          <p:cNvPr id="9" name="Content Placeholder 8">
            <a:extLst>
              <a:ext uri="{FF2B5EF4-FFF2-40B4-BE49-F238E27FC236}">
                <a16:creationId xmlns:a16="http://schemas.microsoft.com/office/drawing/2014/main" id="{72215BF0-2D4B-EB65-5F71-1C3B04A74051}"/>
              </a:ext>
              <a:ext uri="{C183D7F6-B498-43B3-948B-1728B52AA6E4}">
                <adec:decorative xmlns:adec="http://schemas.microsoft.com/office/drawing/2017/decorative" val="1"/>
              </a:ext>
            </a:extLst>
          </p:cNvPr>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3764756" y="4907756"/>
            <a:ext cx="3138488" cy="1569244"/>
          </a:xfrm>
        </p:spPr>
      </p:pic>
      <p:sp>
        <p:nvSpPr>
          <p:cNvPr id="5" name="Slide Number Placeholder 4">
            <a:extLst>
              <a:ext uri="{FF2B5EF4-FFF2-40B4-BE49-F238E27FC236}">
                <a16:creationId xmlns:a16="http://schemas.microsoft.com/office/drawing/2014/main" id="{F8B6B868-B600-54A5-17C3-91C0430AAF89}"/>
              </a:ext>
            </a:extLst>
          </p:cNvPr>
          <p:cNvSpPr>
            <a:spLocks noGrp="1"/>
          </p:cNvSpPr>
          <p:nvPr>
            <p:ph type="sldNum" sz="quarter" idx="12"/>
          </p:nvPr>
        </p:nvSpPr>
        <p:spPr/>
        <p:txBody>
          <a:bodyPr/>
          <a:lstStyle/>
          <a:p>
            <a:fld id="{1A814AAE-762C-4AC7-BD8A-A2CC080682BD}" type="slidenum">
              <a:rPr lang="en-US" smtClean="0"/>
              <a:t>2</a:t>
            </a:fld>
            <a:endParaRPr lang="en-US" dirty="0"/>
          </a:p>
        </p:txBody>
      </p:sp>
    </p:spTree>
    <p:extLst>
      <p:ext uri="{BB962C8B-B14F-4D97-AF65-F5344CB8AC3E}">
        <p14:creationId xmlns:p14="http://schemas.microsoft.com/office/powerpoint/2010/main" val="238072224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8FC5D14-E61A-A21E-0573-6519C98C219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B8FFA96-3D3C-ABA4-83DB-0B5E9A2D1F4B}"/>
              </a:ext>
            </a:extLst>
          </p:cNvPr>
          <p:cNvSpPr>
            <a:spLocks noGrp="1"/>
          </p:cNvSpPr>
          <p:nvPr>
            <p:ph type="title"/>
          </p:nvPr>
        </p:nvSpPr>
        <p:spPr>
          <a:xfrm>
            <a:off x="1949669" y="613233"/>
            <a:ext cx="6818094" cy="511865"/>
          </a:xfrm>
        </p:spPr>
        <p:txBody>
          <a:bodyPr/>
          <a:lstStyle/>
          <a:p>
            <a:r>
              <a:rPr lang="en-US" sz="3600" dirty="0"/>
              <a:t>Sample Narrative Statement (2)</a:t>
            </a:r>
          </a:p>
        </p:txBody>
      </p:sp>
      <p:pic>
        <p:nvPicPr>
          <p:cNvPr id="11" name="Content Placeholder 10" descr="A paper with text and a teal arrow.">
            <a:extLst>
              <a:ext uri="{FF2B5EF4-FFF2-40B4-BE49-F238E27FC236}">
                <a16:creationId xmlns:a16="http://schemas.microsoft.com/office/drawing/2014/main" id="{3AA70ACB-4B0E-6068-7238-0C0E2072A7C6}"/>
              </a:ext>
            </a:extLst>
          </p:cNvPr>
          <p:cNvPicPr>
            <a:picLocks noGrp="1" noChangeAspect="1"/>
          </p:cNvPicPr>
          <p:nvPr>
            <p:ph sz="half" idx="1"/>
          </p:nvPr>
        </p:nvPicPr>
        <p:blipFill>
          <a:blip r:embed="rId2" cstate="print">
            <a:extLst>
              <a:ext uri="{BEBA8EAE-BF5A-486C-A8C5-ECC9F3942E4B}">
                <a14:imgProps xmlns:a14="http://schemas.microsoft.com/office/drawing/2010/main">
                  <a14:imgLayer r:embed="rId3">
                    <a14:imgEffect>
                      <a14:brightnessContrast bright="2000"/>
                    </a14:imgEffect>
                  </a14:imgLayer>
                </a14:imgProps>
              </a:ext>
              <a:ext uri="{28A0092B-C50C-407E-A947-70E740481C1C}">
                <a14:useLocalDpi xmlns:a14="http://schemas.microsoft.com/office/drawing/2010/main" val="0"/>
              </a:ext>
            </a:extLst>
          </a:blip>
          <a:srcRect l="-23" t="2882" r="1" b="13660"/>
          <a:stretch/>
        </p:blipFill>
        <p:spPr>
          <a:xfrm>
            <a:off x="3313326" y="1482964"/>
            <a:ext cx="3778037" cy="1872405"/>
          </a:xfrm>
          <a:prstGeom prst="rect">
            <a:avLst/>
          </a:prstGeom>
          <a:ln w="3175" cap="sq">
            <a:solidFill>
              <a:srgbClr val="000000"/>
            </a:solidFill>
            <a:prstDash val="solid"/>
            <a:miter lim="800000"/>
          </a:ln>
          <a:effectLst>
            <a:outerShdw blurRad="50800" dist="38100" dir="2700000" algn="tl" rotWithShape="0">
              <a:srgbClr val="000000">
                <a:alpha val="43000"/>
              </a:srgbClr>
            </a:outerShdw>
          </a:effectLst>
        </p:spPr>
      </p:pic>
      <p:sp>
        <p:nvSpPr>
          <p:cNvPr id="4" name="Content Placeholder 3">
            <a:extLst>
              <a:ext uri="{FF2B5EF4-FFF2-40B4-BE49-F238E27FC236}">
                <a16:creationId xmlns:a16="http://schemas.microsoft.com/office/drawing/2014/main" id="{5A824BE1-6F9B-F7CE-D814-3B4406A589E5}"/>
              </a:ext>
            </a:extLst>
          </p:cNvPr>
          <p:cNvSpPr>
            <a:spLocks noGrp="1"/>
          </p:cNvSpPr>
          <p:nvPr>
            <p:ph sz="half" idx="2"/>
          </p:nvPr>
        </p:nvSpPr>
        <p:spPr>
          <a:xfrm>
            <a:off x="1949669" y="3725359"/>
            <a:ext cx="6786563" cy="2599241"/>
          </a:xfrm>
        </p:spPr>
        <p:txBody>
          <a:bodyPr>
            <a:noAutofit/>
          </a:bodyPr>
          <a:lstStyle/>
          <a:p>
            <a:pPr>
              <a:lnSpc>
                <a:spcPct val="90000"/>
              </a:lnSpc>
              <a:spcBef>
                <a:spcPts val="576"/>
              </a:spcBef>
              <a:spcAft>
                <a:spcPts val="1200"/>
              </a:spcAft>
            </a:pPr>
            <a:r>
              <a:rPr lang="en-US" sz="2400" dirty="0"/>
              <a:t>In the image above, one line below the heading, “School Profile,” is the following text, “You may begin your response to Narrative Statement 1 here. You do not need to list the bullet statements as subheadings. We want you to have as much space as possible to respond since each Narrative Statement is limited to two pages.”</a:t>
            </a:r>
          </a:p>
        </p:txBody>
      </p:sp>
      <p:sp>
        <p:nvSpPr>
          <p:cNvPr id="5" name="Slide Number Placeholder 4">
            <a:extLst>
              <a:ext uri="{FF2B5EF4-FFF2-40B4-BE49-F238E27FC236}">
                <a16:creationId xmlns:a16="http://schemas.microsoft.com/office/drawing/2014/main" id="{F97919D4-2D5A-3F9D-7633-263115311310}"/>
              </a:ext>
            </a:extLst>
          </p:cNvPr>
          <p:cNvSpPr>
            <a:spLocks noGrp="1"/>
          </p:cNvSpPr>
          <p:nvPr>
            <p:ph type="sldNum" sz="quarter" idx="12"/>
          </p:nvPr>
        </p:nvSpPr>
        <p:spPr/>
        <p:txBody>
          <a:bodyPr/>
          <a:lstStyle/>
          <a:p>
            <a:fld id="{1A814AAE-762C-4AC7-BD8A-A2CC080682BD}" type="slidenum">
              <a:rPr lang="en-US" smtClean="0"/>
              <a:t>20</a:t>
            </a:fld>
            <a:endParaRPr lang="en-US" dirty="0"/>
          </a:p>
        </p:txBody>
      </p:sp>
    </p:spTree>
    <p:extLst>
      <p:ext uri="{BB962C8B-B14F-4D97-AF65-F5344CB8AC3E}">
        <p14:creationId xmlns:p14="http://schemas.microsoft.com/office/powerpoint/2010/main" val="90569823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FCD23F-776D-32F4-10A3-9B3A95BB5093}"/>
              </a:ext>
            </a:extLst>
          </p:cNvPr>
          <p:cNvSpPr>
            <a:spLocks noGrp="1"/>
          </p:cNvSpPr>
          <p:nvPr>
            <p:ph type="title"/>
          </p:nvPr>
        </p:nvSpPr>
        <p:spPr>
          <a:xfrm>
            <a:off x="1676401" y="586389"/>
            <a:ext cx="7391399" cy="1133239"/>
          </a:xfrm>
        </p:spPr>
        <p:txBody>
          <a:bodyPr>
            <a:noAutofit/>
          </a:bodyPr>
          <a:lstStyle/>
          <a:p>
            <a:r>
              <a:rPr lang="en-US" sz="3600" dirty="0">
                <a:effectLst/>
                <a:latin typeface="Arial" panose="020B0604020202020204" pitchFamily="34" charset="0"/>
                <a:ea typeface="Times New Roman" panose="02020603050405020304" pitchFamily="18" charset="0"/>
                <a:cs typeface="Times New Roman" panose="02020603050405020304" pitchFamily="18" charset="0"/>
              </a:rPr>
              <a:t>Underlying Questions When </a:t>
            </a:r>
            <a:br>
              <a:rPr lang="en-US" sz="3600" dirty="0">
                <a:effectLst/>
                <a:latin typeface="Arial" panose="020B0604020202020204" pitchFamily="34" charset="0"/>
                <a:ea typeface="Times New Roman" panose="02020603050405020304" pitchFamily="18" charset="0"/>
                <a:cs typeface="Times New Roman" panose="02020603050405020304" pitchFamily="18" charset="0"/>
              </a:rPr>
            </a:br>
            <a:r>
              <a:rPr lang="en-US" sz="3600" dirty="0">
                <a:effectLst/>
                <a:latin typeface="Arial" panose="020B0604020202020204" pitchFamily="34" charset="0"/>
                <a:ea typeface="Times New Roman" panose="02020603050405020304" pitchFamily="18" charset="0"/>
                <a:cs typeface="Times New Roman" panose="02020603050405020304" pitchFamily="18" charset="0"/>
              </a:rPr>
              <a:t>Writing Narrative Statements </a:t>
            </a:r>
            <a:r>
              <a:rPr lang="en-US" sz="3600" dirty="0"/>
              <a:t>(1)</a:t>
            </a:r>
            <a:br>
              <a:rPr lang="en-US" sz="3600" dirty="0">
                <a:effectLst/>
                <a:latin typeface="Arial" panose="020B0604020202020204" pitchFamily="34" charset="0"/>
                <a:ea typeface="Times New Roman" panose="02020603050405020304" pitchFamily="18" charset="0"/>
                <a:cs typeface="Times New Roman" panose="02020603050405020304" pitchFamily="18" charset="0"/>
              </a:rPr>
            </a:br>
            <a:endParaRPr lang="en-US" sz="3600" dirty="0"/>
          </a:p>
        </p:txBody>
      </p:sp>
      <p:sp>
        <p:nvSpPr>
          <p:cNvPr id="3" name="Content Placeholder 2">
            <a:extLst>
              <a:ext uri="{FF2B5EF4-FFF2-40B4-BE49-F238E27FC236}">
                <a16:creationId xmlns:a16="http://schemas.microsoft.com/office/drawing/2014/main" id="{C7A06D18-C925-24A2-9BD6-67E8C74ECB89}"/>
              </a:ext>
            </a:extLst>
          </p:cNvPr>
          <p:cNvSpPr>
            <a:spLocks noGrp="1"/>
          </p:cNvSpPr>
          <p:nvPr>
            <p:ph idx="1"/>
          </p:nvPr>
        </p:nvSpPr>
        <p:spPr>
          <a:xfrm>
            <a:off x="1676400" y="1828800"/>
            <a:ext cx="7391400" cy="4419600"/>
          </a:xfrm>
        </p:spPr>
        <p:txBody>
          <a:bodyPr>
            <a:noAutofit/>
          </a:bodyPr>
          <a:lstStyle/>
          <a:p>
            <a:pPr>
              <a:lnSpc>
                <a:spcPct val="90000"/>
              </a:lnSpc>
              <a:spcBef>
                <a:spcPts val="576"/>
              </a:spcBef>
              <a:spcAft>
                <a:spcPts val="1200"/>
              </a:spcAft>
            </a:pPr>
            <a:r>
              <a:rPr lang="en-US" sz="2300" dirty="0">
                <a:effectLst/>
                <a:ea typeface="Times New Roman" panose="02020603050405020304" pitchFamily="18" charset="0"/>
                <a:cs typeface="Times New Roman" panose="02020603050405020304" pitchFamily="18" charset="0"/>
              </a:rPr>
              <a:t>Ensure that each of the five Narrative Statements focuses on the specific qualities and innovative characteristics that make the applicant school an exemplary model and that could be useful to other schools. Summarize the elements the school uses that have led to continuous school improvement. Give examples and cite evidence that your school performs above and beyond the performance of a normally effective </a:t>
            </a:r>
            <a:r>
              <a:rPr lang="en-US" sz="2300" dirty="0">
                <a:ea typeface="Times New Roman" panose="02020603050405020304" pitchFamily="18" charset="0"/>
                <a:cs typeface="Times New Roman" panose="02020603050405020304" pitchFamily="18" charset="0"/>
              </a:rPr>
              <a:t>community day school or </a:t>
            </a:r>
            <a:r>
              <a:rPr lang="en-US" sz="2300" dirty="0">
                <a:effectLst/>
                <a:ea typeface="Times New Roman" panose="02020603050405020304" pitchFamily="18" charset="0"/>
                <a:cs typeface="Times New Roman" panose="02020603050405020304" pitchFamily="18" charset="0"/>
              </a:rPr>
              <a:t>continuation high school. Include a description of how your school is helping to close the Achievement Gap (defined as the gap between test scores for African American and Hispanic students compared to test scores for white and Asian students).</a:t>
            </a:r>
            <a:endParaRPr lang="en-US" sz="2300" dirty="0">
              <a:effectLst/>
              <a:ea typeface="Calibri" panose="020F0502020204030204" pitchFamily="34" charset="0"/>
            </a:endParaRPr>
          </a:p>
          <a:p>
            <a:endParaRPr lang="en-US" sz="2300" dirty="0"/>
          </a:p>
        </p:txBody>
      </p:sp>
      <p:sp>
        <p:nvSpPr>
          <p:cNvPr id="4" name="Slide Number Placeholder 3">
            <a:extLst>
              <a:ext uri="{FF2B5EF4-FFF2-40B4-BE49-F238E27FC236}">
                <a16:creationId xmlns:a16="http://schemas.microsoft.com/office/drawing/2014/main" id="{8DC4730F-291C-3B0E-73DC-4AC48563F493}"/>
              </a:ext>
            </a:extLst>
          </p:cNvPr>
          <p:cNvSpPr>
            <a:spLocks noGrp="1"/>
          </p:cNvSpPr>
          <p:nvPr>
            <p:ph type="sldNum" sz="quarter" idx="12"/>
          </p:nvPr>
        </p:nvSpPr>
        <p:spPr/>
        <p:txBody>
          <a:bodyPr/>
          <a:lstStyle/>
          <a:p>
            <a:fld id="{1A814AAE-762C-4AC7-BD8A-A2CC080682BD}" type="slidenum">
              <a:rPr lang="en-US" smtClean="0"/>
              <a:pPr/>
              <a:t>21</a:t>
            </a:fld>
            <a:endParaRPr lang="en-US" dirty="0"/>
          </a:p>
        </p:txBody>
      </p:sp>
    </p:spTree>
    <p:extLst>
      <p:ext uri="{BB962C8B-B14F-4D97-AF65-F5344CB8AC3E}">
        <p14:creationId xmlns:p14="http://schemas.microsoft.com/office/powerpoint/2010/main" val="375269286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80531D-6B57-82CE-6A9F-44A5035A2B56}"/>
              </a:ext>
            </a:extLst>
          </p:cNvPr>
          <p:cNvSpPr>
            <a:spLocks noGrp="1"/>
          </p:cNvSpPr>
          <p:nvPr>
            <p:ph type="title"/>
          </p:nvPr>
        </p:nvSpPr>
        <p:spPr>
          <a:xfrm>
            <a:off x="1939159" y="685800"/>
            <a:ext cx="6862763" cy="883627"/>
          </a:xfrm>
        </p:spPr>
        <p:txBody>
          <a:bodyPr>
            <a:noAutofit/>
          </a:bodyPr>
          <a:lstStyle/>
          <a:p>
            <a:r>
              <a:rPr lang="en-US" sz="3600" dirty="0">
                <a:effectLst/>
                <a:latin typeface="Arial" panose="020B0604020202020204" pitchFamily="34" charset="0"/>
                <a:ea typeface="Times New Roman" panose="02020603050405020304" pitchFamily="18" charset="0"/>
                <a:cs typeface="Times New Roman" panose="02020603050405020304" pitchFamily="18" charset="0"/>
              </a:rPr>
              <a:t>Underlying Questions When </a:t>
            </a:r>
            <a:br>
              <a:rPr lang="en-US" sz="3600" dirty="0">
                <a:effectLst/>
                <a:latin typeface="Arial" panose="020B0604020202020204" pitchFamily="34" charset="0"/>
                <a:ea typeface="Times New Roman" panose="02020603050405020304" pitchFamily="18" charset="0"/>
                <a:cs typeface="Times New Roman" panose="02020603050405020304" pitchFamily="18" charset="0"/>
              </a:rPr>
            </a:br>
            <a:r>
              <a:rPr lang="en-US" sz="3600" dirty="0">
                <a:effectLst/>
                <a:latin typeface="Arial" panose="020B0604020202020204" pitchFamily="34" charset="0"/>
                <a:ea typeface="Times New Roman" panose="02020603050405020304" pitchFamily="18" charset="0"/>
                <a:cs typeface="Times New Roman" panose="02020603050405020304" pitchFamily="18" charset="0"/>
              </a:rPr>
              <a:t>Writing Narrative Statements </a:t>
            </a:r>
            <a:r>
              <a:rPr lang="en-US" sz="3600" dirty="0"/>
              <a:t>(2)</a:t>
            </a:r>
          </a:p>
        </p:txBody>
      </p:sp>
      <p:sp>
        <p:nvSpPr>
          <p:cNvPr id="3" name="Content Placeholder 2">
            <a:extLst>
              <a:ext uri="{FF2B5EF4-FFF2-40B4-BE49-F238E27FC236}">
                <a16:creationId xmlns:a16="http://schemas.microsoft.com/office/drawing/2014/main" id="{45D48D37-FC9B-F884-2F17-35DCAB1AACDF}"/>
              </a:ext>
            </a:extLst>
          </p:cNvPr>
          <p:cNvSpPr>
            <a:spLocks noGrp="1"/>
          </p:cNvSpPr>
          <p:nvPr>
            <p:ph idx="1"/>
          </p:nvPr>
        </p:nvSpPr>
        <p:spPr>
          <a:xfrm>
            <a:off x="1939159" y="2057400"/>
            <a:ext cx="6862763" cy="4191000"/>
          </a:xfrm>
        </p:spPr>
        <p:txBody>
          <a:bodyPr>
            <a:noAutofit/>
          </a:bodyPr>
          <a:lstStyle/>
          <a:p>
            <a:pPr marL="0" marR="0" indent="0">
              <a:lnSpc>
                <a:spcPct val="90000"/>
              </a:lnSpc>
              <a:spcBef>
                <a:spcPts val="0"/>
              </a:spcBef>
              <a:spcAft>
                <a:spcPts val="1200"/>
              </a:spcAft>
              <a:buNone/>
            </a:pPr>
            <a:r>
              <a:rPr lang="en-US" sz="2400" dirty="0">
                <a:effectLst/>
                <a:latin typeface="Arial" panose="020B0604020202020204" pitchFamily="34" charset="0"/>
                <a:ea typeface="Calibri" panose="020F0502020204030204" pitchFamily="34" charset="0"/>
              </a:rPr>
              <a:t>Within the five Narrative Statements, keep in mind these four underlying questions:</a:t>
            </a:r>
          </a:p>
          <a:p>
            <a:pPr>
              <a:lnSpc>
                <a:spcPct val="90000"/>
              </a:lnSpc>
              <a:spcBef>
                <a:spcPts val="576"/>
              </a:spcBef>
              <a:spcAft>
                <a:spcPts val="1200"/>
              </a:spcAft>
            </a:pPr>
            <a:r>
              <a:rPr lang="en-US" sz="2400" dirty="0">
                <a:effectLst/>
                <a:latin typeface="Arial" panose="020B0604020202020204" pitchFamily="34" charset="0"/>
                <a:ea typeface="Calibri" panose="020F0502020204030204" pitchFamily="34" charset="0"/>
              </a:rPr>
              <a:t>What do we want all students to know and be able to do?</a:t>
            </a:r>
          </a:p>
          <a:p>
            <a:pPr>
              <a:lnSpc>
                <a:spcPct val="90000"/>
              </a:lnSpc>
              <a:spcBef>
                <a:spcPts val="576"/>
              </a:spcBef>
              <a:spcAft>
                <a:spcPts val="1200"/>
              </a:spcAft>
            </a:pPr>
            <a:r>
              <a:rPr lang="en-US" sz="2400" dirty="0">
                <a:effectLst/>
                <a:latin typeface="Arial" panose="020B0604020202020204" pitchFamily="34" charset="0"/>
                <a:ea typeface="Calibri" panose="020F0502020204030204" pitchFamily="34" charset="0"/>
              </a:rPr>
              <a:t>How will we know if they learn it?</a:t>
            </a:r>
          </a:p>
          <a:p>
            <a:pPr>
              <a:lnSpc>
                <a:spcPct val="90000"/>
              </a:lnSpc>
              <a:spcBef>
                <a:spcPts val="576"/>
              </a:spcBef>
              <a:spcAft>
                <a:spcPts val="1200"/>
              </a:spcAft>
            </a:pPr>
            <a:r>
              <a:rPr lang="en-US" sz="2400" dirty="0">
                <a:effectLst/>
                <a:latin typeface="Arial" panose="020B0604020202020204" pitchFamily="34" charset="0"/>
                <a:ea typeface="Calibri" panose="020F0502020204030204" pitchFamily="34" charset="0"/>
              </a:rPr>
              <a:t>How will we respond when some students do not learn?</a:t>
            </a:r>
          </a:p>
          <a:p>
            <a:pPr>
              <a:lnSpc>
                <a:spcPct val="90000"/>
              </a:lnSpc>
              <a:spcBef>
                <a:spcPts val="576"/>
              </a:spcBef>
              <a:spcAft>
                <a:spcPts val="1200"/>
              </a:spcAft>
            </a:pPr>
            <a:r>
              <a:rPr lang="en-US" sz="2400" dirty="0">
                <a:effectLst/>
                <a:latin typeface="Arial" panose="020B0604020202020204" pitchFamily="34" charset="0"/>
                <a:ea typeface="Calibri" panose="020F0502020204030204" pitchFamily="34" charset="0"/>
              </a:rPr>
              <a:t>How will we extend the learning for students who are already proficient?</a:t>
            </a:r>
          </a:p>
          <a:p>
            <a:endParaRPr lang="en-US" sz="2400" dirty="0"/>
          </a:p>
        </p:txBody>
      </p:sp>
      <p:sp>
        <p:nvSpPr>
          <p:cNvPr id="4" name="Slide Number Placeholder 3">
            <a:extLst>
              <a:ext uri="{FF2B5EF4-FFF2-40B4-BE49-F238E27FC236}">
                <a16:creationId xmlns:a16="http://schemas.microsoft.com/office/drawing/2014/main" id="{216FB327-177B-0C8C-6B06-EF0E5F258735}"/>
              </a:ext>
            </a:extLst>
          </p:cNvPr>
          <p:cNvSpPr>
            <a:spLocks noGrp="1"/>
          </p:cNvSpPr>
          <p:nvPr>
            <p:ph type="sldNum" sz="quarter" idx="12"/>
          </p:nvPr>
        </p:nvSpPr>
        <p:spPr/>
        <p:txBody>
          <a:bodyPr/>
          <a:lstStyle/>
          <a:p>
            <a:fld id="{1A814AAE-762C-4AC7-BD8A-A2CC080682BD}" type="slidenum">
              <a:rPr lang="en-US" smtClean="0"/>
              <a:pPr/>
              <a:t>22</a:t>
            </a:fld>
            <a:endParaRPr lang="en-US" dirty="0"/>
          </a:p>
        </p:txBody>
      </p:sp>
    </p:spTree>
    <p:extLst>
      <p:ext uri="{BB962C8B-B14F-4D97-AF65-F5344CB8AC3E}">
        <p14:creationId xmlns:p14="http://schemas.microsoft.com/office/powerpoint/2010/main" val="103653035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80531D-6B57-82CE-6A9F-44A5035A2B56}"/>
              </a:ext>
            </a:extLst>
          </p:cNvPr>
          <p:cNvSpPr>
            <a:spLocks noGrp="1"/>
          </p:cNvSpPr>
          <p:nvPr>
            <p:ph type="title"/>
          </p:nvPr>
        </p:nvSpPr>
        <p:spPr>
          <a:xfrm>
            <a:off x="1828857" y="762000"/>
            <a:ext cx="6941538" cy="704010"/>
          </a:xfrm>
        </p:spPr>
        <p:txBody>
          <a:bodyPr>
            <a:noAutofit/>
          </a:bodyPr>
          <a:lstStyle/>
          <a:p>
            <a:r>
              <a:rPr lang="en-US" sz="3600" dirty="0">
                <a:effectLst/>
                <a:latin typeface="Arial" panose="020B0604020202020204" pitchFamily="34" charset="0"/>
                <a:ea typeface="Times New Roman" panose="02020603050405020304" pitchFamily="18" charset="0"/>
                <a:cs typeface="Times New Roman" panose="02020603050405020304" pitchFamily="18" charset="0"/>
              </a:rPr>
              <a:t>Central Theme: </a:t>
            </a:r>
            <a:br>
              <a:rPr lang="en-US" sz="3600" dirty="0">
                <a:effectLst/>
                <a:latin typeface="Arial" panose="020B0604020202020204" pitchFamily="34" charset="0"/>
                <a:ea typeface="Times New Roman" panose="02020603050405020304" pitchFamily="18" charset="0"/>
                <a:cs typeface="Times New Roman" panose="02020603050405020304" pitchFamily="18" charset="0"/>
              </a:rPr>
            </a:br>
            <a:r>
              <a:rPr lang="en-US" sz="3600" dirty="0">
                <a:effectLst/>
                <a:latin typeface="Arial" panose="020B0604020202020204" pitchFamily="34" charset="0"/>
                <a:ea typeface="Times New Roman" panose="02020603050405020304" pitchFamily="18" charset="0"/>
                <a:cs typeface="Times New Roman" panose="02020603050405020304" pitchFamily="18" charset="0"/>
              </a:rPr>
              <a:t>This Whole Child </a:t>
            </a:r>
            <a:r>
              <a:rPr lang="en-US" sz="3600" dirty="0"/>
              <a:t>(1)</a:t>
            </a:r>
          </a:p>
        </p:txBody>
      </p:sp>
      <p:sp>
        <p:nvSpPr>
          <p:cNvPr id="3" name="Content Placeholder 2">
            <a:extLst>
              <a:ext uri="{FF2B5EF4-FFF2-40B4-BE49-F238E27FC236}">
                <a16:creationId xmlns:a16="http://schemas.microsoft.com/office/drawing/2014/main" id="{45D48D37-FC9B-F884-2F17-35DCAB1AACDF}"/>
              </a:ext>
            </a:extLst>
          </p:cNvPr>
          <p:cNvSpPr>
            <a:spLocks noGrp="1"/>
          </p:cNvSpPr>
          <p:nvPr>
            <p:ph idx="1"/>
          </p:nvPr>
        </p:nvSpPr>
        <p:spPr>
          <a:xfrm>
            <a:off x="1828800" y="1905000"/>
            <a:ext cx="6938963" cy="3886200"/>
          </a:xfrm>
        </p:spPr>
        <p:txBody>
          <a:bodyPr>
            <a:noAutofit/>
          </a:bodyPr>
          <a:lstStyle/>
          <a:p>
            <a:pPr marL="0" indent="0">
              <a:lnSpc>
                <a:spcPct val="90000"/>
              </a:lnSpc>
              <a:spcBef>
                <a:spcPts val="576"/>
              </a:spcBef>
              <a:spcAft>
                <a:spcPts val="1200"/>
              </a:spcAft>
              <a:buNone/>
            </a:pPr>
            <a:r>
              <a:rPr lang="en-US" sz="2400" dirty="0">
                <a:effectLst/>
                <a:latin typeface="Arial" panose="020B0604020202020204" pitchFamily="34" charset="0"/>
                <a:ea typeface="Calibri" panose="020F0502020204030204" pitchFamily="34" charset="0"/>
              </a:rPr>
              <a:t>Within each application, you will find reference to the term, “This Whole Child,” as a central theme. This is in contrast to the generic term, “The Whole Child,” which is a useful, but general approach to understanding and responding to and supporting youth. “This Whole Child,” calls out that we do not work with generic students, we work with individual students who are unique individuals who have come together to comprise a learning community. </a:t>
            </a:r>
            <a:endParaRPr lang="en-US" sz="2400" dirty="0"/>
          </a:p>
        </p:txBody>
      </p:sp>
      <p:sp>
        <p:nvSpPr>
          <p:cNvPr id="4" name="Slide Number Placeholder 3">
            <a:extLst>
              <a:ext uri="{FF2B5EF4-FFF2-40B4-BE49-F238E27FC236}">
                <a16:creationId xmlns:a16="http://schemas.microsoft.com/office/drawing/2014/main" id="{216FB327-177B-0C8C-6B06-EF0E5F258735}"/>
              </a:ext>
            </a:extLst>
          </p:cNvPr>
          <p:cNvSpPr>
            <a:spLocks noGrp="1"/>
          </p:cNvSpPr>
          <p:nvPr>
            <p:ph type="sldNum" sz="quarter" idx="12"/>
          </p:nvPr>
        </p:nvSpPr>
        <p:spPr/>
        <p:txBody>
          <a:bodyPr/>
          <a:lstStyle/>
          <a:p>
            <a:fld id="{1A814AAE-762C-4AC7-BD8A-A2CC080682BD}" type="slidenum">
              <a:rPr lang="en-US" smtClean="0"/>
              <a:pPr/>
              <a:t>23</a:t>
            </a:fld>
            <a:endParaRPr lang="en-US" dirty="0"/>
          </a:p>
        </p:txBody>
      </p:sp>
    </p:spTree>
    <p:extLst>
      <p:ext uri="{BB962C8B-B14F-4D97-AF65-F5344CB8AC3E}">
        <p14:creationId xmlns:p14="http://schemas.microsoft.com/office/powerpoint/2010/main" val="137721791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80531D-6B57-82CE-6A9F-44A5035A2B56}"/>
              </a:ext>
            </a:extLst>
          </p:cNvPr>
          <p:cNvSpPr>
            <a:spLocks noGrp="1"/>
          </p:cNvSpPr>
          <p:nvPr>
            <p:ph type="title"/>
          </p:nvPr>
        </p:nvSpPr>
        <p:spPr>
          <a:xfrm>
            <a:off x="1927179" y="438990"/>
            <a:ext cx="6893628" cy="704010"/>
          </a:xfrm>
        </p:spPr>
        <p:txBody>
          <a:bodyPr>
            <a:noAutofit/>
          </a:bodyPr>
          <a:lstStyle/>
          <a:p>
            <a:r>
              <a:rPr lang="en-US" sz="3600" dirty="0">
                <a:effectLst/>
                <a:latin typeface="Arial" panose="020B0604020202020204" pitchFamily="34" charset="0"/>
                <a:ea typeface="Times New Roman" panose="02020603050405020304" pitchFamily="18" charset="0"/>
                <a:cs typeface="Times New Roman" panose="02020603050405020304" pitchFamily="18" charset="0"/>
              </a:rPr>
              <a:t>Central Theme:</a:t>
            </a:r>
            <a:br>
              <a:rPr lang="en-US" sz="3600" dirty="0">
                <a:effectLst/>
                <a:latin typeface="Arial" panose="020B0604020202020204" pitchFamily="34" charset="0"/>
                <a:ea typeface="Times New Roman" panose="02020603050405020304" pitchFamily="18" charset="0"/>
                <a:cs typeface="Times New Roman" panose="02020603050405020304" pitchFamily="18" charset="0"/>
              </a:rPr>
            </a:br>
            <a:r>
              <a:rPr lang="en-US" sz="3600" dirty="0">
                <a:effectLst/>
                <a:latin typeface="Arial" panose="020B0604020202020204" pitchFamily="34" charset="0"/>
                <a:ea typeface="Times New Roman" panose="02020603050405020304" pitchFamily="18" charset="0"/>
                <a:cs typeface="Times New Roman" panose="02020603050405020304" pitchFamily="18" charset="0"/>
              </a:rPr>
              <a:t>This Whole Child </a:t>
            </a:r>
            <a:r>
              <a:rPr lang="en-US" sz="3600" dirty="0"/>
              <a:t>(2)</a:t>
            </a:r>
          </a:p>
        </p:txBody>
      </p:sp>
      <p:sp>
        <p:nvSpPr>
          <p:cNvPr id="3" name="Content Placeholder 2">
            <a:extLst>
              <a:ext uri="{FF2B5EF4-FFF2-40B4-BE49-F238E27FC236}">
                <a16:creationId xmlns:a16="http://schemas.microsoft.com/office/drawing/2014/main" id="{45D48D37-FC9B-F884-2F17-35DCAB1AACDF}"/>
              </a:ext>
            </a:extLst>
          </p:cNvPr>
          <p:cNvSpPr>
            <a:spLocks noGrp="1"/>
          </p:cNvSpPr>
          <p:nvPr>
            <p:ph idx="1"/>
          </p:nvPr>
        </p:nvSpPr>
        <p:spPr>
          <a:xfrm>
            <a:off x="1828800" y="1676400"/>
            <a:ext cx="7162800" cy="4876800"/>
          </a:xfrm>
        </p:spPr>
        <p:txBody>
          <a:bodyPr>
            <a:noAutofit/>
          </a:bodyPr>
          <a:lstStyle/>
          <a:p>
            <a:pPr marL="0" indent="0">
              <a:lnSpc>
                <a:spcPct val="90000"/>
              </a:lnSpc>
              <a:spcBef>
                <a:spcPts val="576"/>
              </a:spcBef>
              <a:spcAft>
                <a:spcPts val="1200"/>
              </a:spcAft>
              <a:buNone/>
            </a:pPr>
            <a:r>
              <a:rPr lang="en-US" sz="2400" dirty="0">
                <a:effectLst/>
                <a:latin typeface="Arial" panose="020B0604020202020204" pitchFamily="34" charset="0"/>
                <a:ea typeface="Calibri" panose="020F0502020204030204" pitchFamily="34" charset="0"/>
              </a:rPr>
              <a:t>You do this by providing your students with myriad educational options, mental health resources, and other support services, through which you identify and address their unique needs, including </a:t>
            </a:r>
            <a:r>
              <a:rPr lang="en-US" sz="2400" dirty="0">
                <a:effectLst/>
                <a:latin typeface="Arial" panose="020B0604020202020204" pitchFamily="34" charset="0"/>
                <a:ea typeface="Times New Roman" panose="02020603050405020304" pitchFamily="18" charset="0"/>
                <a:cs typeface="Times New Roman" panose="02020603050405020304" pitchFamily="18" charset="0"/>
              </a:rPr>
              <a:t>valid and respectable goals, values, strengths, challenges, and pains that might be being expressed problematically,</a:t>
            </a:r>
            <a:r>
              <a:rPr lang="en-US" sz="2400" dirty="0">
                <a:effectLst/>
                <a:latin typeface="Arial" panose="020B0604020202020204" pitchFamily="34" charset="0"/>
                <a:ea typeface="Calibri" panose="020F0502020204030204" pitchFamily="34" charset="0"/>
              </a:rPr>
              <a:t> and elevate their unique strengths and assets. </a:t>
            </a:r>
          </a:p>
          <a:p>
            <a:pPr marL="0" indent="0">
              <a:lnSpc>
                <a:spcPct val="90000"/>
              </a:lnSpc>
              <a:spcBef>
                <a:spcPts val="576"/>
              </a:spcBef>
              <a:spcAft>
                <a:spcPts val="1200"/>
              </a:spcAft>
              <a:buNone/>
            </a:pPr>
            <a:r>
              <a:rPr lang="en-US" sz="2400" dirty="0">
                <a:effectLst/>
                <a:latin typeface="Arial" panose="020B0604020202020204" pitchFamily="34" charset="0"/>
                <a:ea typeface="Calibri" panose="020F0502020204030204" pitchFamily="34" charset="0"/>
              </a:rPr>
              <a:t>We need to listen “through this whole student’s ears” to understand their lived experience. The School Evaluation of Effectiveness Narrative Statement asks you to address and document both the individual progress of each student and a compilation of these individual findings.</a:t>
            </a:r>
          </a:p>
          <a:p>
            <a:pPr marL="0" indent="0">
              <a:buNone/>
            </a:pPr>
            <a:endParaRPr lang="en-US" sz="2400" dirty="0"/>
          </a:p>
        </p:txBody>
      </p:sp>
      <p:sp>
        <p:nvSpPr>
          <p:cNvPr id="4" name="Slide Number Placeholder 3">
            <a:extLst>
              <a:ext uri="{FF2B5EF4-FFF2-40B4-BE49-F238E27FC236}">
                <a16:creationId xmlns:a16="http://schemas.microsoft.com/office/drawing/2014/main" id="{216FB327-177B-0C8C-6B06-EF0E5F258735}"/>
              </a:ext>
            </a:extLst>
          </p:cNvPr>
          <p:cNvSpPr>
            <a:spLocks noGrp="1"/>
          </p:cNvSpPr>
          <p:nvPr>
            <p:ph type="sldNum" sz="quarter" idx="12"/>
          </p:nvPr>
        </p:nvSpPr>
        <p:spPr>
          <a:xfrm>
            <a:off x="7162800" y="6324600"/>
            <a:ext cx="1676400" cy="457200"/>
          </a:xfrm>
        </p:spPr>
        <p:txBody>
          <a:bodyPr/>
          <a:lstStyle/>
          <a:p>
            <a:fld id="{1A814AAE-762C-4AC7-BD8A-A2CC080682BD}" type="slidenum">
              <a:rPr lang="en-US" smtClean="0"/>
              <a:pPr/>
              <a:t>24</a:t>
            </a:fld>
            <a:endParaRPr lang="en-US" dirty="0"/>
          </a:p>
        </p:txBody>
      </p:sp>
    </p:spTree>
    <p:extLst>
      <p:ext uri="{BB962C8B-B14F-4D97-AF65-F5344CB8AC3E}">
        <p14:creationId xmlns:p14="http://schemas.microsoft.com/office/powerpoint/2010/main" val="130199691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08755C-0F1C-9C03-3030-A3341AEB5AD4}"/>
              </a:ext>
            </a:extLst>
          </p:cNvPr>
          <p:cNvSpPr>
            <a:spLocks noGrp="1"/>
          </p:cNvSpPr>
          <p:nvPr>
            <p:ph type="title"/>
          </p:nvPr>
        </p:nvSpPr>
        <p:spPr>
          <a:xfrm>
            <a:off x="1905000" y="838200"/>
            <a:ext cx="6912490" cy="519320"/>
          </a:xfrm>
        </p:spPr>
        <p:txBody>
          <a:bodyPr>
            <a:noAutofit/>
          </a:bodyPr>
          <a:lstStyle/>
          <a:p>
            <a:r>
              <a:rPr lang="en-US" sz="3600" dirty="0"/>
              <a:t>Narrative Statement 1: </a:t>
            </a:r>
            <a:br>
              <a:rPr lang="en-US" sz="3600" dirty="0"/>
            </a:br>
            <a:r>
              <a:rPr lang="en-US" sz="3600" dirty="0"/>
              <a:t>School Profile (1) </a:t>
            </a:r>
          </a:p>
        </p:txBody>
      </p:sp>
      <p:sp>
        <p:nvSpPr>
          <p:cNvPr id="3" name="Content Placeholder 2">
            <a:extLst>
              <a:ext uri="{FF2B5EF4-FFF2-40B4-BE49-F238E27FC236}">
                <a16:creationId xmlns:a16="http://schemas.microsoft.com/office/drawing/2014/main" id="{A2FB7F26-ADC7-EF81-365E-B7667538362F}"/>
              </a:ext>
            </a:extLst>
          </p:cNvPr>
          <p:cNvSpPr>
            <a:spLocks noGrp="1"/>
          </p:cNvSpPr>
          <p:nvPr>
            <p:ph idx="1"/>
          </p:nvPr>
        </p:nvSpPr>
        <p:spPr>
          <a:xfrm>
            <a:off x="1926021" y="2057400"/>
            <a:ext cx="6931115" cy="3276600"/>
          </a:xfrm>
        </p:spPr>
        <p:txBody>
          <a:bodyPr>
            <a:noAutofit/>
          </a:bodyPr>
          <a:lstStyle/>
          <a:p>
            <a:pPr marL="0" marR="0" indent="0">
              <a:spcBef>
                <a:spcPts val="0"/>
              </a:spcBef>
              <a:spcAft>
                <a:spcPts val="1200"/>
              </a:spcAft>
              <a:buNone/>
            </a:pPr>
            <a:r>
              <a:rPr lang="en-US" sz="2400" b="1" dirty="0">
                <a:effectLst/>
                <a:latin typeface="Arial" panose="020B0604020202020204" pitchFamily="34" charset="0"/>
                <a:ea typeface="Calibri" panose="020F0502020204030204" pitchFamily="34" charset="0"/>
              </a:rPr>
              <a:t>Please describe the following:</a:t>
            </a:r>
          </a:p>
          <a:p>
            <a:pPr marL="347472" indent="-347472">
              <a:lnSpc>
                <a:spcPct val="90000"/>
              </a:lnSpc>
              <a:spcBef>
                <a:spcPts val="576"/>
              </a:spcBef>
              <a:spcAft>
                <a:spcPts val="1200"/>
              </a:spcAft>
              <a:tabLst>
                <a:tab pos="685800" algn="l"/>
              </a:tabLst>
            </a:pPr>
            <a:r>
              <a:rPr lang="en-US" sz="2400" dirty="0"/>
              <a:t>The school, grade levels served, student demographics, community context, staffing, and district support. </a:t>
            </a:r>
          </a:p>
          <a:p>
            <a:pPr marL="347472" indent="-347472">
              <a:lnSpc>
                <a:spcPct val="90000"/>
              </a:lnSpc>
              <a:spcBef>
                <a:spcPts val="576"/>
              </a:spcBef>
              <a:spcAft>
                <a:spcPts val="1200"/>
              </a:spcAft>
              <a:tabLst>
                <a:tab pos="685800" algn="l"/>
              </a:tabLst>
            </a:pPr>
            <a:r>
              <a:rPr lang="en-US" sz="2400" dirty="0"/>
              <a:t>Discuss your daily schedule (and be prepared to share your schedule with the visitation team).</a:t>
            </a:r>
          </a:p>
          <a:p>
            <a:endParaRPr lang="en-US" sz="2400" dirty="0"/>
          </a:p>
        </p:txBody>
      </p:sp>
      <p:sp>
        <p:nvSpPr>
          <p:cNvPr id="4" name="Slide Number Placeholder 3">
            <a:extLst>
              <a:ext uri="{FF2B5EF4-FFF2-40B4-BE49-F238E27FC236}">
                <a16:creationId xmlns:a16="http://schemas.microsoft.com/office/drawing/2014/main" id="{65DF4845-FED3-CFE4-EFE8-1418D1CE11FC}"/>
              </a:ext>
            </a:extLst>
          </p:cNvPr>
          <p:cNvSpPr>
            <a:spLocks noGrp="1"/>
          </p:cNvSpPr>
          <p:nvPr>
            <p:ph type="sldNum" sz="quarter" idx="12"/>
          </p:nvPr>
        </p:nvSpPr>
        <p:spPr/>
        <p:txBody>
          <a:bodyPr/>
          <a:lstStyle/>
          <a:p>
            <a:fld id="{1A814AAE-762C-4AC7-BD8A-A2CC080682BD}" type="slidenum">
              <a:rPr lang="en-US" smtClean="0"/>
              <a:pPr/>
              <a:t>25</a:t>
            </a:fld>
            <a:endParaRPr lang="en-US" dirty="0"/>
          </a:p>
        </p:txBody>
      </p:sp>
    </p:spTree>
    <p:extLst>
      <p:ext uri="{BB962C8B-B14F-4D97-AF65-F5344CB8AC3E}">
        <p14:creationId xmlns:p14="http://schemas.microsoft.com/office/powerpoint/2010/main" val="75131361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08755C-0F1C-9C03-3030-A3341AEB5AD4}"/>
              </a:ext>
            </a:extLst>
          </p:cNvPr>
          <p:cNvSpPr>
            <a:spLocks noGrp="1"/>
          </p:cNvSpPr>
          <p:nvPr>
            <p:ph type="title"/>
          </p:nvPr>
        </p:nvSpPr>
        <p:spPr>
          <a:xfrm>
            <a:off x="1883450" y="838200"/>
            <a:ext cx="6955750" cy="519320"/>
          </a:xfrm>
        </p:spPr>
        <p:txBody>
          <a:bodyPr>
            <a:noAutofit/>
          </a:bodyPr>
          <a:lstStyle/>
          <a:p>
            <a:r>
              <a:rPr lang="en-US" sz="3600" dirty="0"/>
              <a:t>Narrative Statement 1: </a:t>
            </a:r>
            <a:br>
              <a:rPr lang="en-US" sz="3600" dirty="0"/>
            </a:br>
            <a:r>
              <a:rPr lang="en-US" sz="3600" dirty="0"/>
              <a:t>School Profile (2) </a:t>
            </a:r>
          </a:p>
        </p:txBody>
      </p:sp>
      <p:sp>
        <p:nvSpPr>
          <p:cNvPr id="3" name="Content Placeholder 2">
            <a:extLst>
              <a:ext uri="{FF2B5EF4-FFF2-40B4-BE49-F238E27FC236}">
                <a16:creationId xmlns:a16="http://schemas.microsoft.com/office/drawing/2014/main" id="{A2FB7F26-ADC7-EF81-365E-B7667538362F}"/>
              </a:ext>
            </a:extLst>
          </p:cNvPr>
          <p:cNvSpPr>
            <a:spLocks noGrp="1"/>
          </p:cNvSpPr>
          <p:nvPr>
            <p:ph idx="1"/>
          </p:nvPr>
        </p:nvSpPr>
        <p:spPr>
          <a:xfrm>
            <a:off x="1807250" y="1981200"/>
            <a:ext cx="7031950" cy="4495800"/>
          </a:xfrm>
        </p:spPr>
        <p:txBody>
          <a:bodyPr>
            <a:noAutofit/>
          </a:bodyPr>
          <a:lstStyle/>
          <a:p>
            <a:pPr marL="347472" indent="-347472">
              <a:lnSpc>
                <a:spcPct val="90000"/>
              </a:lnSpc>
              <a:spcBef>
                <a:spcPts val="576"/>
              </a:spcBef>
              <a:spcAft>
                <a:spcPts val="1200"/>
              </a:spcAft>
              <a:tabLst>
                <a:tab pos="685800" algn="l"/>
              </a:tabLst>
            </a:pPr>
            <a:r>
              <a:rPr lang="en-US" sz="2400" dirty="0"/>
              <a:t>While you are asked to discuss supporting individual students in the narratives about Educating “This Whole Child” (Instruction) and Educating “This Whole Child” (Social, Emotional and Mental Health and Development), describe here in the School Profile narrative the general ways staff in all roles come together as a full team and in smaller groups to: (1) evaluate academic, behavioral, attendance, school climate data; (2) share observations of academic, behavioral and social strengths, successes and challenges faced by students; (3) significant events and student interests; </a:t>
            </a:r>
          </a:p>
        </p:txBody>
      </p:sp>
      <p:sp>
        <p:nvSpPr>
          <p:cNvPr id="4" name="Slide Number Placeholder 3">
            <a:extLst>
              <a:ext uri="{FF2B5EF4-FFF2-40B4-BE49-F238E27FC236}">
                <a16:creationId xmlns:a16="http://schemas.microsoft.com/office/drawing/2014/main" id="{65DF4845-FED3-CFE4-EFE8-1418D1CE11FC}"/>
              </a:ext>
            </a:extLst>
          </p:cNvPr>
          <p:cNvSpPr>
            <a:spLocks noGrp="1"/>
          </p:cNvSpPr>
          <p:nvPr>
            <p:ph type="sldNum" sz="quarter" idx="12"/>
          </p:nvPr>
        </p:nvSpPr>
        <p:spPr/>
        <p:txBody>
          <a:bodyPr/>
          <a:lstStyle/>
          <a:p>
            <a:fld id="{1A814AAE-762C-4AC7-BD8A-A2CC080682BD}" type="slidenum">
              <a:rPr lang="en-US" smtClean="0"/>
              <a:pPr/>
              <a:t>26</a:t>
            </a:fld>
            <a:endParaRPr lang="en-US" dirty="0"/>
          </a:p>
        </p:txBody>
      </p:sp>
    </p:spTree>
    <p:extLst>
      <p:ext uri="{BB962C8B-B14F-4D97-AF65-F5344CB8AC3E}">
        <p14:creationId xmlns:p14="http://schemas.microsoft.com/office/powerpoint/2010/main" val="101026713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35531FF-7693-682F-38F6-7539FD7F6C5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908D713-2189-C0BC-5779-64ADD6703ECE}"/>
              </a:ext>
            </a:extLst>
          </p:cNvPr>
          <p:cNvSpPr>
            <a:spLocks noGrp="1"/>
          </p:cNvSpPr>
          <p:nvPr>
            <p:ph type="title"/>
          </p:nvPr>
        </p:nvSpPr>
        <p:spPr>
          <a:xfrm>
            <a:off x="1883450" y="838200"/>
            <a:ext cx="6955750" cy="519320"/>
          </a:xfrm>
        </p:spPr>
        <p:txBody>
          <a:bodyPr>
            <a:noAutofit/>
          </a:bodyPr>
          <a:lstStyle/>
          <a:p>
            <a:r>
              <a:rPr lang="en-US" sz="3600" dirty="0"/>
              <a:t>Narrative Statement 1: </a:t>
            </a:r>
            <a:br>
              <a:rPr lang="en-US" sz="3600" dirty="0"/>
            </a:br>
            <a:r>
              <a:rPr lang="en-US" sz="3600" dirty="0"/>
              <a:t>School Profile (3) </a:t>
            </a:r>
          </a:p>
        </p:txBody>
      </p:sp>
      <p:sp>
        <p:nvSpPr>
          <p:cNvPr id="3" name="Content Placeholder 2">
            <a:extLst>
              <a:ext uri="{FF2B5EF4-FFF2-40B4-BE49-F238E27FC236}">
                <a16:creationId xmlns:a16="http://schemas.microsoft.com/office/drawing/2014/main" id="{6DFE3091-724D-F116-06C9-0DCF06CB6D45}"/>
              </a:ext>
            </a:extLst>
          </p:cNvPr>
          <p:cNvSpPr>
            <a:spLocks noGrp="1"/>
          </p:cNvSpPr>
          <p:nvPr>
            <p:ph idx="1"/>
          </p:nvPr>
        </p:nvSpPr>
        <p:spPr>
          <a:xfrm>
            <a:off x="1883450" y="1981200"/>
            <a:ext cx="6955750" cy="4953000"/>
          </a:xfrm>
        </p:spPr>
        <p:txBody>
          <a:bodyPr>
            <a:noAutofit/>
          </a:bodyPr>
          <a:lstStyle/>
          <a:p>
            <a:pPr marL="347472" indent="-347472">
              <a:lnSpc>
                <a:spcPct val="90000"/>
              </a:lnSpc>
              <a:spcBef>
                <a:spcPts val="576"/>
              </a:spcBef>
              <a:spcAft>
                <a:spcPts val="1200"/>
              </a:spcAft>
              <a:tabLst>
                <a:tab pos="685800" algn="l"/>
              </a:tabLst>
            </a:pPr>
            <a:r>
              <a:rPr lang="en-US" sz="2400" dirty="0"/>
              <a:t>(continued) (4) family input; and (5) schoolwide practices and district policy. The aforementioned gatherings are sometimes officially scheduled under the general term “professional learning communities.”</a:t>
            </a:r>
          </a:p>
          <a:p>
            <a:pPr marL="347472" indent="-347472">
              <a:lnSpc>
                <a:spcPct val="90000"/>
              </a:lnSpc>
              <a:spcBef>
                <a:spcPts val="576"/>
              </a:spcBef>
              <a:spcAft>
                <a:spcPts val="1200"/>
              </a:spcAft>
              <a:tabLst>
                <a:tab pos="685800" algn="l"/>
              </a:tabLst>
            </a:pPr>
            <a:r>
              <a:rPr lang="en-US" sz="2400" dirty="0"/>
              <a:t>Discuss how you prepare students to be ready for and successful in the next levels following participation in your school (another school, society, college and/or vocational schools, career readiness and other opportunities). How do you help them to be aware of the possibilities?</a:t>
            </a:r>
          </a:p>
          <a:p>
            <a:pPr marL="260604" indent="-260604">
              <a:spcBef>
                <a:spcPts val="0"/>
              </a:spcBef>
              <a:spcAft>
                <a:spcPts val="600"/>
              </a:spcAft>
              <a:tabLst>
                <a:tab pos="685800" algn="l"/>
              </a:tabLst>
            </a:pPr>
            <a:endParaRPr lang="en-US" sz="2400" dirty="0"/>
          </a:p>
        </p:txBody>
      </p:sp>
      <p:sp>
        <p:nvSpPr>
          <p:cNvPr id="4" name="Slide Number Placeholder 3">
            <a:extLst>
              <a:ext uri="{FF2B5EF4-FFF2-40B4-BE49-F238E27FC236}">
                <a16:creationId xmlns:a16="http://schemas.microsoft.com/office/drawing/2014/main" id="{38B6716F-E8C9-327E-A9CE-98DFDCF17E7B}"/>
              </a:ext>
            </a:extLst>
          </p:cNvPr>
          <p:cNvSpPr>
            <a:spLocks noGrp="1"/>
          </p:cNvSpPr>
          <p:nvPr>
            <p:ph type="sldNum" sz="quarter" idx="12"/>
          </p:nvPr>
        </p:nvSpPr>
        <p:spPr/>
        <p:txBody>
          <a:bodyPr/>
          <a:lstStyle/>
          <a:p>
            <a:fld id="{1A814AAE-762C-4AC7-BD8A-A2CC080682BD}" type="slidenum">
              <a:rPr lang="en-US" smtClean="0"/>
              <a:pPr/>
              <a:t>27</a:t>
            </a:fld>
            <a:endParaRPr lang="en-US" dirty="0"/>
          </a:p>
        </p:txBody>
      </p:sp>
    </p:spTree>
    <p:extLst>
      <p:ext uri="{BB962C8B-B14F-4D97-AF65-F5344CB8AC3E}">
        <p14:creationId xmlns:p14="http://schemas.microsoft.com/office/powerpoint/2010/main" val="388192313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267A55-ADBF-FC25-7269-EBBB1460951A}"/>
              </a:ext>
            </a:extLst>
          </p:cNvPr>
          <p:cNvSpPr>
            <a:spLocks noGrp="1"/>
          </p:cNvSpPr>
          <p:nvPr>
            <p:ph type="title"/>
          </p:nvPr>
        </p:nvSpPr>
        <p:spPr>
          <a:xfrm>
            <a:off x="1877209" y="838200"/>
            <a:ext cx="6943598" cy="519320"/>
          </a:xfrm>
        </p:spPr>
        <p:txBody>
          <a:bodyPr>
            <a:noAutofit/>
          </a:bodyPr>
          <a:lstStyle/>
          <a:p>
            <a:r>
              <a:rPr lang="en-US" sz="3600" dirty="0"/>
              <a:t>Narrative Statement 1: </a:t>
            </a:r>
            <a:br>
              <a:rPr lang="en-US" sz="3600" dirty="0"/>
            </a:br>
            <a:r>
              <a:rPr lang="en-US" sz="3600" dirty="0"/>
              <a:t>School Profile (4) </a:t>
            </a:r>
          </a:p>
        </p:txBody>
      </p:sp>
      <p:sp>
        <p:nvSpPr>
          <p:cNvPr id="3" name="Content Placeholder 2">
            <a:extLst>
              <a:ext uri="{FF2B5EF4-FFF2-40B4-BE49-F238E27FC236}">
                <a16:creationId xmlns:a16="http://schemas.microsoft.com/office/drawing/2014/main" id="{3176E18F-5108-E277-FD34-401355CCCD9F}"/>
              </a:ext>
            </a:extLst>
          </p:cNvPr>
          <p:cNvSpPr>
            <a:spLocks noGrp="1"/>
          </p:cNvSpPr>
          <p:nvPr>
            <p:ph idx="1"/>
          </p:nvPr>
        </p:nvSpPr>
        <p:spPr>
          <a:xfrm>
            <a:off x="1900237" y="1931050"/>
            <a:ext cx="6938963" cy="2564750"/>
          </a:xfrm>
        </p:spPr>
        <p:txBody>
          <a:bodyPr>
            <a:normAutofit lnSpcReduction="10000"/>
          </a:bodyPr>
          <a:lstStyle/>
          <a:p>
            <a:pPr marL="347472" indent="-347472">
              <a:spcBef>
                <a:spcPts val="576"/>
              </a:spcBef>
              <a:spcAft>
                <a:spcPts val="1200"/>
              </a:spcAft>
              <a:tabLst>
                <a:tab pos="685800" algn="l"/>
              </a:tabLst>
            </a:pPr>
            <a:r>
              <a:rPr lang="en-US" sz="2400" dirty="0"/>
              <a:t>Describe the use of professional development in response to identified needs and approaches to support continuous improvement for students and the continuation high school or community day school.</a:t>
            </a:r>
          </a:p>
          <a:p>
            <a:pPr marL="347472" indent="-347472">
              <a:spcBef>
                <a:spcPts val="576"/>
              </a:spcBef>
              <a:spcAft>
                <a:spcPts val="1200"/>
              </a:spcAft>
              <a:tabLst>
                <a:tab pos="685800" algn="l"/>
              </a:tabLst>
            </a:pPr>
            <a:r>
              <a:rPr lang="en-US" sz="2400" dirty="0"/>
              <a:t>What safety measures are in place?</a:t>
            </a:r>
          </a:p>
          <a:p>
            <a:endParaRPr lang="en-US" sz="2400" dirty="0"/>
          </a:p>
        </p:txBody>
      </p:sp>
      <p:sp>
        <p:nvSpPr>
          <p:cNvPr id="4" name="Slide Number Placeholder 3">
            <a:extLst>
              <a:ext uri="{FF2B5EF4-FFF2-40B4-BE49-F238E27FC236}">
                <a16:creationId xmlns:a16="http://schemas.microsoft.com/office/drawing/2014/main" id="{CC64BFA3-6596-972C-5921-0D30D9632333}"/>
              </a:ext>
            </a:extLst>
          </p:cNvPr>
          <p:cNvSpPr>
            <a:spLocks noGrp="1"/>
          </p:cNvSpPr>
          <p:nvPr>
            <p:ph type="sldNum" sz="quarter" idx="12"/>
          </p:nvPr>
        </p:nvSpPr>
        <p:spPr/>
        <p:txBody>
          <a:bodyPr/>
          <a:lstStyle/>
          <a:p>
            <a:fld id="{1A814AAE-762C-4AC7-BD8A-A2CC080682BD}" type="slidenum">
              <a:rPr lang="en-US" smtClean="0"/>
              <a:pPr/>
              <a:t>28</a:t>
            </a:fld>
            <a:endParaRPr lang="en-US" dirty="0"/>
          </a:p>
        </p:txBody>
      </p:sp>
    </p:spTree>
    <p:extLst>
      <p:ext uri="{BB962C8B-B14F-4D97-AF65-F5344CB8AC3E}">
        <p14:creationId xmlns:p14="http://schemas.microsoft.com/office/powerpoint/2010/main" val="424369952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08755C-0F1C-9C03-3030-A3341AEB5AD4}"/>
              </a:ext>
            </a:extLst>
          </p:cNvPr>
          <p:cNvSpPr>
            <a:spLocks noGrp="1"/>
          </p:cNvSpPr>
          <p:nvPr>
            <p:ph type="title"/>
          </p:nvPr>
        </p:nvSpPr>
        <p:spPr>
          <a:xfrm>
            <a:off x="1828800" y="304800"/>
            <a:ext cx="7010400" cy="924362"/>
          </a:xfrm>
        </p:spPr>
        <p:txBody>
          <a:bodyPr>
            <a:noAutofit/>
          </a:bodyPr>
          <a:lstStyle/>
          <a:p>
            <a:r>
              <a:rPr lang="en-US" sz="3600" dirty="0"/>
              <a:t>Narrative Statement 2: School Leadership and Management (1)</a:t>
            </a:r>
          </a:p>
        </p:txBody>
      </p:sp>
      <p:sp>
        <p:nvSpPr>
          <p:cNvPr id="3" name="Content Placeholder 2">
            <a:extLst>
              <a:ext uri="{FF2B5EF4-FFF2-40B4-BE49-F238E27FC236}">
                <a16:creationId xmlns:a16="http://schemas.microsoft.com/office/drawing/2014/main" id="{A2FB7F26-ADC7-EF81-365E-B7667538362F}"/>
              </a:ext>
            </a:extLst>
          </p:cNvPr>
          <p:cNvSpPr>
            <a:spLocks noGrp="1"/>
          </p:cNvSpPr>
          <p:nvPr>
            <p:ph idx="1"/>
          </p:nvPr>
        </p:nvSpPr>
        <p:spPr>
          <a:xfrm>
            <a:off x="1828800" y="1524000"/>
            <a:ext cx="7162800" cy="5105400"/>
          </a:xfrm>
        </p:spPr>
        <p:txBody>
          <a:bodyPr>
            <a:noAutofit/>
          </a:bodyPr>
          <a:lstStyle/>
          <a:p>
            <a:pPr marL="0" indent="0">
              <a:spcAft>
                <a:spcPts val="1200"/>
              </a:spcAft>
              <a:buNone/>
              <a:tabLst>
                <a:tab pos="685800" algn="l"/>
              </a:tabLst>
            </a:pPr>
            <a:r>
              <a:rPr lang="en-US" sz="2400" b="1" dirty="0">
                <a:effectLst/>
                <a:latin typeface="Arial" panose="020B0604020202020204" pitchFamily="34" charset="0"/>
                <a:ea typeface="Calibri" panose="020F0502020204030204" pitchFamily="34" charset="0"/>
              </a:rPr>
              <a:t>Please describe the following:</a:t>
            </a:r>
          </a:p>
          <a:p>
            <a:pPr marL="347472" marR="0" lvl="0" indent="-347472">
              <a:lnSpc>
                <a:spcPct val="90000"/>
              </a:lnSpc>
              <a:spcBef>
                <a:spcPts val="576"/>
              </a:spcBef>
              <a:spcAft>
                <a:spcPts val="1200"/>
              </a:spcAft>
              <a:tabLst>
                <a:tab pos="685800" algn="l"/>
              </a:tabLst>
            </a:pPr>
            <a:r>
              <a:rPr lang="en-US" sz="2400" dirty="0"/>
              <a:t>How staff, students, and other educational partners are involved in collaborating and contributing to school management, including identifying challenges and the means for identifying and implementing needed changes.</a:t>
            </a:r>
          </a:p>
          <a:p>
            <a:pPr marL="347472" indent="-347472">
              <a:lnSpc>
                <a:spcPct val="90000"/>
              </a:lnSpc>
              <a:spcBef>
                <a:spcPts val="576"/>
              </a:spcBef>
              <a:spcAft>
                <a:spcPts val="1200"/>
              </a:spcAft>
              <a:tabLst>
                <a:tab pos="685800" algn="l"/>
              </a:tabLst>
            </a:pPr>
            <a:r>
              <a:rPr lang="en-US" sz="2400" dirty="0"/>
              <a:t>How the continuation high school or community day school coordinates with the traditional schools and other alternative education schools within the district to provide for seamless and supportive transfer into and from the continuation high school or community day school, including how student assets are emphasized in addition to any challenges.</a:t>
            </a:r>
          </a:p>
        </p:txBody>
      </p:sp>
      <p:sp>
        <p:nvSpPr>
          <p:cNvPr id="4" name="Slide Number Placeholder 3">
            <a:extLst>
              <a:ext uri="{FF2B5EF4-FFF2-40B4-BE49-F238E27FC236}">
                <a16:creationId xmlns:a16="http://schemas.microsoft.com/office/drawing/2014/main" id="{E5BFAAE7-C9F4-BD1A-35B4-DEA0D6AF846E}"/>
              </a:ext>
            </a:extLst>
          </p:cNvPr>
          <p:cNvSpPr>
            <a:spLocks noGrp="1"/>
          </p:cNvSpPr>
          <p:nvPr>
            <p:ph type="sldNum" sz="quarter" idx="12"/>
          </p:nvPr>
        </p:nvSpPr>
        <p:spPr>
          <a:xfrm>
            <a:off x="7162800" y="6324600"/>
            <a:ext cx="1676400" cy="457200"/>
          </a:xfrm>
        </p:spPr>
        <p:txBody>
          <a:bodyPr/>
          <a:lstStyle/>
          <a:p>
            <a:fld id="{1A814AAE-762C-4AC7-BD8A-A2CC080682BD}" type="slidenum">
              <a:rPr lang="en-US" smtClean="0"/>
              <a:pPr/>
              <a:t>29</a:t>
            </a:fld>
            <a:endParaRPr lang="en-US" dirty="0"/>
          </a:p>
        </p:txBody>
      </p:sp>
    </p:spTree>
    <p:extLst>
      <p:ext uri="{BB962C8B-B14F-4D97-AF65-F5344CB8AC3E}">
        <p14:creationId xmlns:p14="http://schemas.microsoft.com/office/powerpoint/2010/main" val="4302293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961B58-8401-FD18-1F98-5F958915865C}"/>
              </a:ext>
            </a:extLst>
          </p:cNvPr>
          <p:cNvSpPr>
            <a:spLocks noGrp="1"/>
          </p:cNvSpPr>
          <p:nvPr>
            <p:ph type="title"/>
          </p:nvPr>
        </p:nvSpPr>
        <p:spPr>
          <a:xfrm>
            <a:off x="1905000" y="0"/>
            <a:ext cx="6858000" cy="1143000"/>
          </a:xfrm>
        </p:spPr>
        <p:txBody>
          <a:bodyPr/>
          <a:lstStyle/>
          <a:p>
            <a:r>
              <a:rPr lang="en-US" dirty="0"/>
              <a:t>Overview (1)</a:t>
            </a:r>
          </a:p>
        </p:txBody>
      </p:sp>
      <p:sp>
        <p:nvSpPr>
          <p:cNvPr id="3" name="Content Placeholder 2">
            <a:extLst>
              <a:ext uri="{FF2B5EF4-FFF2-40B4-BE49-F238E27FC236}">
                <a16:creationId xmlns:a16="http://schemas.microsoft.com/office/drawing/2014/main" id="{31BED2EF-5F82-5450-CDEE-424A58B338DF}"/>
              </a:ext>
            </a:extLst>
          </p:cNvPr>
          <p:cNvSpPr>
            <a:spLocks noGrp="1"/>
          </p:cNvSpPr>
          <p:nvPr>
            <p:ph idx="1"/>
          </p:nvPr>
        </p:nvSpPr>
        <p:spPr>
          <a:xfrm>
            <a:off x="1905000" y="1143000"/>
            <a:ext cx="7010400" cy="4953000"/>
          </a:xfrm>
        </p:spPr>
        <p:txBody>
          <a:bodyPr numCol="1" spcCol="91440"/>
          <a:lstStyle/>
          <a:p>
            <a:r>
              <a:rPr lang="en-US" sz="2400" dirty="0"/>
              <a:t>Background</a:t>
            </a:r>
          </a:p>
          <a:p>
            <a:r>
              <a:rPr lang="en-US" sz="2400" dirty="0"/>
              <a:t>Purpose</a:t>
            </a:r>
          </a:p>
          <a:p>
            <a:r>
              <a:rPr lang="en-US" sz="2400" dirty="0"/>
              <a:t>The Role of Model Community Day School (MCDS) and Model Continuation High School (MCHS) Educators</a:t>
            </a:r>
          </a:p>
          <a:p>
            <a:r>
              <a:rPr lang="en-US" sz="2400" dirty="0"/>
              <a:t>Timeline</a:t>
            </a:r>
          </a:p>
          <a:p>
            <a:r>
              <a:rPr lang="en-US" sz="2400" dirty="0"/>
              <a:t>Public Information</a:t>
            </a:r>
          </a:p>
          <a:p>
            <a:r>
              <a:rPr lang="en-US" sz="2400" dirty="0"/>
              <a:t>Eligibility Criteria</a:t>
            </a:r>
          </a:p>
          <a:p>
            <a:r>
              <a:rPr lang="en-US" sz="2400" dirty="0"/>
              <a:t>Intent to Submit</a:t>
            </a:r>
          </a:p>
          <a:p>
            <a:r>
              <a:rPr lang="en-US" sz="2400" dirty="0"/>
              <a:t>Overall Content of the Application</a:t>
            </a:r>
          </a:p>
          <a:p>
            <a:r>
              <a:rPr lang="en-US" sz="2400" dirty="0"/>
              <a:t>Narrative Statements</a:t>
            </a:r>
          </a:p>
          <a:p>
            <a:endParaRPr lang="en-US" sz="2400" dirty="0"/>
          </a:p>
          <a:p>
            <a:endParaRPr lang="en-US" sz="2400" dirty="0"/>
          </a:p>
        </p:txBody>
      </p:sp>
      <p:sp>
        <p:nvSpPr>
          <p:cNvPr id="4" name="Slide Number Placeholder 3">
            <a:extLst>
              <a:ext uri="{FF2B5EF4-FFF2-40B4-BE49-F238E27FC236}">
                <a16:creationId xmlns:a16="http://schemas.microsoft.com/office/drawing/2014/main" id="{702805B1-C4BD-52BD-3297-EE8BCC7978BF}"/>
              </a:ext>
            </a:extLst>
          </p:cNvPr>
          <p:cNvSpPr>
            <a:spLocks noGrp="1"/>
          </p:cNvSpPr>
          <p:nvPr>
            <p:ph type="sldNum" sz="quarter" idx="12"/>
          </p:nvPr>
        </p:nvSpPr>
        <p:spPr/>
        <p:txBody>
          <a:bodyPr/>
          <a:lstStyle/>
          <a:p>
            <a:pPr>
              <a:defRPr/>
            </a:pPr>
            <a:fld id="{44D49D5E-395F-45AE-94B9-00F533986075}" type="slidenum">
              <a:rPr lang="en-US" altLang="en-US" smtClean="0"/>
              <a:pPr>
                <a:defRPr/>
              </a:pPr>
              <a:t>3</a:t>
            </a:fld>
            <a:endParaRPr lang="en-US" altLang="en-US" dirty="0"/>
          </a:p>
        </p:txBody>
      </p:sp>
    </p:spTree>
    <p:extLst>
      <p:ext uri="{BB962C8B-B14F-4D97-AF65-F5344CB8AC3E}">
        <p14:creationId xmlns:p14="http://schemas.microsoft.com/office/powerpoint/2010/main" val="215733602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08755C-0F1C-9C03-3030-A3341AEB5AD4}"/>
              </a:ext>
            </a:extLst>
          </p:cNvPr>
          <p:cNvSpPr>
            <a:spLocks noGrp="1"/>
          </p:cNvSpPr>
          <p:nvPr>
            <p:ph type="title"/>
          </p:nvPr>
        </p:nvSpPr>
        <p:spPr>
          <a:xfrm>
            <a:off x="1848260" y="609600"/>
            <a:ext cx="6925249" cy="952605"/>
          </a:xfrm>
        </p:spPr>
        <p:txBody>
          <a:bodyPr>
            <a:noAutofit/>
          </a:bodyPr>
          <a:lstStyle/>
          <a:p>
            <a:r>
              <a:rPr lang="en-US" sz="3600" dirty="0"/>
              <a:t>Narrative Statement 2: School Leadership and Management (2)</a:t>
            </a:r>
          </a:p>
        </p:txBody>
      </p:sp>
      <p:sp>
        <p:nvSpPr>
          <p:cNvPr id="3" name="Content Placeholder 2">
            <a:extLst>
              <a:ext uri="{FF2B5EF4-FFF2-40B4-BE49-F238E27FC236}">
                <a16:creationId xmlns:a16="http://schemas.microsoft.com/office/drawing/2014/main" id="{A2FB7F26-ADC7-EF81-365E-B7667538362F}"/>
              </a:ext>
            </a:extLst>
          </p:cNvPr>
          <p:cNvSpPr>
            <a:spLocks noGrp="1"/>
          </p:cNvSpPr>
          <p:nvPr>
            <p:ph idx="1"/>
          </p:nvPr>
        </p:nvSpPr>
        <p:spPr>
          <a:xfrm>
            <a:off x="1828800" y="2047508"/>
            <a:ext cx="6938963" cy="3134092"/>
          </a:xfrm>
        </p:spPr>
        <p:txBody>
          <a:bodyPr>
            <a:noAutofit/>
          </a:bodyPr>
          <a:lstStyle/>
          <a:p>
            <a:pPr>
              <a:lnSpc>
                <a:spcPct val="90000"/>
              </a:lnSpc>
              <a:spcBef>
                <a:spcPts val="576"/>
              </a:spcBef>
              <a:spcAft>
                <a:spcPts val="1200"/>
              </a:spcAft>
            </a:pPr>
            <a:r>
              <a:rPr lang="en-US" sz="2400" dirty="0">
                <a:effectLst/>
                <a:latin typeface="Arial" panose="020B0604020202020204" pitchFamily="34" charset="0"/>
                <a:ea typeface="Times New Roman" panose="02020603050405020304" pitchFamily="18" charset="0"/>
                <a:cs typeface="Times New Roman" panose="02020603050405020304" pitchFamily="18" charset="0"/>
              </a:rPr>
              <a:t>How district leadership, other district schools, educational partners and community members are informed of the activities, successful academic, social and emotional progress of </a:t>
            </a:r>
            <a:r>
              <a:rPr lang="en-US" sz="2400" dirty="0">
                <a:ea typeface="Times New Roman" panose="02020603050405020304" pitchFamily="18" charset="0"/>
                <a:cs typeface="Times New Roman" panose="02020603050405020304" pitchFamily="18" charset="0"/>
              </a:rPr>
              <a:t>community day school or </a:t>
            </a:r>
            <a:r>
              <a:rPr lang="en-US" sz="2400" dirty="0">
                <a:effectLst/>
                <a:latin typeface="Arial" panose="020B0604020202020204" pitchFamily="34" charset="0"/>
                <a:ea typeface="Times New Roman" panose="02020603050405020304" pitchFamily="18" charset="0"/>
                <a:cs typeface="Times New Roman" panose="02020603050405020304" pitchFamily="18" charset="0"/>
              </a:rPr>
              <a:t>continuation high school </a:t>
            </a:r>
            <a:r>
              <a:rPr lang="en-US" sz="2400" dirty="0">
                <a:ea typeface="Times New Roman" panose="02020603050405020304" pitchFamily="18" charset="0"/>
                <a:cs typeface="Times New Roman" panose="02020603050405020304" pitchFamily="18" charset="0"/>
              </a:rPr>
              <a:t>students</a:t>
            </a:r>
            <a:r>
              <a:rPr lang="en-US" sz="2400" dirty="0">
                <a:effectLst/>
                <a:latin typeface="Arial" panose="020B0604020202020204" pitchFamily="34" charset="0"/>
                <a:ea typeface="Times New Roman" panose="02020603050405020304" pitchFamily="18" charset="0"/>
                <a:cs typeface="Times New Roman" panose="02020603050405020304" pitchFamily="18" charset="0"/>
              </a:rPr>
              <a:t>, and challenges within the </a:t>
            </a:r>
            <a:r>
              <a:rPr lang="en-US" sz="2400" dirty="0">
                <a:ea typeface="Times New Roman" panose="02020603050405020304" pitchFamily="18" charset="0"/>
                <a:cs typeface="Times New Roman" panose="02020603050405020304" pitchFamily="18" charset="0"/>
              </a:rPr>
              <a:t>community day school</a:t>
            </a:r>
            <a:r>
              <a:rPr lang="en-US" sz="2400" dirty="0">
                <a:effectLst/>
                <a:latin typeface="Arial" panose="020B0604020202020204" pitchFamily="34" charset="0"/>
                <a:ea typeface="Times New Roman" panose="02020603050405020304" pitchFamily="18" charset="0"/>
                <a:cs typeface="Times New Roman" panose="02020603050405020304" pitchFamily="18" charset="0"/>
              </a:rPr>
              <a:t> or continuation </a:t>
            </a:r>
            <a:r>
              <a:rPr lang="en-US" sz="2400" dirty="0">
                <a:ea typeface="Times New Roman" panose="02020603050405020304" pitchFamily="18" charset="0"/>
                <a:cs typeface="Times New Roman" panose="02020603050405020304" pitchFamily="18" charset="0"/>
              </a:rPr>
              <a:t>high school </a:t>
            </a:r>
            <a:r>
              <a:rPr lang="en-US" sz="2400" dirty="0">
                <a:effectLst/>
                <a:latin typeface="Arial" panose="020B0604020202020204" pitchFamily="34" charset="0"/>
                <a:ea typeface="Times New Roman" panose="02020603050405020304" pitchFamily="18" charset="0"/>
                <a:cs typeface="Times New Roman" panose="02020603050405020304" pitchFamily="18" charset="0"/>
              </a:rPr>
              <a:t>needing additional support.</a:t>
            </a:r>
            <a:endParaRPr lang="en-US" sz="2400" dirty="0"/>
          </a:p>
        </p:txBody>
      </p:sp>
      <p:sp>
        <p:nvSpPr>
          <p:cNvPr id="4" name="Slide Number Placeholder 3">
            <a:extLst>
              <a:ext uri="{FF2B5EF4-FFF2-40B4-BE49-F238E27FC236}">
                <a16:creationId xmlns:a16="http://schemas.microsoft.com/office/drawing/2014/main" id="{1964ED9F-72E4-6834-A545-56E7318DF10C}"/>
              </a:ext>
            </a:extLst>
          </p:cNvPr>
          <p:cNvSpPr>
            <a:spLocks noGrp="1"/>
          </p:cNvSpPr>
          <p:nvPr>
            <p:ph type="sldNum" sz="quarter" idx="12"/>
          </p:nvPr>
        </p:nvSpPr>
        <p:spPr/>
        <p:txBody>
          <a:bodyPr/>
          <a:lstStyle/>
          <a:p>
            <a:fld id="{1A814AAE-762C-4AC7-BD8A-A2CC080682BD}" type="slidenum">
              <a:rPr lang="en-US" smtClean="0"/>
              <a:pPr/>
              <a:t>30</a:t>
            </a:fld>
            <a:endParaRPr lang="en-US" dirty="0"/>
          </a:p>
        </p:txBody>
      </p:sp>
    </p:spTree>
    <p:extLst>
      <p:ext uri="{BB962C8B-B14F-4D97-AF65-F5344CB8AC3E}">
        <p14:creationId xmlns:p14="http://schemas.microsoft.com/office/powerpoint/2010/main" val="406165280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08755C-0F1C-9C03-3030-A3341AEB5AD4}"/>
              </a:ext>
            </a:extLst>
          </p:cNvPr>
          <p:cNvSpPr>
            <a:spLocks noGrp="1"/>
          </p:cNvSpPr>
          <p:nvPr>
            <p:ph type="title"/>
          </p:nvPr>
        </p:nvSpPr>
        <p:spPr>
          <a:xfrm>
            <a:off x="1752600" y="914400"/>
            <a:ext cx="7239000" cy="899853"/>
          </a:xfrm>
        </p:spPr>
        <p:txBody>
          <a:bodyPr>
            <a:noAutofit/>
          </a:bodyPr>
          <a:lstStyle/>
          <a:p>
            <a:r>
              <a:rPr lang="en-US" sz="3600" dirty="0"/>
              <a:t>Narrative Statement 3: Educating “This Whole Child” (Instruction) (1)</a:t>
            </a:r>
            <a:br>
              <a:rPr lang="en-US" sz="3600" dirty="0"/>
            </a:br>
            <a:endParaRPr lang="en-US" sz="3600" dirty="0"/>
          </a:p>
        </p:txBody>
      </p:sp>
      <p:sp>
        <p:nvSpPr>
          <p:cNvPr id="3" name="Content Placeholder 2">
            <a:extLst>
              <a:ext uri="{FF2B5EF4-FFF2-40B4-BE49-F238E27FC236}">
                <a16:creationId xmlns:a16="http://schemas.microsoft.com/office/drawing/2014/main" id="{A2FB7F26-ADC7-EF81-365E-B7667538362F}"/>
              </a:ext>
            </a:extLst>
          </p:cNvPr>
          <p:cNvSpPr>
            <a:spLocks noGrp="1"/>
          </p:cNvSpPr>
          <p:nvPr>
            <p:ph idx="1"/>
          </p:nvPr>
        </p:nvSpPr>
        <p:spPr>
          <a:xfrm>
            <a:off x="1828800" y="1981200"/>
            <a:ext cx="7010400" cy="4191000"/>
          </a:xfrm>
        </p:spPr>
        <p:txBody>
          <a:bodyPr>
            <a:noAutofit/>
          </a:bodyPr>
          <a:lstStyle/>
          <a:p>
            <a:pPr marL="0" indent="0">
              <a:spcBef>
                <a:spcPts val="0"/>
              </a:spcBef>
              <a:spcAft>
                <a:spcPts val="1200"/>
              </a:spcAft>
              <a:buNone/>
            </a:pPr>
            <a:r>
              <a:rPr lang="en-US" sz="2400" b="1" dirty="0"/>
              <a:t>Please describe the following:</a:t>
            </a:r>
          </a:p>
          <a:p>
            <a:pPr>
              <a:lnSpc>
                <a:spcPct val="90000"/>
              </a:lnSpc>
              <a:spcBef>
                <a:spcPts val="576"/>
              </a:spcBef>
              <a:spcAft>
                <a:spcPts val="1200"/>
              </a:spcAft>
            </a:pPr>
            <a:r>
              <a:rPr lang="en-US" sz="2400" dirty="0"/>
              <a:t>How instruction and curriculum are matched to student developmental levels, student learning strengths and interests, and the student’s lived-experience and identity.</a:t>
            </a:r>
          </a:p>
          <a:p>
            <a:pPr>
              <a:lnSpc>
                <a:spcPct val="90000"/>
              </a:lnSpc>
              <a:spcBef>
                <a:spcPts val="576"/>
              </a:spcBef>
              <a:spcAft>
                <a:spcPts val="1200"/>
              </a:spcAft>
            </a:pPr>
            <a:r>
              <a:rPr lang="en-US" sz="2400" dirty="0"/>
              <a:t>All methods students may use to earn credits. Indicate the maximum number of credits that can be earned per quarter, semester, and year.</a:t>
            </a:r>
          </a:p>
          <a:p>
            <a:pPr>
              <a:lnSpc>
                <a:spcPct val="90000"/>
              </a:lnSpc>
              <a:spcBef>
                <a:spcPts val="576"/>
              </a:spcBef>
              <a:spcAft>
                <a:spcPts val="1200"/>
              </a:spcAft>
            </a:pPr>
            <a:r>
              <a:rPr lang="en-US" sz="2400" dirty="0"/>
              <a:t>The scoring rubrics for projects, essays, and other individual assignments.</a:t>
            </a:r>
          </a:p>
          <a:p>
            <a:endParaRPr lang="en-US" sz="2400" dirty="0"/>
          </a:p>
          <a:p>
            <a:endParaRPr lang="en-US" sz="2400" dirty="0"/>
          </a:p>
        </p:txBody>
      </p:sp>
      <p:sp>
        <p:nvSpPr>
          <p:cNvPr id="4" name="Slide Number Placeholder 3">
            <a:extLst>
              <a:ext uri="{FF2B5EF4-FFF2-40B4-BE49-F238E27FC236}">
                <a16:creationId xmlns:a16="http://schemas.microsoft.com/office/drawing/2014/main" id="{6C29C7E0-6EFA-4A3F-9395-1E982A426C3A}"/>
              </a:ext>
            </a:extLst>
          </p:cNvPr>
          <p:cNvSpPr>
            <a:spLocks noGrp="1"/>
          </p:cNvSpPr>
          <p:nvPr>
            <p:ph type="sldNum" sz="quarter" idx="12"/>
          </p:nvPr>
        </p:nvSpPr>
        <p:spPr/>
        <p:txBody>
          <a:bodyPr/>
          <a:lstStyle/>
          <a:p>
            <a:fld id="{1A814AAE-762C-4AC7-BD8A-A2CC080682BD}" type="slidenum">
              <a:rPr lang="en-US" smtClean="0"/>
              <a:pPr/>
              <a:t>31</a:t>
            </a:fld>
            <a:endParaRPr lang="en-US" dirty="0"/>
          </a:p>
        </p:txBody>
      </p:sp>
    </p:spTree>
    <p:extLst>
      <p:ext uri="{BB962C8B-B14F-4D97-AF65-F5344CB8AC3E}">
        <p14:creationId xmlns:p14="http://schemas.microsoft.com/office/powerpoint/2010/main" val="292861716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4D40294-C541-A23D-A038-D02B27A0E29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05D82B1-27DE-B671-7E69-12B8EA5267DE}"/>
              </a:ext>
            </a:extLst>
          </p:cNvPr>
          <p:cNvSpPr>
            <a:spLocks noGrp="1"/>
          </p:cNvSpPr>
          <p:nvPr>
            <p:ph type="title"/>
          </p:nvPr>
        </p:nvSpPr>
        <p:spPr>
          <a:xfrm>
            <a:off x="1752600" y="838200"/>
            <a:ext cx="7239000" cy="899853"/>
          </a:xfrm>
        </p:spPr>
        <p:txBody>
          <a:bodyPr>
            <a:noAutofit/>
          </a:bodyPr>
          <a:lstStyle/>
          <a:p>
            <a:r>
              <a:rPr lang="en-US" sz="3600" dirty="0"/>
              <a:t>Narrative Statement 3: Educating “This Whole Child” (Instruction) (2)</a:t>
            </a:r>
            <a:br>
              <a:rPr lang="en-US" sz="3600" dirty="0"/>
            </a:br>
            <a:endParaRPr lang="en-US" sz="3600" dirty="0"/>
          </a:p>
        </p:txBody>
      </p:sp>
      <p:sp>
        <p:nvSpPr>
          <p:cNvPr id="3" name="Content Placeholder 2">
            <a:extLst>
              <a:ext uri="{FF2B5EF4-FFF2-40B4-BE49-F238E27FC236}">
                <a16:creationId xmlns:a16="http://schemas.microsoft.com/office/drawing/2014/main" id="{30E44DCC-18E6-025A-1A4D-E3D637AD6F01}"/>
              </a:ext>
            </a:extLst>
          </p:cNvPr>
          <p:cNvSpPr>
            <a:spLocks noGrp="1"/>
          </p:cNvSpPr>
          <p:nvPr>
            <p:ph idx="1"/>
          </p:nvPr>
        </p:nvSpPr>
        <p:spPr>
          <a:xfrm>
            <a:off x="1828800" y="1905000"/>
            <a:ext cx="7015163" cy="3729512"/>
          </a:xfrm>
        </p:spPr>
        <p:txBody>
          <a:bodyPr>
            <a:noAutofit/>
          </a:bodyPr>
          <a:lstStyle/>
          <a:p>
            <a:pPr marL="0" indent="0">
              <a:spcBef>
                <a:spcPts val="0"/>
              </a:spcBef>
              <a:spcAft>
                <a:spcPts val="1200"/>
              </a:spcAft>
              <a:buNone/>
            </a:pPr>
            <a:r>
              <a:rPr lang="en-US" sz="2400" b="1" dirty="0"/>
              <a:t>Please describe the following:</a:t>
            </a:r>
          </a:p>
          <a:p>
            <a:pPr>
              <a:lnSpc>
                <a:spcPct val="90000"/>
              </a:lnSpc>
              <a:spcBef>
                <a:spcPts val="576"/>
              </a:spcBef>
              <a:spcAft>
                <a:spcPts val="1200"/>
              </a:spcAft>
            </a:pPr>
            <a:r>
              <a:rPr lang="en-US" sz="2400" dirty="0"/>
              <a:t>The use of competency, mastery, in-class and out-of-class projects, homework, and length of each class period. Discuss if all credits and partial credits are transferable to other schools in the district.</a:t>
            </a:r>
          </a:p>
          <a:p>
            <a:pPr>
              <a:lnSpc>
                <a:spcPct val="90000"/>
              </a:lnSpc>
              <a:spcBef>
                <a:spcPts val="576"/>
              </a:spcBef>
              <a:spcAft>
                <a:spcPts val="1200"/>
              </a:spcAft>
            </a:pPr>
            <a:r>
              <a:rPr lang="en-US" sz="2400" dirty="0"/>
              <a:t>The instructional delivery system (e.g., directed teaching, project-based assignments, group projects, and other modalities) and how this is monitored and supported.</a:t>
            </a:r>
          </a:p>
        </p:txBody>
      </p:sp>
      <p:sp>
        <p:nvSpPr>
          <p:cNvPr id="4" name="Slide Number Placeholder 3">
            <a:extLst>
              <a:ext uri="{FF2B5EF4-FFF2-40B4-BE49-F238E27FC236}">
                <a16:creationId xmlns:a16="http://schemas.microsoft.com/office/drawing/2014/main" id="{3599B344-B107-5F53-B4C6-86720945BA6E}"/>
              </a:ext>
            </a:extLst>
          </p:cNvPr>
          <p:cNvSpPr>
            <a:spLocks noGrp="1"/>
          </p:cNvSpPr>
          <p:nvPr>
            <p:ph type="sldNum" sz="quarter" idx="12"/>
          </p:nvPr>
        </p:nvSpPr>
        <p:spPr/>
        <p:txBody>
          <a:bodyPr/>
          <a:lstStyle/>
          <a:p>
            <a:fld id="{1A814AAE-762C-4AC7-BD8A-A2CC080682BD}" type="slidenum">
              <a:rPr lang="en-US" smtClean="0"/>
              <a:pPr/>
              <a:t>32</a:t>
            </a:fld>
            <a:endParaRPr lang="en-US" dirty="0"/>
          </a:p>
        </p:txBody>
      </p:sp>
    </p:spTree>
    <p:extLst>
      <p:ext uri="{BB962C8B-B14F-4D97-AF65-F5344CB8AC3E}">
        <p14:creationId xmlns:p14="http://schemas.microsoft.com/office/powerpoint/2010/main" val="306319354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B401D4D-90CB-6C58-E024-368C75D8329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1254A39-EACD-B558-240E-6E8D48B47758}"/>
              </a:ext>
            </a:extLst>
          </p:cNvPr>
          <p:cNvSpPr>
            <a:spLocks noGrp="1"/>
          </p:cNvSpPr>
          <p:nvPr>
            <p:ph type="title"/>
          </p:nvPr>
        </p:nvSpPr>
        <p:spPr>
          <a:xfrm>
            <a:off x="1752600" y="838200"/>
            <a:ext cx="7239000" cy="899853"/>
          </a:xfrm>
        </p:spPr>
        <p:txBody>
          <a:bodyPr>
            <a:noAutofit/>
          </a:bodyPr>
          <a:lstStyle/>
          <a:p>
            <a:r>
              <a:rPr lang="en-US" sz="3600" dirty="0"/>
              <a:t>Narrative Statement 3: Educating “This Whole Child” (Instruction) (3)</a:t>
            </a:r>
            <a:br>
              <a:rPr lang="en-US" sz="3600" dirty="0"/>
            </a:br>
            <a:endParaRPr lang="en-US" sz="3600" dirty="0"/>
          </a:p>
        </p:txBody>
      </p:sp>
      <p:sp>
        <p:nvSpPr>
          <p:cNvPr id="3" name="Content Placeholder 2">
            <a:extLst>
              <a:ext uri="{FF2B5EF4-FFF2-40B4-BE49-F238E27FC236}">
                <a16:creationId xmlns:a16="http://schemas.microsoft.com/office/drawing/2014/main" id="{2BFCCF7B-FFE3-458A-0A55-E6919DFE1803}"/>
              </a:ext>
            </a:extLst>
          </p:cNvPr>
          <p:cNvSpPr>
            <a:spLocks noGrp="1"/>
          </p:cNvSpPr>
          <p:nvPr>
            <p:ph idx="1"/>
          </p:nvPr>
        </p:nvSpPr>
        <p:spPr>
          <a:xfrm>
            <a:off x="1828800" y="1976912"/>
            <a:ext cx="7010400" cy="2910580"/>
          </a:xfrm>
        </p:spPr>
        <p:txBody>
          <a:bodyPr>
            <a:noAutofit/>
          </a:bodyPr>
          <a:lstStyle/>
          <a:p>
            <a:pPr>
              <a:lnSpc>
                <a:spcPct val="90000"/>
              </a:lnSpc>
              <a:spcBef>
                <a:spcPts val="576"/>
              </a:spcBef>
              <a:spcAft>
                <a:spcPts val="1200"/>
              </a:spcAft>
            </a:pPr>
            <a:r>
              <a:rPr lang="en-US" sz="2400" dirty="0"/>
              <a:t>If the number of credits to graduate from the continuation high school or community day school is less than the number required to graduate from the traditional high school(s) in the district, explain the differences and the rationale for requiring fewer credits if applicable.</a:t>
            </a:r>
          </a:p>
          <a:p>
            <a:endParaRPr lang="en-US" sz="2400" dirty="0"/>
          </a:p>
          <a:p>
            <a:endParaRPr lang="en-US" sz="2400" dirty="0"/>
          </a:p>
        </p:txBody>
      </p:sp>
      <p:sp>
        <p:nvSpPr>
          <p:cNvPr id="4" name="Slide Number Placeholder 3">
            <a:extLst>
              <a:ext uri="{FF2B5EF4-FFF2-40B4-BE49-F238E27FC236}">
                <a16:creationId xmlns:a16="http://schemas.microsoft.com/office/drawing/2014/main" id="{532B5BFD-A7EA-6E1F-8AA1-F42442F1D2F6}"/>
              </a:ext>
            </a:extLst>
          </p:cNvPr>
          <p:cNvSpPr>
            <a:spLocks noGrp="1"/>
          </p:cNvSpPr>
          <p:nvPr>
            <p:ph type="sldNum" sz="quarter" idx="12"/>
          </p:nvPr>
        </p:nvSpPr>
        <p:spPr/>
        <p:txBody>
          <a:bodyPr/>
          <a:lstStyle/>
          <a:p>
            <a:fld id="{1A814AAE-762C-4AC7-BD8A-A2CC080682BD}" type="slidenum">
              <a:rPr lang="en-US" smtClean="0"/>
              <a:pPr/>
              <a:t>33</a:t>
            </a:fld>
            <a:endParaRPr lang="en-US" dirty="0"/>
          </a:p>
        </p:txBody>
      </p:sp>
    </p:spTree>
    <p:extLst>
      <p:ext uri="{BB962C8B-B14F-4D97-AF65-F5344CB8AC3E}">
        <p14:creationId xmlns:p14="http://schemas.microsoft.com/office/powerpoint/2010/main" val="219299266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69C613F-C256-46B3-59DA-370706ABA7E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138DBF9-FBFB-A658-3191-30719F39A6A0}"/>
              </a:ext>
            </a:extLst>
          </p:cNvPr>
          <p:cNvSpPr>
            <a:spLocks noGrp="1"/>
          </p:cNvSpPr>
          <p:nvPr>
            <p:ph type="title"/>
          </p:nvPr>
        </p:nvSpPr>
        <p:spPr>
          <a:xfrm>
            <a:off x="1752600" y="914400"/>
            <a:ext cx="7239000" cy="899853"/>
          </a:xfrm>
        </p:spPr>
        <p:txBody>
          <a:bodyPr>
            <a:noAutofit/>
          </a:bodyPr>
          <a:lstStyle/>
          <a:p>
            <a:r>
              <a:rPr lang="en-US" sz="3000" dirty="0"/>
              <a:t>Narrative Statement 4: Educating “This Whole Child” (Social, Emotional and Mental Health and Development) (1)</a:t>
            </a:r>
            <a:br>
              <a:rPr lang="en-US" sz="3000" dirty="0"/>
            </a:br>
            <a:r>
              <a:rPr lang="en-US" sz="3000" dirty="0"/>
              <a:t>	</a:t>
            </a:r>
          </a:p>
        </p:txBody>
      </p:sp>
      <p:sp>
        <p:nvSpPr>
          <p:cNvPr id="3" name="Content Placeholder 2">
            <a:extLst>
              <a:ext uri="{FF2B5EF4-FFF2-40B4-BE49-F238E27FC236}">
                <a16:creationId xmlns:a16="http://schemas.microsoft.com/office/drawing/2014/main" id="{EBBF7BC4-9494-18F9-393D-1897292FF361}"/>
              </a:ext>
            </a:extLst>
          </p:cNvPr>
          <p:cNvSpPr>
            <a:spLocks noGrp="1"/>
          </p:cNvSpPr>
          <p:nvPr>
            <p:ph idx="1"/>
          </p:nvPr>
        </p:nvSpPr>
        <p:spPr>
          <a:xfrm>
            <a:off x="1828800" y="2148580"/>
            <a:ext cx="7086600" cy="2910580"/>
          </a:xfrm>
        </p:spPr>
        <p:txBody>
          <a:bodyPr>
            <a:noAutofit/>
          </a:bodyPr>
          <a:lstStyle/>
          <a:p>
            <a:pPr marL="0" indent="0">
              <a:spcBef>
                <a:spcPts val="0"/>
              </a:spcBef>
              <a:spcAft>
                <a:spcPts val="1200"/>
              </a:spcAft>
              <a:buNone/>
            </a:pPr>
            <a:r>
              <a:rPr lang="en-US" sz="2400" b="1" dirty="0"/>
              <a:t>Please describe the following:</a:t>
            </a:r>
          </a:p>
          <a:p>
            <a:pPr>
              <a:lnSpc>
                <a:spcPct val="90000"/>
              </a:lnSpc>
              <a:spcBef>
                <a:spcPts val="576"/>
              </a:spcBef>
              <a:spcAft>
                <a:spcPts val="1200"/>
              </a:spcAft>
            </a:pPr>
            <a:r>
              <a:rPr lang="en-US" sz="2400" dirty="0"/>
              <a:t>How social, emotional and mental health needs and appropriate responses are identified and provided to students, including trauma-informed practices, and by whom. How are these elements integrated into the total school program?</a:t>
            </a:r>
          </a:p>
          <a:p>
            <a:pPr>
              <a:lnSpc>
                <a:spcPct val="90000"/>
              </a:lnSpc>
              <a:spcBef>
                <a:spcPts val="576"/>
              </a:spcBef>
              <a:spcAft>
                <a:spcPts val="1200"/>
              </a:spcAft>
            </a:pPr>
            <a:r>
              <a:rPr lang="en-US" sz="2400" dirty="0"/>
              <a:t>How respect for the student within the school community is actively supported. </a:t>
            </a:r>
          </a:p>
          <a:p>
            <a:endParaRPr lang="en-US" sz="2400" dirty="0"/>
          </a:p>
          <a:p>
            <a:endParaRPr lang="en-US" sz="2400" dirty="0"/>
          </a:p>
        </p:txBody>
      </p:sp>
      <p:sp>
        <p:nvSpPr>
          <p:cNvPr id="4" name="Slide Number Placeholder 3">
            <a:extLst>
              <a:ext uri="{FF2B5EF4-FFF2-40B4-BE49-F238E27FC236}">
                <a16:creationId xmlns:a16="http://schemas.microsoft.com/office/drawing/2014/main" id="{BCC12654-CEF4-3408-A895-C128890530B2}"/>
              </a:ext>
            </a:extLst>
          </p:cNvPr>
          <p:cNvSpPr>
            <a:spLocks noGrp="1"/>
          </p:cNvSpPr>
          <p:nvPr>
            <p:ph type="sldNum" sz="quarter" idx="12"/>
          </p:nvPr>
        </p:nvSpPr>
        <p:spPr/>
        <p:txBody>
          <a:bodyPr/>
          <a:lstStyle/>
          <a:p>
            <a:fld id="{1A814AAE-762C-4AC7-BD8A-A2CC080682BD}" type="slidenum">
              <a:rPr lang="en-US" smtClean="0"/>
              <a:pPr/>
              <a:t>34</a:t>
            </a:fld>
            <a:endParaRPr lang="en-US" dirty="0"/>
          </a:p>
        </p:txBody>
      </p:sp>
    </p:spTree>
    <p:extLst>
      <p:ext uri="{BB962C8B-B14F-4D97-AF65-F5344CB8AC3E}">
        <p14:creationId xmlns:p14="http://schemas.microsoft.com/office/powerpoint/2010/main" val="375301997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DCAB54B-D737-0020-5286-39C59402766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F42EC7F-57DF-506D-063F-949DEBCAAF21}"/>
              </a:ext>
            </a:extLst>
          </p:cNvPr>
          <p:cNvSpPr>
            <a:spLocks noGrp="1"/>
          </p:cNvSpPr>
          <p:nvPr>
            <p:ph type="title"/>
          </p:nvPr>
        </p:nvSpPr>
        <p:spPr>
          <a:xfrm>
            <a:off x="1752600" y="914400"/>
            <a:ext cx="7239000" cy="899853"/>
          </a:xfrm>
        </p:spPr>
        <p:txBody>
          <a:bodyPr>
            <a:noAutofit/>
          </a:bodyPr>
          <a:lstStyle/>
          <a:p>
            <a:r>
              <a:rPr lang="en-US" sz="3000" dirty="0"/>
              <a:t>Narrative Statement 4: Educating “This Whole Child” (Social, Emotional and Mental Health and Development) (2)</a:t>
            </a:r>
            <a:br>
              <a:rPr lang="en-US" sz="3000" dirty="0"/>
            </a:br>
            <a:endParaRPr lang="en-US" sz="3000" dirty="0"/>
          </a:p>
        </p:txBody>
      </p:sp>
      <p:sp>
        <p:nvSpPr>
          <p:cNvPr id="3" name="Content Placeholder 2">
            <a:extLst>
              <a:ext uri="{FF2B5EF4-FFF2-40B4-BE49-F238E27FC236}">
                <a16:creationId xmlns:a16="http://schemas.microsoft.com/office/drawing/2014/main" id="{03B76BFF-1393-B776-4198-27C86050961F}"/>
              </a:ext>
            </a:extLst>
          </p:cNvPr>
          <p:cNvSpPr>
            <a:spLocks noGrp="1"/>
          </p:cNvSpPr>
          <p:nvPr>
            <p:ph idx="1"/>
          </p:nvPr>
        </p:nvSpPr>
        <p:spPr>
          <a:xfrm>
            <a:off x="1828800" y="2224780"/>
            <a:ext cx="7086600" cy="2910580"/>
          </a:xfrm>
        </p:spPr>
        <p:txBody>
          <a:bodyPr>
            <a:noAutofit/>
          </a:bodyPr>
          <a:lstStyle/>
          <a:p>
            <a:pPr>
              <a:lnSpc>
                <a:spcPct val="90000"/>
              </a:lnSpc>
              <a:spcBef>
                <a:spcPts val="576"/>
              </a:spcBef>
              <a:spcAft>
                <a:spcPts val="1200"/>
              </a:spcAft>
            </a:pPr>
            <a:r>
              <a:rPr lang="en-US" sz="2400" dirty="0"/>
              <a:t>How the school culture, climate and practices are supportive as a learning community, personally and culturally relevant, sustaining and revitalizing, respectful of the lived experience of the student and family, and how implicit and explicit bias are identified and addressed.</a:t>
            </a:r>
          </a:p>
          <a:p>
            <a:endParaRPr lang="en-US" sz="2400" dirty="0"/>
          </a:p>
          <a:p>
            <a:endParaRPr lang="en-US" sz="2400" dirty="0"/>
          </a:p>
        </p:txBody>
      </p:sp>
      <p:sp>
        <p:nvSpPr>
          <p:cNvPr id="4" name="Slide Number Placeholder 3">
            <a:extLst>
              <a:ext uri="{FF2B5EF4-FFF2-40B4-BE49-F238E27FC236}">
                <a16:creationId xmlns:a16="http://schemas.microsoft.com/office/drawing/2014/main" id="{AE0FA9EE-01C5-67D9-0A68-05EFB0CC0E3A}"/>
              </a:ext>
            </a:extLst>
          </p:cNvPr>
          <p:cNvSpPr>
            <a:spLocks noGrp="1"/>
          </p:cNvSpPr>
          <p:nvPr>
            <p:ph type="sldNum" sz="quarter" idx="12"/>
          </p:nvPr>
        </p:nvSpPr>
        <p:spPr/>
        <p:txBody>
          <a:bodyPr/>
          <a:lstStyle/>
          <a:p>
            <a:fld id="{1A814AAE-762C-4AC7-BD8A-A2CC080682BD}" type="slidenum">
              <a:rPr lang="en-US" smtClean="0"/>
              <a:pPr/>
              <a:t>35</a:t>
            </a:fld>
            <a:endParaRPr lang="en-US" dirty="0"/>
          </a:p>
        </p:txBody>
      </p:sp>
    </p:spTree>
    <p:extLst>
      <p:ext uri="{BB962C8B-B14F-4D97-AF65-F5344CB8AC3E}">
        <p14:creationId xmlns:p14="http://schemas.microsoft.com/office/powerpoint/2010/main" val="266833572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550655B-1751-A616-5C3C-150F5A9A5B4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F509A27-A547-405D-467E-57DA1A061897}"/>
              </a:ext>
            </a:extLst>
          </p:cNvPr>
          <p:cNvSpPr>
            <a:spLocks noGrp="1"/>
          </p:cNvSpPr>
          <p:nvPr>
            <p:ph type="title"/>
          </p:nvPr>
        </p:nvSpPr>
        <p:spPr>
          <a:xfrm>
            <a:off x="1828800" y="762000"/>
            <a:ext cx="7086600" cy="899853"/>
          </a:xfrm>
        </p:spPr>
        <p:txBody>
          <a:bodyPr>
            <a:noAutofit/>
          </a:bodyPr>
          <a:lstStyle/>
          <a:p>
            <a:r>
              <a:rPr lang="en-US" sz="3000" dirty="0"/>
              <a:t>Narrative Statement 4: Educating “This Whole Child” (Social, Emotional and Mental Health and Development) (3)</a:t>
            </a:r>
            <a:br>
              <a:rPr lang="en-US" sz="3000" dirty="0"/>
            </a:br>
            <a:endParaRPr lang="en-US" sz="3000" dirty="0"/>
          </a:p>
        </p:txBody>
      </p:sp>
      <p:sp>
        <p:nvSpPr>
          <p:cNvPr id="3" name="Content Placeholder 2">
            <a:extLst>
              <a:ext uri="{FF2B5EF4-FFF2-40B4-BE49-F238E27FC236}">
                <a16:creationId xmlns:a16="http://schemas.microsoft.com/office/drawing/2014/main" id="{689D4E88-F036-959C-F499-16BB81F46BFA}"/>
              </a:ext>
            </a:extLst>
          </p:cNvPr>
          <p:cNvSpPr>
            <a:spLocks noGrp="1"/>
          </p:cNvSpPr>
          <p:nvPr>
            <p:ph idx="1"/>
          </p:nvPr>
        </p:nvSpPr>
        <p:spPr>
          <a:xfrm>
            <a:off x="1828800" y="1966220"/>
            <a:ext cx="7086600" cy="2910580"/>
          </a:xfrm>
        </p:spPr>
        <p:txBody>
          <a:bodyPr>
            <a:noAutofit/>
          </a:bodyPr>
          <a:lstStyle/>
          <a:p>
            <a:pPr>
              <a:lnSpc>
                <a:spcPct val="90000"/>
              </a:lnSpc>
              <a:spcBef>
                <a:spcPts val="576"/>
              </a:spcBef>
              <a:spcAft>
                <a:spcPts val="1200"/>
              </a:spcAft>
            </a:pPr>
            <a:r>
              <a:rPr lang="en-US" sz="2400" dirty="0"/>
              <a:t>The alternative means of supportive improvement and intervention used to prevent or respond to behavioral and/or attendance challenges and barriers, and to minimize the use of exclusionary practices such as suspension, expulsion and other restrictions on students’ active engagement and opportunities within the learning community. These might include restorative practices, student success teams, social, emotional and mental health supports, and other positive, asset-based recommended practices per </a:t>
            </a:r>
            <a:r>
              <a:rPr lang="en-US" sz="2400" i="1" dirty="0"/>
              <a:t>EC</a:t>
            </a:r>
            <a:r>
              <a:rPr lang="en-US" sz="2400" dirty="0"/>
              <a:t> sections 48900.5 and 48900 paragraphs (v) and (w). </a:t>
            </a:r>
          </a:p>
          <a:p>
            <a:endParaRPr lang="en-US" sz="2400" dirty="0"/>
          </a:p>
        </p:txBody>
      </p:sp>
      <p:sp>
        <p:nvSpPr>
          <p:cNvPr id="4" name="Slide Number Placeholder 3">
            <a:extLst>
              <a:ext uri="{FF2B5EF4-FFF2-40B4-BE49-F238E27FC236}">
                <a16:creationId xmlns:a16="http://schemas.microsoft.com/office/drawing/2014/main" id="{83769BF1-5CAE-5CC9-CDE0-54E87D196451}"/>
              </a:ext>
            </a:extLst>
          </p:cNvPr>
          <p:cNvSpPr>
            <a:spLocks noGrp="1"/>
          </p:cNvSpPr>
          <p:nvPr>
            <p:ph type="sldNum" sz="quarter" idx="12"/>
          </p:nvPr>
        </p:nvSpPr>
        <p:spPr/>
        <p:txBody>
          <a:bodyPr/>
          <a:lstStyle/>
          <a:p>
            <a:fld id="{1A814AAE-762C-4AC7-BD8A-A2CC080682BD}" type="slidenum">
              <a:rPr lang="en-US" smtClean="0"/>
              <a:pPr/>
              <a:t>36</a:t>
            </a:fld>
            <a:endParaRPr lang="en-US" dirty="0"/>
          </a:p>
        </p:txBody>
      </p:sp>
    </p:spTree>
    <p:extLst>
      <p:ext uri="{BB962C8B-B14F-4D97-AF65-F5344CB8AC3E}">
        <p14:creationId xmlns:p14="http://schemas.microsoft.com/office/powerpoint/2010/main" val="132284676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381680D-4058-C81D-E01B-F48B1B8A751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583BD75-ED76-A648-83A5-2004DC62675B}"/>
              </a:ext>
            </a:extLst>
          </p:cNvPr>
          <p:cNvSpPr>
            <a:spLocks noGrp="1"/>
          </p:cNvSpPr>
          <p:nvPr>
            <p:ph type="title"/>
          </p:nvPr>
        </p:nvSpPr>
        <p:spPr>
          <a:xfrm>
            <a:off x="1828800" y="762000"/>
            <a:ext cx="7086600" cy="899853"/>
          </a:xfrm>
        </p:spPr>
        <p:txBody>
          <a:bodyPr>
            <a:noAutofit/>
          </a:bodyPr>
          <a:lstStyle/>
          <a:p>
            <a:r>
              <a:rPr lang="en-US" sz="3000" dirty="0"/>
              <a:t>Narrative Statement 4: Educating “This Whole Child” (Social, Emotional and Mental Health and Development) (4)</a:t>
            </a:r>
            <a:br>
              <a:rPr lang="en-US" sz="3000" dirty="0"/>
            </a:br>
            <a:endParaRPr lang="en-US" sz="3000" dirty="0"/>
          </a:p>
        </p:txBody>
      </p:sp>
      <p:sp>
        <p:nvSpPr>
          <p:cNvPr id="3" name="Content Placeholder 2">
            <a:extLst>
              <a:ext uri="{FF2B5EF4-FFF2-40B4-BE49-F238E27FC236}">
                <a16:creationId xmlns:a16="http://schemas.microsoft.com/office/drawing/2014/main" id="{758927F3-60C4-6DF4-3342-1C3501DED2C2}"/>
              </a:ext>
            </a:extLst>
          </p:cNvPr>
          <p:cNvSpPr>
            <a:spLocks noGrp="1"/>
          </p:cNvSpPr>
          <p:nvPr>
            <p:ph idx="1"/>
          </p:nvPr>
        </p:nvSpPr>
        <p:spPr>
          <a:xfrm>
            <a:off x="1828800" y="1981200"/>
            <a:ext cx="7086600" cy="4876800"/>
          </a:xfrm>
        </p:spPr>
        <p:txBody>
          <a:bodyPr>
            <a:noAutofit/>
          </a:bodyPr>
          <a:lstStyle/>
          <a:p>
            <a:pPr>
              <a:lnSpc>
                <a:spcPct val="90000"/>
              </a:lnSpc>
              <a:spcBef>
                <a:spcPts val="576"/>
              </a:spcBef>
              <a:spcAft>
                <a:spcPts val="1200"/>
              </a:spcAft>
            </a:pPr>
            <a:r>
              <a:rPr lang="en-US" sz="2400" dirty="0"/>
              <a:t>(continued) Provide a specific explanation of how those practices relate to any disproportionate representation of minority students and any other identified equity concerns in such interventions. </a:t>
            </a:r>
            <a:r>
              <a:rPr lang="en-US" sz="2400" dirty="0">
                <a:hlinkClick r:id="rId2" action="ppaction://hlinksldjump" tooltip="Reference: guidance issued by the U.S. Department of Education (ED) and the Department of Justice on the ED School Climate and Student Discipline Resources web page "/>
              </a:rPr>
              <a:t>Reference 1</a:t>
            </a:r>
            <a:endParaRPr lang="en-US" sz="2400" dirty="0"/>
          </a:p>
          <a:p>
            <a:pPr>
              <a:lnSpc>
                <a:spcPct val="90000"/>
              </a:lnSpc>
              <a:spcBef>
                <a:spcPts val="576"/>
              </a:spcBef>
              <a:spcAft>
                <a:spcPts val="1200"/>
              </a:spcAft>
            </a:pPr>
            <a:r>
              <a:rPr lang="en-US" sz="2400" dirty="0"/>
              <a:t>How you collaborate with the student in identifying valid and respectable goals, values, strengths, challenges, and pains that might be being expressed problematically, including those that the student identifies as a response to specific school practices, and in identifying positive, viable alternatives to the problematic behaviors.</a:t>
            </a:r>
          </a:p>
          <a:p>
            <a:endParaRPr lang="en-US" sz="2400" dirty="0"/>
          </a:p>
        </p:txBody>
      </p:sp>
      <p:sp>
        <p:nvSpPr>
          <p:cNvPr id="4" name="Slide Number Placeholder 3">
            <a:extLst>
              <a:ext uri="{FF2B5EF4-FFF2-40B4-BE49-F238E27FC236}">
                <a16:creationId xmlns:a16="http://schemas.microsoft.com/office/drawing/2014/main" id="{958AB276-E9B4-FBF9-3DF4-1BABEA7F0A9F}"/>
              </a:ext>
            </a:extLst>
          </p:cNvPr>
          <p:cNvSpPr>
            <a:spLocks noGrp="1"/>
          </p:cNvSpPr>
          <p:nvPr>
            <p:ph type="sldNum" sz="quarter" idx="12"/>
          </p:nvPr>
        </p:nvSpPr>
        <p:spPr>
          <a:xfrm>
            <a:off x="7239000" y="6324600"/>
            <a:ext cx="1676400" cy="457200"/>
          </a:xfrm>
        </p:spPr>
        <p:txBody>
          <a:bodyPr/>
          <a:lstStyle/>
          <a:p>
            <a:fld id="{1A814AAE-762C-4AC7-BD8A-A2CC080682BD}" type="slidenum">
              <a:rPr lang="en-US" smtClean="0"/>
              <a:pPr/>
              <a:t>37</a:t>
            </a:fld>
            <a:endParaRPr lang="en-US" dirty="0"/>
          </a:p>
        </p:txBody>
      </p:sp>
    </p:spTree>
    <p:extLst>
      <p:ext uri="{BB962C8B-B14F-4D97-AF65-F5344CB8AC3E}">
        <p14:creationId xmlns:p14="http://schemas.microsoft.com/office/powerpoint/2010/main" val="21211555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2872853-678E-070A-F54F-8219EE95B6F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C068EF5-A3AB-8E46-C859-7C367FBBC3CF}"/>
              </a:ext>
            </a:extLst>
          </p:cNvPr>
          <p:cNvSpPr>
            <a:spLocks noGrp="1"/>
          </p:cNvSpPr>
          <p:nvPr>
            <p:ph type="title"/>
          </p:nvPr>
        </p:nvSpPr>
        <p:spPr>
          <a:xfrm>
            <a:off x="1828800" y="990600"/>
            <a:ext cx="7086600" cy="899853"/>
          </a:xfrm>
        </p:spPr>
        <p:txBody>
          <a:bodyPr>
            <a:noAutofit/>
          </a:bodyPr>
          <a:lstStyle/>
          <a:p>
            <a:r>
              <a:rPr lang="en-US" sz="3000" dirty="0"/>
              <a:t>Narrative Statement 4: Educating “This Whole Child” (Social, Emotional and Mental Health and Development) (5)</a:t>
            </a:r>
            <a:br>
              <a:rPr lang="en-US" sz="3000" dirty="0"/>
            </a:br>
            <a:endParaRPr lang="en-US" sz="3000" dirty="0"/>
          </a:p>
        </p:txBody>
      </p:sp>
      <p:sp>
        <p:nvSpPr>
          <p:cNvPr id="3" name="Content Placeholder 2">
            <a:extLst>
              <a:ext uri="{FF2B5EF4-FFF2-40B4-BE49-F238E27FC236}">
                <a16:creationId xmlns:a16="http://schemas.microsoft.com/office/drawing/2014/main" id="{75636FEE-1026-D441-BA00-8AC44FDC5C35}"/>
              </a:ext>
            </a:extLst>
          </p:cNvPr>
          <p:cNvSpPr>
            <a:spLocks noGrp="1"/>
          </p:cNvSpPr>
          <p:nvPr>
            <p:ph idx="1"/>
          </p:nvPr>
        </p:nvSpPr>
        <p:spPr>
          <a:xfrm>
            <a:off x="1828800" y="2271020"/>
            <a:ext cx="7086600" cy="2910580"/>
          </a:xfrm>
        </p:spPr>
        <p:txBody>
          <a:bodyPr>
            <a:noAutofit/>
          </a:bodyPr>
          <a:lstStyle/>
          <a:p>
            <a:pPr>
              <a:lnSpc>
                <a:spcPct val="90000"/>
              </a:lnSpc>
              <a:spcBef>
                <a:spcPts val="576"/>
              </a:spcBef>
              <a:spcAft>
                <a:spcPts val="1200"/>
              </a:spcAft>
            </a:pPr>
            <a:r>
              <a:rPr lang="en-US" sz="2400" dirty="0"/>
              <a:t>Have you identified and addressed systemic practices, including those regarding school culture and climate, which have undermined some or all students?</a:t>
            </a:r>
          </a:p>
          <a:p>
            <a:pPr>
              <a:spcAft>
                <a:spcPts val="600"/>
              </a:spcAft>
            </a:pPr>
            <a:endParaRPr lang="en-US" sz="2400" dirty="0"/>
          </a:p>
          <a:p>
            <a:endParaRPr lang="en-US" sz="2400" dirty="0"/>
          </a:p>
          <a:p>
            <a:endParaRPr lang="en-US" sz="2400" dirty="0"/>
          </a:p>
        </p:txBody>
      </p:sp>
      <p:sp>
        <p:nvSpPr>
          <p:cNvPr id="4" name="Slide Number Placeholder 3">
            <a:extLst>
              <a:ext uri="{FF2B5EF4-FFF2-40B4-BE49-F238E27FC236}">
                <a16:creationId xmlns:a16="http://schemas.microsoft.com/office/drawing/2014/main" id="{11D76A0D-A6E3-DE39-9DFD-F9DC1BEDDBA1}"/>
              </a:ext>
            </a:extLst>
          </p:cNvPr>
          <p:cNvSpPr>
            <a:spLocks noGrp="1"/>
          </p:cNvSpPr>
          <p:nvPr>
            <p:ph type="sldNum" sz="quarter" idx="12"/>
          </p:nvPr>
        </p:nvSpPr>
        <p:spPr/>
        <p:txBody>
          <a:bodyPr/>
          <a:lstStyle/>
          <a:p>
            <a:fld id="{1A814AAE-762C-4AC7-BD8A-A2CC080682BD}" type="slidenum">
              <a:rPr lang="en-US" smtClean="0"/>
              <a:pPr/>
              <a:t>38</a:t>
            </a:fld>
            <a:endParaRPr lang="en-US" dirty="0"/>
          </a:p>
        </p:txBody>
      </p:sp>
    </p:spTree>
    <p:extLst>
      <p:ext uri="{BB962C8B-B14F-4D97-AF65-F5344CB8AC3E}">
        <p14:creationId xmlns:p14="http://schemas.microsoft.com/office/powerpoint/2010/main" val="94405653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798F422-CCF4-B704-9730-B2E4190B2EC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84206C1-F94F-4E53-3134-7D977A8B3760}"/>
              </a:ext>
            </a:extLst>
          </p:cNvPr>
          <p:cNvSpPr>
            <a:spLocks noGrp="1"/>
          </p:cNvSpPr>
          <p:nvPr>
            <p:ph type="title"/>
          </p:nvPr>
        </p:nvSpPr>
        <p:spPr>
          <a:xfrm>
            <a:off x="1828800" y="762000"/>
            <a:ext cx="7086600" cy="899853"/>
          </a:xfrm>
        </p:spPr>
        <p:txBody>
          <a:bodyPr>
            <a:noAutofit/>
          </a:bodyPr>
          <a:lstStyle/>
          <a:p>
            <a:r>
              <a:rPr lang="en-US" sz="2800" dirty="0"/>
              <a:t>Narrative Statement 4: Educating “This Whole Child” (Social, Emotional and Mental Health and Development) (</a:t>
            </a:r>
            <a:r>
              <a:rPr lang="en-US" sz="2800" dirty="0">
                <a:ea typeface="Calibri" panose="020F0502020204030204" pitchFamily="34" charset="0"/>
              </a:rPr>
              <a:t>Reference</a:t>
            </a:r>
            <a:r>
              <a:rPr lang="en-US" sz="2800" baseline="30000" dirty="0">
                <a:ea typeface="Calibri" panose="020F0502020204030204" pitchFamily="34" charset="0"/>
              </a:rPr>
              <a:t>1</a:t>
            </a:r>
            <a:r>
              <a:rPr lang="en-US" sz="2800" dirty="0"/>
              <a:t>)</a:t>
            </a:r>
            <a:br>
              <a:rPr lang="en-US" sz="2800" dirty="0"/>
            </a:br>
            <a:endParaRPr lang="en-US" sz="2800" dirty="0"/>
          </a:p>
        </p:txBody>
      </p:sp>
      <p:sp>
        <p:nvSpPr>
          <p:cNvPr id="3" name="Content Placeholder 2">
            <a:extLst>
              <a:ext uri="{FF2B5EF4-FFF2-40B4-BE49-F238E27FC236}">
                <a16:creationId xmlns:a16="http://schemas.microsoft.com/office/drawing/2014/main" id="{A8D63BE7-0DB3-814D-DC12-59E8AF2B298A}"/>
              </a:ext>
            </a:extLst>
          </p:cNvPr>
          <p:cNvSpPr>
            <a:spLocks noGrp="1"/>
          </p:cNvSpPr>
          <p:nvPr>
            <p:ph idx="1"/>
          </p:nvPr>
        </p:nvSpPr>
        <p:spPr>
          <a:xfrm>
            <a:off x="1828800" y="1981200"/>
            <a:ext cx="7086600" cy="4419600"/>
          </a:xfrm>
        </p:spPr>
        <p:txBody>
          <a:bodyPr>
            <a:noAutofit/>
          </a:bodyPr>
          <a:lstStyle/>
          <a:p>
            <a:pPr>
              <a:lnSpc>
                <a:spcPct val="90000"/>
              </a:lnSpc>
              <a:spcBef>
                <a:spcPts val="0"/>
              </a:spcBef>
              <a:spcAft>
                <a:spcPts val="2400"/>
              </a:spcAft>
            </a:pPr>
            <a:r>
              <a:rPr lang="en-US" sz="2400" dirty="0"/>
              <a:t>For assistance in this area, you may review recent guidance issued by the U.S. Department of Education (ED) and the Department of Justice on the ED School Climate and Student Discipline Resources web page at  </a:t>
            </a:r>
            <a:r>
              <a:rPr lang="en-US" sz="2400" dirty="0">
                <a:hlinkClick r:id="rId2" tooltip="U.S. Department of Education (ED) and the Department of Justice on the ED School Climate and Student Discipline Resources web page"/>
              </a:rPr>
              <a:t>http://www2.ed.gov/policy/gen/guid/school-discipline/index.html - </a:t>
            </a:r>
            <a:r>
              <a:rPr lang="en-US" sz="2400" dirty="0"/>
              <a:t>.</a:t>
            </a:r>
          </a:p>
          <a:p>
            <a:pPr marL="0" indent="0">
              <a:spcAft>
                <a:spcPts val="600"/>
              </a:spcAft>
              <a:buNone/>
            </a:pPr>
            <a:r>
              <a:rPr lang="en-US" sz="2400" dirty="0">
                <a:hlinkClick r:id="rId3" action="ppaction://hlinksldjump" tooltip="eturn to the slide entitled: Narrative Statement 4: Educating &quot;This Whole Child&quot; (Social, Emotional and Mental Health and Development) (4)"/>
              </a:rPr>
              <a:t>Return to Slide 37</a:t>
            </a:r>
            <a:endParaRPr lang="en-US" sz="2400" dirty="0"/>
          </a:p>
          <a:p>
            <a:endParaRPr lang="en-US" sz="2400" dirty="0"/>
          </a:p>
          <a:p>
            <a:endParaRPr lang="en-US" sz="2400" dirty="0"/>
          </a:p>
        </p:txBody>
      </p:sp>
      <p:sp>
        <p:nvSpPr>
          <p:cNvPr id="4" name="Slide Number Placeholder 3">
            <a:extLst>
              <a:ext uri="{FF2B5EF4-FFF2-40B4-BE49-F238E27FC236}">
                <a16:creationId xmlns:a16="http://schemas.microsoft.com/office/drawing/2014/main" id="{BA024B9C-5C22-40F9-5BA2-E3D50B0A4EEC}"/>
              </a:ext>
            </a:extLst>
          </p:cNvPr>
          <p:cNvSpPr>
            <a:spLocks noGrp="1"/>
          </p:cNvSpPr>
          <p:nvPr>
            <p:ph type="sldNum" sz="quarter" idx="12"/>
          </p:nvPr>
        </p:nvSpPr>
        <p:spPr/>
        <p:txBody>
          <a:bodyPr/>
          <a:lstStyle/>
          <a:p>
            <a:fld id="{1A814AAE-762C-4AC7-BD8A-A2CC080682BD}" type="slidenum">
              <a:rPr lang="en-US" smtClean="0"/>
              <a:pPr/>
              <a:t>39</a:t>
            </a:fld>
            <a:endParaRPr lang="en-US" dirty="0"/>
          </a:p>
        </p:txBody>
      </p:sp>
    </p:spTree>
    <p:extLst>
      <p:ext uri="{BB962C8B-B14F-4D97-AF65-F5344CB8AC3E}">
        <p14:creationId xmlns:p14="http://schemas.microsoft.com/office/powerpoint/2010/main" val="3743019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FA1A875-31E5-0C64-D3DA-4B46180A5C0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B20B2E5-4928-1B1E-DD0D-16DF76BDB2F5}"/>
              </a:ext>
            </a:extLst>
          </p:cNvPr>
          <p:cNvSpPr>
            <a:spLocks noGrp="1"/>
          </p:cNvSpPr>
          <p:nvPr>
            <p:ph type="title"/>
          </p:nvPr>
        </p:nvSpPr>
        <p:spPr>
          <a:xfrm>
            <a:off x="1905000" y="0"/>
            <a:ext cx="6858000" cy="1143000"/>
          </a:xfrm>
        </p:spPr>
        <p:txBody>
          <a:bodyPr/>
          <a:lstStyle/>
          <a:p>
            <a:r>
              <a:rPr lang="en-US" dirty="0"/>
              <a:t>Overview (2)</a:t>
            </a:r>
          </a:p>
        </p:txBody>
      </p:sp>
      <p:sp>
        <p:nvSpPr>
          <p:cNvPr id="3" name="Content Placeholder 2">
            <a:extLst>
              <a:ext uri="{FF2B5EF4-FFF2-40B4-BE49-F238E27FC236}">
                <a16:creationId xmlns:a16="http://schemas.microsoft.com/office/drawing/2014/main" id="{B3704E01-6093-0A82-A7DA-C74EF96F4CD9}"/>
              </a:ext>
            </a:extLst>
          </p:cNvPr>
          <p:cNvSpPr>
            <a:spLocks noGrp="1"/>
          </p:cNvSpPr>
          <p:nvPr>
            <p:ph idx="1"/>
          </p:nvPr>
        </p:nvSpPr>
        <p:spPr>
          <a:xfrm>
            <a:off x="1905000" y="1143000"/>
            <a:ext cx="6858000" cy="5334000"/>
          </a:xfrm>
        </p:spPr>
        <p:txBody>
          <a:bodyPr/>
          <a:lstStyle/>
          <a:p>
            <a:r>
              <a:rPr lang="en-US" sz="2400" dirty="0"/>
              <a:t>Western Association of Schools and Colleges (WASC) Accreditation</a:t>
            </a:r>
          </a:p>
          <a:p>
            <a:r>
              <a:rPr lang="en-US" sz="2400" dirty="0"/>
              <a:t>Attachments (PDF Forms)</a:t>
            </a:r>
          </a:p>
          <a:p>
            <a:r>
              <a:rPr lang="en-US" sz="2400" dirty="0"/>
              <a:t>Assembling the Application</a:t>
            </a:r>
          </a:p>
          <a:p>
            <a:r>
              <a:rPr lang="en-US" sz="2400" dirty="0"/>
              <a:t>Submitting the Application</a:t>
            </a:r>
          </a:p>
          <a:p>
            <a:r>
              <a:rPr lang="en-US" sz="2400" dirty="0"/>
              <a:t>Evaluation Process</a:t>
            </a:r>
          </a:p>
          <a:p>
            <a:r>
              <a:rPr lang="en-US" sz="2400" dirty="0"/>
              <a:t>Reasons for Disqualification from the Reading Process</a:t>
            </a:r>
          </a:p>
          <a:p>
            <a:r>
              <a:rPr lang="en-US" sz="2400" dirty="0"/>
              <a:t>District Audit Reports (MCHS applicants only)</a:t>
            </a:r>
          </a:p>
          <a:p>
            <a:r>
              <a:rPr lang="en-US" sz="2400" dirty="0"/>
              <a:t>Designation Period</a:t>
            </a:r>
          </a:p>
          <a:p>
            <a:r>
              <a:rPr lang="en-US" sz="2400" dirty="0"/>
              <a:t>Obligation of Model Schools</a:t>
            </a:r>
          </a:p>
          <a:p>
            <a:r>
              <a:rPr lang="en-US" sz="2400" dirty="0"/>
              <a:t>Questions and Answers</a:t>
            </a:r>
          </a:p>
          <a:p>
            <a:r>
              <a:rPr lang="en-US" sz="2400" dirty="0"/>
              <a:t>exFiles</a:t>
            </a:r>
          </a:p>
        </p:txBody>
      </p:sp>
      <p:sp>
        <p:nvSpPr>
          <p:cNvPr id="4" name="Slide Number Placeholder 3">
            <a:extLst>
              <a:ext uri="{FF2B5EF4-FFF2-40B4-BE49-F238E27FC236}">
                <a16:creationId xmlns:a16="http://schemas.microsoft.com/office/drawing/2014/main" id="{4A7247EC-BFA1-29B5-EFF7-E1DEA5FA457C}"/>
              </a:ext>
            </a:extLst>
          </p:cNvPr>
          <p:cNvSpPr>
            <a:spLocks noGrp="1"/>
          </p:cNvSpPr>
          <p:nvPr>
            <p:ph type="sldNum" sz="quarter" idx="12"/>
          </p:nvPr>
        </p:nvSpPr>
        <p:spPr/>
        <p:txBody>
          <a:bodyPr/>
          <a:lstStyle/>
          <a:p>
            <a:pPr>
              <a:defRPr/>
            </a:pPr>
            <a:fld id="{44D49D5E-395F-45AE-94B9-00F533986075}" type="slidenum">
              <a:rPr lang="en-US" altLang="en-US" smtClean="0"/>
              <a:pPr>
                <a:defRPr/>
              </a:pPr>
              <a:t>4</a:t>
            </a:fld>
            <a:endParaRPr lang="en-US" altLang="en-US" dirty="0"/>
          </a:p>
        </p:txBody>
      </p:sp>
    </p:spTree>
    <p:extLst>
      <p:ext uri="{BB962C8B-B14F-4D97-AF65-F5344CB8AC3E}">
        <p14:creationId xmlns:p14="http://schemas.microsoft.com/office/powerpoint/2010/main" val="217970977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807F786-B3BA-3190-3E26-5B3D694783F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4F00301-6F47-F5F5-202B-F931D5B0B1B6}"/>
              </a:ext>
            </a:extLst>
          </p:cNvPr>
          <p:cNvSpPr>
            <a:spLocks noGrp="1"/>
          </p:cNvSpPr>
          <p:nvPr>
            <p:ph type="title"/>
          </p:nvPr>
        </p:nvSpPr>
        <p:spPr>
          <a:xfrm>
            <a:off x="1600200" y="685800"/>
            <a:ext cx="7391400" cy="899853"/>
          </a:xfrm>
        </p:spPr>
        <p:txBody>
          <a:bodyPr>
            <a:noAutofit/>
          </a:bodyPr>
          <a:lstStyle/>
          <a:p>
            <a:r>
              <a:rPr lang="en-US" sz="3300" dirty="0"/>
              <a:t>Narrative Statement 5: </a:t>
            </a:r>
            <a:br>
              <a:rPr lang="en-US" sz="3300" dirty="0"/>
            </a:br>
            <a:r>
              <a:rPr lang="en-US" sz="3300" dirty="0"/>
              <a:t>School Evaluation of Effectiveness (1)</a:t>
            </a:r>
          </a:p>
        </p:txBody>
      </p:sp>
      <p:sp>
        <p:nvSpPr>
          <p:cNvPr id="3" name="Content Placeholder 2">
            <a:extLst>
              <a:ext uri="{FF2B5EF4-FFF2-40B4-BE49-F238E27FC236}">
                <a16:creationId xmlns:a16="http://schemas.microsoft.com/office/drawing/2014/main" id="{C6D569E1-38ED-27EF-05E6-8602B4DC670B}"/>
              </a:ext>
            </a:extLst>
          </p:cNvPr>
          <p:cNvSpPr>
            <a:spLocks noGrp="1"/>
          </p:cNvSpPr>
          <p:nvPr>
            <p:ph idx="1"/>
          </p:nvPr>
        </p:nvSpPr>
        <p:spPr>
          <a:xfrm>
            <a:off x="1828800" y="1981200"/>
            <a:ext cx="7086600" cy="4419600"/>
          </a:xfrm>
        </p:spPr>
        <p:txBody>
          <a:bodyPr>
            <a:noAutofit/>
          </a:bodyPr>
          <a:lstStyle/>
          <a:p>
            <a:pPr>
              <a:lnSpc>
                <a:spcPct val="90000"/>
              </a:lnSpc>
              <a:spcBef>
                <a:spcPts val="576"/>
              </a:spcBef>
              <a:spcAft>
                <a:spcPts val="1200"/>
              </a:spcAft>
            </a:pPr>
            <a:r>
              <a:rPr lang="en-US" sz="2400" dirty="0"/>
              <a:t>How the school evaluates the effectiveness of its educational program, both on an ongoing basis and as measured over time. What procedures are used to determine what is working and what needs to be improved (e.g., formal and informal data including student, staff, family and other educational partners’ input, and other examples). This includes information about students and also systemic practices.</a:t>
            </a:r>
          </a:p>
          <a:p>
            <a:endParaRPr lang="en-US" sz="2400" dirty="0"/>
          </a:p>
          <a:p>
            <a:endParaRPr lang="en-US" sz="2400" dirty="0"/>
          </a:p>
        </p:txBody>
      </p:sp>
      <p:sp>
        <p:nvSpPr>
          <p:cNvPr id="4" name="Slide Number Placeholder 3">
            <a:extLst>
              <a:ext uri="{FF2B5EF4-FFF2-40B4-BE49-F238E27FC236}">
                <a16:creationId xmlns:a16="http://schemas.microsoft.com/office/drawing/2014/main" id="{4BB646A1-4880-8805-835E-78989281E5D3}"/>
              </a:ext>
            </a:extLst>
          </p:cNvPr>
          <p:cNvSpPr>
            <a:spLocks noGrp="1"/>
          </p:cNvSpPr>
          <p:nvPr>
            <p:ph type="sldNum" sz="quarter" idx="12"/>
          </p:nvPr>
        </p:nvSpPr>
        <p:spPr/>
        <p:txBody>
          <a:bodyPr/>
          <a:lstStyle/>
          <a:p>
            <a:fld id="{1A814AAE-762C-4AC7-BD8A-A2CC080682BD}" type="slidenum">
              <a:rPr lang="en-US" smtClean="0"/>
              <a:pPr/>
              <a:t>40</a:t>
            </a:fld>
            <a:endParaRPr lang="en-US" dirty="0"/>
          </a:p>
        </p:txBody>
      </p:sp>
    </p:spTree>
    <p:extLst>
      <p:ext uri="{BB962C8B-B14F-4D97-AF65-F5344CB8AC3E}">
        <p14:creationId xmlns:p14="http://schemas.microsoft.com/office/powerpoint/2010/main" val="403087593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8CB451E-9566-4266-8984-170427C2D08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4BEF771-0530-AAF4-23ED-161EB5DCE89B}"/>
              </a:ext>
            </a:extLst>
          </p:cNvPr>
          <p:cNvSpPr>
            <a:spLocks noGrp="1"/>
          </p:cNvSpPr>
          <p:nvPr>
            <p:ph type="title"/>
          </p:nvPr>
        </p:nvSpPr>
        <p:spPr>
          <a:xfrm>
            <a:off x="1752600" y="685800"/>
            <a:ext cx="7315200" cy="899853"/>
          </a:xfrm>
        </p:spPr>
        <p:txBody>
          <a:bodyPr>
            <a:noAutofit/>
          </a:bodyPr>
          <a:lstStyle/>
          <a:p>
            <a:r>
              <a:rPr lang="en-US" sz="3300" dirty="0"/>
              <a:t>Narrative Statement 5: </a:t>
            </a:r>
            <a:br>
              <a:rPr lang="en-US" sz="3300" dirty="0"/>
            </a:br>
            <a:r>
              <a:rPr lang="en-US" sz="3300" dirty="0"/>
              <a:t>School Evaluation of Effectiveness (2)</a:t>
            </a:r>
          </a:p>
        </p:txBody>
      </p:sp>
      <p:sp>
        <p:nvSpPr>
          <p:cNvPr id="3" name="Content Placeholder 2">
            <a:extLst>
              <a:ext uri="{FF2B5EF4-FFF2-40B4-BE49-F238E27FC236}">
                <a16:creationId xmlns:a16="http://schemas.microsoft.com/office/drawing/2014/main" id="{39AE9CBC-CD07-C737-E5F9-8F0706E94CA1}"/>
              </a:ext>
            </a:extLst>
          </p:cNvPr>
          <p:cNvSpPr>
            <a:spLocks noGrp="1"/>
          </p:cNvSpPr>
          <p:nvPr>
            <p:ph idx="1"/>
          </p:nvPr>
        </p:nvSpPr>
        <p:spPr>
          <a:xfrm>
            <a:off x="1828800" y="2023241"/>
            <a:ext cx="7086600" cy="4419600"/>
          </a:xfrm>
        </p:spPr>
        <p:txBody>
          <a:bodyPr>
            <a:noAutofit/>
          </a:bodyPr>
          <a:lstStyle/>
          <a:p>
            <a:pPr>
              <a:lnSpc>
                <a:spcPct val="90000"/>
              </a:lnSpc>
              <a:spcBef>
                <a:spcPts val="576"/>
              </a:spcBef>
              <a:spcAft>
                <a:spcPts val="1200"/>
              </a:spcAft>
            </a:pPr>
            <a:r>
              <a:rPr lang="en-US" sz="2400" dirty="0"/>
              <a:t>How the school measures and records ongoing value-added academic, social and emotional progress, compared to from before the student entered this school, and throughout their participation in the school. And how these individual findings are also compiled as measures of the value added within the school. Include measures beyond the basics, such as school climate measures, number of books students have read, etc. We are looking for models that others might want to adopt.</a:t>
            </a:r>
          </a:p>
          <a:p>
            <a:endParaRPr lang="en-US" sz="2400" dirty="0"/>
          </a:p>
          <a:p>
            <a:endParaRPr lang="en-US" sz="2400" dirty="0"/>
          </a:p>
        </p:txBody>
      </p:sp>
      <p:sp>
        <p:nvSpPr>
          <p:cNvPr id="4" name="Slide Number Placeholder 3">
            <a:extLst>
              <a:ext uri="{FF2B5EF4-FFF2-40B4-BE49-F238E27FC236}">
                <a16:creationId xmlns:a16="http://schemas.microsoft.com/office/drawing/2014/main" id="{3A4E7A69-72D7-2867-787B-84F0C855F229}"/>
              </a:ext>
            </a:extLst>
          </p:cNvPr>
          <p:cNvSpPr>
            <a:spLocks noGrp="1"/>
          </p:cNvSpPr>
          <p:nvPr>
            <p:ph type="sldNum" sz="quarter" idx="12"/>
          </p:nvPr>
        </p:nvSpPr>
        <p:spPr/>
        <p:txBody>
          <a:bodyPr/>
          <a:lstStyle/>
          <a:p>
            <a:fld id="{1A814AAE-762C-4AC7-BD8A-A2CC080682BD}" type="slidenum">
              <a:rPr lang="en-US" smtClean="0"/>
              <a:pPr/>
              <a:t>41</a:t>
            </a:fld>
            <a:endParaRPr lang="en-US" dirty="0"/>
          </a:p>
        </p:txBody>
      </p:sp>
    </p:spTree>
    <p:extLst>
      <p:ext uri="{BB962C8B-B14F-4D97-AF65-F5344CB8AC3E}">
        <p14:creationId xmlns:p14="http://schemas.microsoft.com/office/powerpoint/2010/main" val="32468297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A4C5528-BA04-B6B6-D84E-AA7AC25B9D2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FFD66C5-FAB8-2C3F-9E89-CC2A35CABF88}"/>
              </a:ext>
            </a:extLst>
          </p:cNvPr>
          <p:cNvSpPr>
            <a:spLocks noGrp="1"/>
          </p:cNvSpPr>
          <p:nvPr>
            <p:ph type="title"/>
          </p:nvPr>
        </p:nvSpPr>
        <p:spPr>
          <a:xfrm>
            <a:off x="1676400" y="685800"/>
            <a:ext cx="7315200" cy="899853"/>
          </a:xfrm>
        </p:spPr>
        <p:txBody>
          <a:bodyPr>
            <a:noAutofit/>
          </a:bodyPr>
          <a:lstStyle/>
          <a:p>
            <a:r>
              <a:rPr lang="en-US" sz="3300" dirty="0"/>
              <a:t>Narrative Statement 5: </a:t>
            </a:r>
            <a:br>
              <a:rPr lang="en-US" sz="3300" dirty="0"/>
            </a:br>
            <a:r>
              <a:rPr lang="en-US" sz="3300" dirty="0"/>
              <a:t>School Evaluation of Effectiveness (3)</a:t>
            </a:r>
          </a:p>
        </p:txBody>
      </p:sp>
      <p:sp>
        <p:nvSpPr>
          <p:cNvPr id="3" name="Content Placeholder 2">
            <a:extLst>
              <a:ext uri="{FF2B5EF4-FFF2-40B4-BE49-F238E27FC236}">
                <a16:creationId xmlns:a16="http://schemas.microsoft.com/office/drawing/2014/main" id="{D8B27BCC-0099-30AC-F970-E9FA990C3741}"/>
              </a:ext>
            </a:extLst>
          </p:cNvPr>
          <p:cNvSpPr>
            <a:spLocks noGrp="1"/>
          </p:cNvSpPr>
          <p:nvPr>
            <p:ph idx="1"/>
          </p:nvPr>
        </p:nvSpPr>
        <p:spPr>
          <a:xfrm>
            <a:off x="1828800" y="1981200"/>
            <a:ext cx="7086600" cy="2667000"/>
          </a:xfrm>
        </p:spPr>
        <p:txBody>
          <a:bodyPr>
            <a:noAutofit/>
          </a:bodyPr>
          <a:lstStyle/>
          <a:p>
            <a:pPr>
              <a:lnSpc>
                <a:spcPct val="90000"/>
              </a:lnSpc>
              <a:spcBef>
                <a:spcPts val="576"/>
              </a:spcBef>
              <a:spcAft>
                <a:spcPts val="1200"/>
              </a:spcAft>
            </a:pPr>
            <a:r>
              <a:rPr lang="en-US" sz="2400" dirty="0"/>
              <a:t>Discuss how staff use these objective and formative data to support instructional and school culture improvement, and how this information is shared with the student, family members, continuation high school or community day school staff, district, educational partners, and community members.</a:t>
            </a:r>
          </a:p>
          <a:p>
            <a:endParaRPr lang="en-US" sz="2400" dirty="0"/>
          </a:p>
        </p:txBody>
      </p:sp>
      <p:sp>
        <p:nvSpPr>
          <p:cNvPr id="4" name="Slide Number Placeholder 3">
            <a:extLst>
              <a:ext uri="{FF2B5EF4-FFF2-40B4-BE49-F238E27FC236}">
                <a16:creationId xmlns:a16="http://schemas.microsoft.com/office/drawing/2014/main" id="{523AB44E-A285-48C0-F700-99E7DB2CC8EC}"/>
              </a:ext>
            </a:extLst>
          </p:cNvPr>
          <p:cNvSpPr>
            <a:spLocks noGrp="1"/>
          </p:cNvSpPr>
          <p:nvPr>
            <p:ph type="sldNum" sz="quarter" idx="12"/>
          </p:nvPr>
        </p:nvSpPr>
        <p:spPr/>
        <p:txBody>
          <a:bodyPr/>
          <a:lstStyle/>
          <a:p>
            <a:fld id="{1A814AAE-762C-4AC7-BD8A-A2CC080682BD}" type="slidenum">
              <a:rPr lang="en-US" smtClean="0"/>
              <a:pPr/>
              <a:t>42</a:t>
            </a:fld>
            <a:endParaRPr lang="en-US" dirty="0"/>
          </a:p>
        </p:txBody>
      </p:sp>
    </p:spTree>
    <p:extLst>
      <p:ext uri="{BB962C8B-B14F-4D97-AF65-F5344CB8AC3E}">
        <p14:creationId xmlns:p14="http://schemas.microsoft.com/office/powerpoint/2010/main" val="116128956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6569970-F037-DF98-B26F-9FFEC0A7E56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CD73C95-B98F-D70C-7888-2A3A4D2CDAF1}"/>
              </a:ext>
            </a:extLst>
          </p:cNvPr>
          <p:cNvSpPr>
            <a:spLocks noGrp="1"/>
          </p:cNvSpPr>
          <p:nvPr>
            <p:ph type="title"/>
          </p:nvPr>
        </p:nvSpPr>
        <p:spPr>
          <a:xfrm>
            <a:off x="1828800" y="762000"/>
            <a:ext cx="7086600" cy="899853"/>
          </a:xfrm>
        </p:spPr>
        <p:txBody>
          <a:bodyPr>
            <a:noAutofit/>
          </a:bodyPr>
          <a:lstStyle/>
          <a:p>
            <a:r>
              <a:rPr lang="en-US" sz="3200" dirty="0"/>
              <a:t>Western Association of Schools and Colleges Accreditation for Community </a:t>
            </a:r>
            <a:br>
              <a:rPr lang="en-US" sz="3200" dirty="0"/>
            </a:br>
            <a:r>
              <a:rPr lang="en-US" sz="3200" dirty="0"/>
              <a:t>Day Schools (1)</a:t>
            </a:r>
          </a:p>
        </p:txBody>
      </p:sp>
      <p:sp>
        <p:nvSpPr>
          <p:cNvPr id="3" name="Content Placeholder 2">
            <a:extLst>
              <a:ext uri="{FF2B5EF4-FFF2-40B4-BE49-F238E27FC236}">
                <a16:creationId xmlns:a16="http://schemas.microsoft.com/office/drawing/2014/main" id="{B8C5071B-F9AF-72FD-9026-768FE4346277}"/>
              </a:ext>
            </a:extLst>
          </p:cNvPr>
          <p:cNvSpPr>
            <a:spLocks noGrp="1"/>
          </p:cNvSpPr>
          <p:nvPr>
            <p:ph idx="1"/>
          </p:nvPr>
        </p:nvSpPr>
        <p:spPr>
          <a:xfrm>
            <a:off x="1828800" y="2209800"/>
            <a:ext cx="7086600" cy="3505200"/>
          </a:xfrm>
        </p:spPr>
        <p:txBody>
          <a:bodyPr>
            <a:noAutofit/>
          </a:bodyPr>
          <a:lstStyle/>
          <a:p>
            <a:pPr>
              <a:lnSpc>
                <a:spcPct val="90000"/>
              </a:lnSpc>
              <a:spcBef>
                <a:spcPts val="576"/>
              </a:spcBef>
              <a:spcAft>
                <a:spcPts val="1200"/>
              </a:spcAft>
            </a:pPr>
            <a:r>
              <a:rPr lang="en-US" sz="2400" dirty="0"/>
              <a:t>It is recommended that community day schools be accredited by WASC. However, community day schools that are not WASC accredited are </a:t>
            </a:r>
            <a:r>
              <a:rPr lang="en-US" sz="2400" b="1" dirty="0"/>
              <a:t>still eligible to apply</a:t>
            </a:r>
            <a:r>
              <a:rPr lang="en-US" sz="2400" dirty="0"/>
              <a:t>.</a:t>
            </a:r>
          </a:p>
          <a:p>
            <a:pPr>
              <a:lnSpc>
                <a:spcPct val="90000"/>
              </a:lnSpc>
              <a:spcBef>
                <a:spcPts val="576"/>
              </a:spcBef>
              <a:spcAft>
                <a:spcPts val="1200"/>
              </a:spcAft>
            </a:pPr>
            <a:r>
              <a:rPr lang="en-US" sz="2400" dirty="0"/>
              <a:t>A copy of the WASC Accreditation Letter indicating the WASC accreditation period must be submitted along with an extension letter, if applicable, that lists the dates for which the community day school is accredited.</a:t>
            </a:r>
          </a:p>
          <a:p>
            <a:endParaRPr lang="en-US" sz="2400" dirty="0"/>
          </a:p>
        </p:txBody>
      </p:sp>
      <p:sp>
        <p:nvSpPr>
          <p:cNvPr id="4" name="Slide Number Placeholder 3">
            <a:extLst>
              <a:ext uri="{FF2B5EF4-FFF2-40B4-BE49-F238E27FC236}">
                <a16:creationId xmlns:a16="http://schemas.microsoft.com/office/drawing/2014/main" id="{92E03D89-34CF-917F-1665-FAD51D7D2C6F}"/>
              </a:ext>
            </a:extLst>
          </p:cNvPr>
          <p:cNvSpPr>
            <a:spLocks noGrp="1"/>
          </p:cNvSpPr>
          <p:nvPr>
            <p:ph type="sldNum" sz="quarter" idx="12"/>
          </p:nvPr>
        </p:nvSpPr>
        <p:spPr/>
        <p:txBody>
          <a:bodyPr/>
          <a:lstStyle/>
          <a:p>
            <a:fld id="{1A814AAE-762C-4AC7-BD8A-A2CC080682BD}" type="slidenum">
              <a:rPr lang="en-US" smtClean="0"/>
              <a:pPr/>
              <a:t>43</a:t>
            </a:fld>
            <a:endParaRPr lang="en-US" dirty="0"/>
          </a:p>
        </p:txBody>
      </p:sp>
    </p:spTree>
    <p:extLst>
      <p:ext uri="{BB962C8B-B14F-4D97-AF65-F5344CB8AC3E}">
        <p14:creationId xmlns:p14="http://schemas.microsoft.com/office/powerpoint/2010/main" val="28040269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31A252B-8917-54FE-DD4E-8312BFD6A0E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B4FF652-D26F-143C-9559-2F63EAF1AD1E}"/>
              </a:ext>
            </a:extLst>
          </p:cNvPr>
          <p:cNvSpPr>
            <a:spLocks noGrp="1"/>
          </p:cNvSpPr>
          <p:nvPr>
            <p:ph type="title"/>
          </p:nvPr>
        </p:nvSpPr>
        <p:spPr>
          <a:xfrm>
            <a:off x="1828800" y="762000"/>
            <a:ext cx="7086600" cy="899853"/>
          </a:xfrm>
        </p:spPr>
        <p:txBody>
          <a:bodyPr>
            <a:noAutofit/>
          </a:bodyPr>
          <a:lstStyle/>
          <a:p>
            <a:r>
              <a:rPr lang="en-US" sz="3200" dirty="0"/>
              <a:t>Western Association of Schools and Colleges Accreditation for Community </a:t>
            </a:r>
            <a:br>
              <a:rPr lang="en-US" sz="3200" dirty="0"/>
            </a:br>
            <a:r>
              <a:rPr lang="en-US" sz="3200" dirty="0"/>
              <a:t>Day Schools (2)</a:t>
            </a:r>
          </a:p>
        </p:txBody>
      </p:sp>
      <p:sp>
        <p:nvSpPr>
          <p:cNvPr id="3" name="Content Placeholder 2">
            <a:extLst>
              <a:ext uri="{FF2B5EF4-FFF2-40B4-BE49-F238E27FC236}">
                <a16:creationId xmlns:a16="http://schemas.microsoft.com/office/drawing/2014/main" id="{458FBCC5-D2D3-5FBF-4A0B-2784DA1432BF}"/>
              </a:ext>
            </a:extLst>
          </p:cNvPr>
          <p:cNvSpPr>
            <a:spLocks noGrp="1"/>
          </p:cNvSpPr>
          <p:nvPr>
            <p:ph idx="1"/>
          </p:nvPr>
        </p:nvSpPr>
        <p:spPr>
          <a:xfrm>
            <a:off x="1823545" y="2209800"/>
            <a:ext cx="7086600" cy="2286000"/>
          </a:xfrm>
        </p:spPr>
        <p:txBody>
          <a:bodyPr>
            <a:noAutofit/>
          </a:bodyPr>
          <a:lstStyle/>
          <a:p>
            <a:pPr>
              <a:lnSpc>
                <a:spcPct val="90000"/>
              </a:lnSpc>
              <a:spcBef>
                <a:spcPts val="576"/>
              </a:spcBef>
              <a:spcAft>
                <a:spcPts val="1200"/>
              </a:spcAft>
            </a:pPr>
            <a:r>
              <a:rPr lang="en-US" sz="2400" dirty="0"/>
              <a:t>If selected for a Site Validation Visit, the applicant must prepare and provide a digital copy of the most recent WASC Visiting Committee Report which must verify that the school has completed a full self-study, on the day of the Site Validation Visit.</a:t>
            </a:r>
          </a:p>
          <a:p>
            <a:pPr>
              <a:spcAft>
                <a:spcPts val="600"/>
              </a:spcAft>
            </a:pPr>
            <a:endParaRPr lang="en-US" sz="2400" dirty="0"/>
          </a:p>
          <a:p>
            <a:pPr>
              <a:spcAft>
                <a:spcPts val="600"/>
              </a:spcAft>
            </a:pPr>
            <a:endParaRPr lang="en-US" sz="2400" dirty="0"/>
          </a:p>
          <a:p>
            <a:endParaRPr lang="en-US" sz="2400" dirty="0"/>
          </a:p>
        </p:txBody>
      </p:sp>
      <p:sp>
        <p:nvSpPr>
          <p:cNvPr id="4" name="Slide Number Placeholder 3">
            <a:extLst>
              <a:ext uri="{FF2B5EF4-FFF2-40B4-BE49-F238E27FC236}">
                <a16:creationId xmlns:a16="http://schemas.microsoft.com/office/drawing/2014/main" id="{B884389E-6F89-BA25-4FA5-C0E08B0DC749}"/>
              </a:ext>
            </a:extLst>
          </p:cNvPr>
          <p:cNvSpPr>
            <a:spLocks noGrp="1"/>
          </p:cNvSpPr>
          <p:nvPr>
            <p:ph type="sldNum" sz="quarter" idx="12"/>
          </p:nvPr>
        </p:nvSpPr>
        <p:spPr/>
        <p:txBody>
          <a:bodyPr/>
          <a:lstStyle/>
          <a:p>
            <a:fld id="{1A814AAE-762C-4AC7-BD8A-A2CC080682BD}" type="slidenum">
              <a:rPr lang="en-US" smtClean="0"/>
              <a:pPr/>
              <a:t>44</a:t>
            </a:fld>
            <a:endParaRPr lang="en-US" dirty="0"/>
          </a:p>
        </p:txBody>
      </p:sp>
    </p:spTree>
    <p:extLst>
      <p:ext uri="{BB962C8B-B14F-4D97-AF65-F5344CB8AC3E}">
        <p14:creationId xmlns:p14="http://schemas.microsoft.com/office/powerpoint/2010/main" val="137415594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806FD64-D34E-DC31-D059-B3989A4C03C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61BD326-750A-63D9-603B-C09619184C9E}"/>
              </a:ext>
            </a:extLst>
          </p:cNvPr>
          <p:cNvSpPr>
            <a:spLocks noGrp="1"/>
          </p:cNvSpPr>
          <p:nvPr>
            <p:ph type="title"/>
          </p:nvPr>
        </p:nvSpPr>
        <p:spPr>
          <a:xfrm>
            <a:off x="1828800" y="762000"/>
            <a:ext cx="7086600" cy="899853"/>
          </a:xfrm>
        </p:spPr>
        <p:txBody>
          <a:bodyPr>
            <a:noAutofit/>
          </a:bodyPr>
          <a:lstStyle/>
          <a:p>
            <a:r>
              <a:rPr lang="en-US" sz="3200" dirty="0"/>
              <a:t>Western Association of Schools and Colleges Accreditation for Continuation High Schools (1)</a:t>
            </a:r>
          </a:p>
        </p:txBody>
      </p:sp>
      <p:sp>
        <p:nvSpPr>
          <p:cNvPr id="3" name="Content Placeholder 2">
            <a:extLst>
              <a:ext uri="{FF2B5EF4-FFF2-40B4-BE49-F238E27FC236}">
                <a16:creationId xmlns:a16="http://schemas.microsoft.com/office/drawing/2014/main" id="{D13DFCF0-F330-DB02-7C4A-27F1CC101F94}"/>
              </a:ext>
            </a:extLst>
          </p:cNvPr>
          <p:cNvSpPr>
            <a:spLocks noGrp="1"/>
          </p:cNvSpPr>
          <p:nvPr>
            <p:ph idx="1"/>
          </p:nvPr>
        </p:nvSpPr>
        <p:spPr>
          <a:xfrm>
            <a:off x="1828800" y="2286000"/>
            <a:ext cx="7086600" cy="4419600"/>
          </a:xfrm>
        </p:spPr>
        <p:txBody>
          <a:bodyPr>
            <a:noAutofit/>
          </a:bodyPr>
          <a:lstStyle/>
          <a:p>
            <a:pPr>
              <a:lnSpc>
                <a:spcPct val="90000"/>
              </a:lnSpc>
              <a:spcBef>
                <a:spcPts val="576"/>
              </a:spcBef>
              <a:spcAft>
                <a:spcPts val="1200"/>
              </a:spcAft>
            </a:pPr>
            <a:r>
              <a:rPr lang="en-US" sz="2400" dirty="0"/>
              <a:t>To be an MCHS, a continuation high school must be accredited by the WASC.</a:t>
            </a:r>
          </a:p>
          <a:p>
            <a:pPr>
              <a:lnSpc>
                <a:spcPct val="90000"/>
              </a:lnSpc>
              <a:spcBef>
                <a:spcPts val="576"/>
              </a:spcBef>
              <a:spcAft>
                <a:spcPts val="1200"/>
              </a:spcAft>
            </a:pPr>
            <a:r>
              <a:rPr lang="en-US" sz="2400" dirty="0"/>
              <a:t>If accredited, submit a copy of the WASC Accreditation Letter indicating the WASC accreditation period must be submitted along with an extension letter, if applicable, that lists the dates for which the continuation school is accredited.</a:t>
            </a:r>
          </a:p>
        </p:txBody>
      </p:sp>
      <p:sp>
        <p:nvSpPr>
          <p:cNvPr id="4" name="Slide Number Placeholder 3">
            <a:extLst>
              <a:ext uri="{FF2B5EF4-FFF2-40B4-BE49-F238E27FC236}">
                <a16:creationId xmlns:a16="http://schemas.microsoft.com/office/drawing/2014/main" id="{F71A5001-8F27-0C90-1FDF-745AFF34B6F6}"/>
              </a:ext>
            </a:extLst>
          </p:cNvPr>
          <p:cNvSpPr>
            <a:spLocks noGrp="1"/>
          </p:cNvSpPr>
          <p:nvPr>
            <p:ph type="sldNum" sz="quarter" idx="12"/>
          </p:nvPr>
        </p:nvSpPr>
        <p:spPr/>
        <p:txBody>
          <a:bodyPr/>
          <a:lstStyle/>
          <a:p>
            <a:fld id="{1A814AAE-762C-4AC7-BD8A-A2CC080682BD}" type="slidenum">
              <a:rPr lang="en-US" smtClean="0"/>
              <a:pPr/>
              <a:t>45</a:t>
            </a:fld>
            <a:endParaRPr lang="en-US" dirty="0"/>
          </a:p>
        </p:txBody>
      </p:sp>
    </p:spTree>
    <p:extLst>
      <p:ext uri="{BB962C8B-B14F-4D97-AF65-F5344CB8AC3E}">
        <p14:creationId xmlns:p14="http://schemas.microsoft.com/office/powerpoint/2010/main" val="225095127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5A60D22-BA83-1F45-FFCA-11AE8D1E1F9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9B93AEC-B23E-2A46-5215-878643AE968A}"/>
              </a:ext>
            </a:extLst>
          </p:cNvPr>
          <p:cNvSpPr>
            <a:spLocks noGrp="1"/>
          </p:cNvSpPr>
          <p:nvPr>
            <p:ph type="title"/>
          </p:nvPr>
        </p:nvSpPr>
        <p:spPr>
          <a:xfrm>
            <a:off x="1828800" y="762000"/>
            <a:ext cx="7086600" cy="899853"/>
          </a:xfrm>
        </p:spPr>
        <p:txBody>
          <a:bodyPr>
            <a:noAutofit/>
          </a:bodyPr>
          <a:lstStyle/>
          <a:p>
            <a:r>
              <a:rPr lang="en-US" sz="3200" dirty="0"/>
              <a:t>Western Association of Schools and Colleges Accreditation for Continuation High Schools (2)</a:t>
            </a:r>
          </a:p>
        </p:txBody>
      </p:sp>
      <p:sp>
        <p:nvSpPr>
          <p:cNvPr id="3" name="Content Placeholder 2">
            <a:extLst>
              <a:ext uri="{FF2B5EF4-FFF2-40B4-BE49-F238E27FC236}">
                <a16:creationId xmlns:a16="http://schemas.microsoft.com/office/drawing/2014/main" id="{1BA35533-9FF6-5D52-44B0-56BD96A2FCE9}"/>
              </a:ext>
            </a:extLst>
          </p:cNvPr>
          <p:cNvSpPr>
            <a:spLocks noGrp="1"/>
          </p:cNvSpPr>
          <p:nvPr>
            <p:ph idx="1"/>
          </p:nvPr>
        </p:nvSpPr>
        <p:spPr>
          <a:xfrm>
            <a:off x="1828800" y="2209800"/>
            <a:ext cx="7086600" cy="4572000"/>
          </a:xfrm>
        </p:spPr>
        <p:txBody>
          <a:bodyPr>
            <a:noAutofit/>
          </a:bodyPr>
          <a:lstStyle/>
          <a:p>
            <a:pPr>
              <a:lnSpc>
                <a:spcPct val="90000"/>
              </a:lnSpc>
              <a:spcBef>
                <a:spcPts val="576"/>
              </a:spcBef>
              <a:spcAft>
                <a:spcPts val="1200"/>
              </a:spcAft>
            </a:pPr>
            <a:r>
              <a:rPr lang="en-US" sz="2400" dirty="0"/>
              <a:t>If accredited and selected for a Site Validation Visit, the applicant must prepare and provide a digital copy of the most recent WASC Visiting Committee Report which must verify that the school has completed a full self-study, on the day of the Site Validation Visit.</a:t>
            </a:r>
          </a:p>
          <a:p>
            <a:pPr>
              <a:lnSpc>
                <a:spcPct val="90000"/>
              </a:lnSpc>
              <a:spcBef>
                <a:spcPts val="576"/>
              </a:spcBef>
              <a:spcAft>
                <a:spcPts val="1200"/>
              </a:spcAft>
            </a:pPr>
            <a:r>
              <a:rPr lang="en-US" sz="2400" b="1" dirty="0"/>
              <a:t>Disqualification from Eligibility: </a:t>
            </a:r>
            <a:r>
              <a:rPr lang="en-US" sz="2400" dirty="0"/>
              <a:t>Continuation schools with Initial, Interim, Candidate status, or those that submit a certificate as verification of their WASC accreditation, do not meet the criteria to apply for recognition as an MCHS and are ineligible.</a:t>
            </a:r>
          </a:p>
          <a:p>
            <a:pPr>
              <a:spcAft>
                <a:spcPts val="600"/>
              </a:spcAft>
            </a:pPr>
            <a:endParaRPr lang="en-US" sz="2400" dirty="0"/>
          </a:p>
          <a:p>
            <a:endParaRPr lang="en-US" sz="2400" dirty="0"/>
          </a:p>
        </p:txBody>
      </p:sp>
      <p:sp>
        <p:nvSpPr>
          <p:cNvPr id="4" name="Slide Number Placeholder 3">
            <a:extLst>
              <a:ext uri="{FF2B5EF4-FFF2-40B4-BE49-F238E27FC236}">
                <a16:creationId xmlns:a16="http://schemas.microsoft.com/office/drawing/2014/main" id="{DA02DBC6-0ABC-BE10-A203-B82AAF46244C}"/>
              </a:ext>
            </a:extLst>
          </p:cNvPr>
          <p:cNvSpPr>
            <a:spLocks noGrp="1"/>
          </p:cNvSpPr>
          <p:nvPr>
            <p:ph type="sldNum" sz="quarter" idx="12"/>
          </p:nvPr>
        </p:nvSpPr>
        <p:spPr/>
        <p:txBody>
          <a:bodyPr/>
          <a:lstStyle/>
          <a:p>
            <a:fld id="{1A814AAE-762C-4AC7-BD8A-A2CC080682BD}" type="slidenum">
              <a:rPr lang="en-US" smtClean="0"/>
              <a:pPr/>
              <a:t>46</a:t>
            </a:fld>
            <a:endParaRPr lang="en-US" dirty="0"/>
          </a:p>
        </p:txBody>
      </p:sp>
    </p:spTree>
    <p:extLst>
      <p:ext uri="{BB962C8B-B14F-4D97-AF65-F5344CB8AC3E}">
        <p14:creationId xmlns:p14="http://schemas.microsoft.com/office/powerpoint/2010/main" val="1233794522"/>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7D16148-9A60-6D02-71D2-B20A1DCA23B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05CE2AC-B704-8996-9B8F-4ADB95C38ED7}"/>
              </a:ext>
            </a:extLst>
          </p:cNvPr>
          <p:cNvSpPr>
            <a:spLocks noGrp="1"/>
          </p:cNvSpPr>
          <p:nvPr>
            <p:ph type="title"/>
          </p:nvPr>
        </p:nvSpPr>
        <p:spPr/>
        <p:txBody>
          <a:bodyPr>
            <a:noAutofit/>
          </a:bodyPr>
          <a:lstStyle/>
          <a:p>
            <a:r>
              <a:rPr lang="en-US" dirty="0"/>
              <a:t>Attachments (PDF Forms)</a:t>
            </a:r>
          </a:p>
        </p:txBody>
      </p:sp>
      <p:sp>
        <p:nvSpPr>
          <p:cNvPr id="3" name="Content Placeholder 2">
            <a:extLst>
              <a:ext uri="{FF2B5EF4-FFF2-40B4-BE49-F238E27FC236}">
                <a16:creationId xmlns:a16="http://schemas.microsoft.com/office/drawing/2014/main" id="{61B9C9AF-939A-9654-CA87-F4BF498BB343}"/>
              </a:ext>
            </a:extLst>
          </p:cNvPr>
          <p:cNvSpPr>
            <a:spLocks noGrp="1"/>
          </p:cNvSpPr>
          <p:nvPr>
            <p:ph sz="half" idx="1"/>
          </p:nvPr>
        </p:nvSpPr>
        <p:spPr>
          <a:xfrm>
            <a:off x="1905000" y="1981200"/>
            <a:ext cx="6858000" cy="4114800"/>
          </a:xfrm>
        </p:spPr>
        <p:txBody>
          <a:bodyPr>
            <a:noAutofit/>
          </a:bodyPr>
          <a:lstStyle/>
          <a:p>
            <a:pPr marL="0" marR="0" lvl="0" indent="0">
              <a:spcBef>
                <a:spcPts val="0"/>
              </a:spcBef>
              <a:spcAft>
                <a:spcPts val="1200"/>
              </a:spcAft>
              <a:buSzPct val="100000"/>
              <a:buNone/>
            </a:pPr>
            <a:r>
              <a:rPr lang="en-US" sz="2400" b="1" dirty="0"/>
              <a:t>Attachments A –D must be:</a:t>
            </a:r>
          </a:p>
          <a:p>
            <a:pPr>
              <a:lnSpc>
                <a:spcPct val="90000"/>
              </a:lnSpc>
              <a:spcBef>
                <a:spcPts val="0"/>
              </a:spcBef>
              <a:spcAft>
                <a:spcPts val="1200"/>
              </a:spcAft>
              <a:buSzPct val="100000"/>
            </a:pPr>
            <a:r>
              <a:rPr lang="en-US" sz="2400" dirty="0"/>
              <a:t>Taken from the current year’s application (2025–26)</a:t>
            </a:r>
          </a:p>
          <a:p>
            <a:pPr>
              <a:lnSpc>
                <a:spcPct val="90000"/>
              </a:lnSpc>
              <a:spcBef>
                <a:spcPts val="576"/>
              </a:spcBef>
              <a:spcAft>
                <a:spcPts val="1200"/>
              </a:spcAft>
              <a:buSzPct val="100000"/>
            </a:pPr>
            <a:r>
              <a:rPr lang="en-US" sz="2400" dirty="0"/>
              <a:t>Typewritten</a:t>
            </a:r>
          </a:p>
          <a:p>
            <a:pPr>
              <a:lnSpc>
                <a:spcPct val="90000"/>
              </a:lnSpc>
              <a:spcBef>
                <a:spcPts val="576"/>
              </a:spcBef>
              <a:spcAft>
                <a:spcPts val="1200"/>
              </a:spcAft>
              <a:buSzPct val="100000"/>
            </a:pPr>
            <a:r>
              <a:rPr lang="en-US" sz="2400" dirty="0"/>
              <a:t>Submitted in the exact format as provided in the application (on 8 ½ by 11-inch paper)</a:t>
            </a:r>
          </a:p>
          <a:p>
            <a:pPr>
              <a:spcAft>
                <a:spcPts val="600"/>
              </a:spcAft>
              <a:buSzPct val="100000"/>
            </a:pPr>
            <a:endParaRPr lang="en-US" sz="2400" dirty="0"/>
          </a:p>
        </p:txBody>
      </p:sp>
      <p:pic>
        <p:nvPicPr>
          <p:cNvPr id="8" name="Content Placeholder 7" descr="White rectangle with red border and the PDF symbol in red font with the word &quot;PDF&quot; below in black font">
            <a:extLst>
              <a:ext uri="{FF2B5EF4-FFF2-40B4-BE49-F238E27FC236}">
                <a16:creationId xmlns:a16="http://schemas.microsoft.com/office/drawing/2014/main" id="{4C29757F-A42A-BAAF-BFDB-30D8998CF8CD}"/>
              </a:ext>
              <a:ext uri="{C183D7F6-B498-43B3-948B-1728B52AA6E4}">
                <adec:decorative xmlns:adec="http://schemas.microsoft.com/office/drawing/2017/decorative" val="0"/>
              </a:ext>
            </a:extLst>
          </p:cNvPr>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4705410" y="5029200"/>
            <a:ext cx="1257179" cy="1542902"/>
          </a:xfrm>
        </p:spPr>
      </p:pic>
      <p:sp>
        <p:nvSpPr>
          <p:cNvPr id="4" name="Slide Number Placeholder 3">
            <a:extLst>
              <a:ext uri="{FF2B5EF4-FFF2-40B4-BE49-F238E27FC236}">
                <a16:creationId xmlns:a16="http://schemas.microsoft.com/office/drawing/2014/main" id="{C3CD6ACC-F369-B139-8AC3-EDA1856663CF}"/>
              </a:ext>
            </a:extLst>
          </p:cNvPr>
          <p:cNvSpPr>
            <a:spLocks noGrp="1"/>
          </p:cNvSpPr>
          <p:nvPr>
            <p:ph type="sldNum" sz="quarter" idx="12"/>
          </p:nvPr>
        </p:nvSpPr>
        <p:spPr/>
        <p:txBody>
          <a:bodyPr/>
          <a:lstStyle/>
          <a:p>
            <a:fld id="{1A814AAE-762C-4AC7-BD8A-A2CC080682BD}" type="slidenum">
              <a:rPr lang="en-US" smtClean="0"/>
              <a:pPr/>
              <a:t>47</a:t>
            </a:fld>
            <a:endParaRPr lang="en-US" dirty="0"/>
          </a:p>
        </p:txBody>
      </p:sp>
    </p:spTree>
    <p:extLst>
      <p:ext uri="{BB962C8B-B14F-4D97-AF65-F5344CB8AC3E}">
        <p14:creationId xmlns:p14="http://schemas.microsoft.com/office/powerpoint/2010/main" val="927304171"/>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C720B12-B367-0DCA-CC16-FDB9BC82A1B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AE1AF85-52EC-4463-E353-4525E2025960}"/>
              </a:ext>
            </a:extLst>
          </p:cNvPr>
          <p:cNvSpPr>
            <a:spLocks noGrp="1"/>
          </p:cNvSpPr>
          <p:nvPr>
            <p:ph type="title"/>
          </p:nvPr>
        </p:nvSpPr>
        <p:spPr/>
        <p:txBody>
          <a:bodyPr>
            <a:noAutofit/>
          </a:bodyPr>
          <a:lstStyle/>
          <a:p>
            <a:r>
              <a:rPr lang="en-US" dirty="0"/>
              <a:t>Attachment A: </a:t>
            </a:r>
            <a:br>
              <a:rPr lang="en-US" dirty="0"/>
            </a:br>
            <a:r>
              <a:rPr lang="en-US" dirty="0"/>
              <a:t>Application Cover Sheet</a:t>
            </a:r>
          </a:p>
        </p:txBody>
      </p:sp>
      <p:sp>
        <p:nvSpPr>
          <p:cNvPr id="3" name="Content Placeholder 2">
            <a:extLst>
              <a:ext uri="{FF2B5EF4-FFF2-40B4-BE49-F238E27FC236}">
                <a16:creationId xmlns:a16="http://schemas.microsoft.com/office/drawing/2014/main" id="{1F7565B3-66D7-4704-F884-CA5C08FEE67A}"/>
              </a:ext>
            </a:extLst>
          </p:cNvPr>
          <p:cNvSpPr>
            <a:spLocks noGrp="1"/>
          </p:cNvSpPr>
          <p:nvPr>
            <p:ph idx="1"/>
          </p:nvPr>
        </p:nvSpPr>
        <p:spPr>
          <a:xfrm>
            <a:off x="1905000" y="2107324"/>
            <a:ext cx="6858000" cy="4114800"/>
          </a:xfrm>
        </p:spPr>
        <p:txBody>
          <a:bodyPr>
            <a:noAutofit/>
          </a:bodyPr>
          <a:lstStyle/>
          <a:p>
            <a:pPr>
              <a:lnSpc>
                <a:spcPct val="90000"/>
              </a:lnSpc>
              <a:spcBef>
                <a:spcPts val="576"/>
              </a:spcBef>
              <a:spcAft>
                <a:spcPts val="1200"/>
              </a:spcAft>
              <a:buSzPct val="100000"/>
            </a:pPr>
            <a:r>
              <a:rPr lang="en-US" sz="2400" dirty="0"/>
              <a:t>Provide all requested information.</a:t>
            </a:r>
          </a:p>
          <a:p>
            <a:pPr>
              <a:lnSpc>
                <a:spcPct val="90000"/>
              </a:lnSpc>
              <a:spcBef>
                <a:spcPts val="576"/>
              </a:spcBef>
              <a:spcAft>
                <a:spcPts val="1200"/>
              </a:spcAft>
              <a:buSzPct val="100000"/>
            </a:pPr>
            <a:r>
              <a:rPr lang="en-US" sz="2400" dirty="0"/>
              <a:t>Include the completed Application Cover Sheet as the first page of your application.</a:t>
            </a:r>
          </a:p>
        </p:txBody>
      </p:sp>
      <p:sp>
        <p:nvSpPr>
          <p:cNvPr id="4" name="Slide Number Placeholder 3">
            <a:extLst>
              <a:ext uri="{FF2B5EF4-FFF2-40B4-BE49-F238E27FC236}">
                <a16:creationId xmlns:a16="http://schemas.microsoft.com/office/drawing/2014/main" id="{8611181A-EAB4-0B2A-2460-07AD95C74585}"/>
              </a:ext>
            </a:extLst>
          </p:cNvPr>
          <p:cNvSpPr>
            <a:spLocks noGrp="1"/>
          </p:cNvSpPr>
          <p:nvPr>
            <p:ph type="sldNum" sz="quarter" idx="12"/>
          </p:nvPr>
        </p:nvSpPr>
        <p:spPr/>
        <p:txBody>
          <a:bodyPr/>
          <a:lstStyle/>
          <a:p>
            <a:fld id="{1A814AAE-762C-4AC7-BD8A-A2CC080682BD}" type="slidenum">
              <a:rPr lang="en-US" smtClean="0"/>
              <a:pPr/>
              <a:t>48</a:t>
            </a:fld>
            <a:endParaRPr lang="en-US" dirty="0"/>
          </a:p>
        </p:txBody>
      </p:sp>
    </p:spTree>
    <p:extLst>
      <p:ext uri="{BB962C8B-B14F-4D97-AF65-F5344CB8AC3E}">
        <p14:creationId xmlns:p14="http://schemas.microsoft.com/office/powerpoint/2010/main" val="3364961063"/>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87336E3-0FAC-A064-AE3C-64C93467663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0A92E25-4E66-6D3A-25D2-C2E66DF27909}"/>
              </a:ext>
            </a:extLst>
          </p:cNvPr>
          <p:cNvSpPr>
            <a:spLocks noGrp="1"/>
          </p:cNvSpPr>
          <p:nvPr>
            <p:ph type="title"/>
          </p:nvPr>
        </p:nvSpPr>
        <p:spPr/>
        <p:txBody>
          <a:bodyPr>
            <a:noAutofit/>
          </a:bodyPr>
          <a:lstStyle/>
          <a:p>
            <a:r>
              <a:rPr lang="en-US" dirty="0"/>
              <a:t>Attachment B: </a:t>
            </a:r>
            <a:br>
              <a:rPr lang="en-US" dirty="0"/>
            </a:br>
            <a:r>
              <a:rPr lang="en-US" dirty="0"/>
              <a:t>School Information Sheet</a:t>
            </a:r>
          </a:p>
        </p:txBody>
      </p:sp>
      <p:sp>
        <p:nvSpPr>
          <p:cNvPr id="3" name="Content Placeholder 2">
            <a:extLst>
              <a:ext uri="{FF2B5EF4-FFF2-40B4-BE49-F238E27FC236}">
                <a16:creationId xmlns:a16="http://schemas.microsoft.com/office/drawing/2014/main" id="{90A27313-6F3B-0A8A-9C80-E02552510383}"/>
              </a:ext>
            </a:extLst>
          </p:cNvPr>
          <p:cNvSpPr>
            <a:spLocks noGrp="1"/>
          </p:cNvSpPr>
          <p:nvPr>
            <p:ph idx="1"/>
          </p:nvPr>
        </p:nvSpPr>
        <p:spPr>
          <a:xfrm>
            <a:off x="1905000" y="2133600"/>
            <a:ext cx="6858000" cy="4114800"/>
          </a:xfrm>
        </p:spPr>
        <p:txBody>
          <a:bodyPr>
            <a:noAutofit/>
          </a:bodyPr>
          <a:lstStyle/>
          <a:p>
            <a:pPr>
              <a:lnSpc>
                <a:spcPct val="90000"/>
              </a:lnSpc>
              <a:spcBef>
                <a:spcPts val="576"/>
              </a:spcBef>
              <a:spcAft>
                <a:spcPts val="1200"/>
              </a:spcAft>
              <a:buSzPct val="100000"/>
            </a:pPr>
            <a:r>
              <a:rPr lang="en-US" sz="2400" dirty="0"/>
              <a:t>Provide all requested information.</a:t>
            </a:r>
          </a:p>
          <a:p>
            <a:pPr>
              <a:lnSpc>
                <a:spcPct val="90000"/>
              </a:lnSpc>
              <a:spcBef>
                <a:spcPts val="576"/>
              </a:spcBef>
              <a:spcAft>
                <a:spcPts val="1200"/>
              </a:spcAft>
              <a:buSzPct val="100000"/>
            </a:pPr>
            <a:r>
              <a:rPr lang="en-US" sz="2400" dirty="0"/>
              <a:t>Prompts have been included to identify what type of data is being required (e.g., number, percentage, response of “yes” or “no”)</a:t>
            </a:r>
          </a:p>
        </p:txBody>
      </p:sp>
      <p:sp>
        <p:nvSpPr>
          <p:cNvPr id="4" name="Slide Number Placeholder 3">
            <a:extLst>
              <a:ext uri="{FF2B5EF4-FFF2-40B4-BE49-F238E27FC236}">
                <a16:creationId xmlns:a16="http://schemas.microsoft.com/office/drawing/2014/main" id="{B25E3911-98B2-D685-A7F2-A7F9BA263940}"/>
              </a:ext>
            </a:extLst>
          </p:cNvPr>
          <p:cNvSpPr>
            <a:spLocks noGrp="1"/>
          </p:cNvSpPr>
          <p:nvPr>
            <p:ph type="sldNum" sz="quarter" idx="12"/>
          </p:nvPr>
        </p:nvSpPr>
        <p:spPr/>
        <p:txBody>
          <a:bodyPr/>
          <a:lstStyle/>
          <a:p>
            <a:fld id="{1A814AAE-762C-4AC7-BD8A-A2CC080682BD}" type="slidenum">
              <a:rPr lang="en-US" smtClean="0"/>
              <a:pPr/>
              <a:t>49</a:t>
            </a:fld>
            <a:endParaRPr lang="en-US" dirty="0"/>
          </a:p>
        </p:txBody>
      </p:sp>
    </p:spTree>
    <p:extLst>
      <p:ext uri="{BB962C8B-B14F-4D97-AF65-F5344CB8AC3E}">
        <p14:creationId xmlns:p14="http://schemas.microsoft.com/office/powerpoint/2010/main" val="40594332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32DCCD-E396-0344-B36E-DB905B37B882}"/>
              </a:ext>
            </a:extLst>
          </p:cNvPr>
          <p:cNvSpPr>
            <a:spLocks noGrp="1"/>
          </p:cNvSpPr>
          <p:nvPr>
            <p:ph type="title"/>
          </p:nvPr>
        </p:nvSpPr>
        <p:spPr/>
        <p:txBody>
          <a:bodyPr/>
          <a:lstStyle/>
          <a:p>
            <a:r>
              <a:rPr lang="en-US" dirty="0"/>
              <a:t>Background (1)</a:t>
            </a:r>
          </a:p>
        </p:txBody>
      </p:sp>
      <p:sp>
        <p:nvSpPr>
          <p:cNvPr id="3" name="Content Placeholder 2">
            <a:extLst>
              <a:ext uri="{FF2B5EF4-FFF2-40B4-BE49-F238E27FC236}">
                <a16:creationId xmlns:a16="http://schemas.microsoft.com/office/drawing/2014/main" id="{AD177E88-AED2-9D3B-4408-640DDC72352A}"/>
              </a:ext>
            </a:extLst>
          </p:cNvPr>
          <p:cNvSpPr>
            <a:spLocks noGrp="1"/>
          </p:cNvSpPr>
          <p:nvPr>
            <p:ph idx="1"/>
          </p:nvPr>
        </p:nvSpPr>
        <p:spPr>
          <a:xfrm>
            <a:off x="1905000" y="1828800"/>
            <a:ext cx="6858000" cy="3646593"/>
          </a:xfrm>
        </p:spPr>
        <p:txBody>
          <a:bodyPr>
            <a:noAutofit/>
          </a:bodyPr>
          <a:lstStyle/>
          <a:p>
            <a:pPr>
              <a:lnSpc>
                <a:spcPct val="90000"/>
              </a:lnSpc>
              <a:spcAft>
                <a:spcPts val="1200"/>
              </a:spcAft>
              <a:buFont typeface="Arial" panose="020B0604020202020204" pitchFamily="34" charset="0"/>
              <a:buChar char="•"/>
            </a:pPr>
            <a:r>
              <a:rPr lang="en-US" sz="2400" dirty="0"/>
              <a:t>The California Continuation Education Association Plus (CCEA Plus) is the merged organization of the CCEA and the Community Day School Network that occurred in 2019.</a:t>
            </a:r>
          </a:p>
          <a:p>
            <a:pPr>
              <a:lnSpc>
                <a:spcPct val="90000"/>
              </a:lnSpc>
              <a:spcAft>
                <a:spcPts val="1200"/>
              </a:spcAft>
              <a:buFont typeface="Arial" panose="020B0604020202020204" pitchFamily="34" charset="0"/>
              <a:buChar char="•"/>
            </a:pPr>
            <a:r>
              <a:rPr lang="en-US" sz="2400" dirty="0"/>
              <a:t>Following the merger, discussions began about the possible development of a MCDS Recognition Program and modification of the MCHS Recognition Program based on the priorities of the State Superintendent of Public Instruction, through a collaboration between the California Department of Education (CDE) and CCEA Plus.</a:t>
            </a:r>
          </a:p>
        </p:txBody>
      </p:sp>
      <p:sp>
        <p:nvSpPr>
          <p:cNvPr id="4" name="Slide Number Placeholder 3">
            <a:extLst>
              <a:ext uri="{FF2B5EF4-FFF2-40B4-BE49-F238E27FC236}">
                <a16:creationId xmlns:a16="http://schemas.microsoft.com/office/drawing/2014/main" id="{84762355-2CA2-251E-1889-280C9F4BD013}"/>
              </a:ext>
            </a:extLst>
          </p:cNvPr>
          <p:cNvSpPr>
            <a:spLocks noGrp="1"/>
          </p:cNvSpPr>
          <p:nvPr>
            <p:ph type="sldNum" sz="quarter" idx="12"/>
          </p:nvPr>
        </p:nvSpPr>
        <p:spPr/>
        <p:txBody>
          <a:bodyPr/>
          <a:lstStyle/>
          <a:p>
            <a:fld id="{1A814AAE-762C-4AC7-BD8A-A2CC080682BD}" type="slidenum">
              <a:rPr lang="en-US" smtClean="0"/>
              <a:pPr/>
              <a:t>5</a:t>
            </a:fld>
            <a:endParaRPr lang="en-US" dirty="0"/>
          </a:p>
        </p:txBody>
      </p:sp>
    </p:spTree>
    <p:extLst>
      <p:ext uri="{BB962C8B-B14F-4D97-AF65-F5344CB8AC3E}">
        <p14:creationId xmlns:p14="http://schemas.microsoft.com/office/powerpoint/2010/main" val="1924202914"/>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A881804-B39D-CDFA-2C2F-60278195031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50EA3DC-26F8-9D63-366B-319247BAAA92}"/>
              </a:ext>
            </a:extLst>
          </p:cNvPr>
          <p:cNvSpPr>
            <a:spLocks noGrp="1"/>
          </p:cNvSpPr>
          <p:nvPr>
            <p:ph type="title"/>
          </p:nvPr>
        </p:nvSpPr>
        <p:spPr>
          <a:xfrm>
            <a:off x="1981200" y="609600"/>
            <a:ext cx="6858000" cy="1143000"/>
          </a:xfrm>
        </p:spPr>
        <p:txBody>
          <a:bodyPr>
            <a:noAutofit/>
          </a:bodyPr>
          <a:lstStyle/>
          <a:p>
            <a:r>
              <a:rPr lang="en-US" dirty="0"/>
              <a:t>Attachment C: </a:t>
            </a:r>
            <a:br>
              <a:rPr lang="en-US" dirty="0"/>
            </a:br>
            <a:r>
              <a:rPr lang="en-US" dirty="0"/>
              <a:t>Certification Form (1)</a:t>
            </a:r>
          </a:p>
        </p:txBody>
      </p:sp>
      <p:sp>
        <p:nvSpPr>
          <p:cNvPr id="3" name="Content Placeholder 2">
            <a:extLst>
              <a:ext uri="{FF2B5EF4-FFF2-40B4-BE49-F238E27FC236}">
                <a16:creationId xmlns:a16="http://schemas.microsoft.com/office/drawing/2014/main" id="{31E07804-DAB8-25DB-47DC-874013C7DF59}"/>
              </a:ext>
            </a:extLst>
          </p:cNvPr>
          <p:cNvSpPr>
            <a:spLocks noGrp="1"/>
          </p:cNvSpPr>
          <p:nvPr>
            <p:ph idx="1"/>
          </p:nvPr>
        </p:nvSpPr>
        <p:spPr>
          <a:xfrm>
            <a:off x="1981200" y="2107324"/>
            <a:ext cx="6858000" cy="4114800"/>
          </a:xfrm>
        </p:spPr>
        <p:txBody>
          <a:bodyPr>
            <a:noAutofit/>
          </a:bodyPr>
          <a:lstStyle/>
          <a:p>
            <a:pPr marL="0" indent="0">
              <a:spcBef>
                <a:spcPts val="0"/>
              </a:spcBef>
              <a:spcAft>
                <a:spcPts val="1200"/>
              </a:spcAft>
              <a:buSzPct val="100000"/>
              <a:buNone/>
            </a:pPr>
            <a:r>
              <a:rPr lang="en-US" sz="2400" b="1" dirty="0"/>
              <a:t>Applicant School’s Certification:</a:t>
            </a:r>
          </a:p>
          <a:p>
            <a:pPr>
              <a:lnSpc>
                <a:spcPct val="90000"/>
              </a:lnSpc>
              <a:spcBef>
                <a:spcPts val="0"/>
              </a:spcBef>
              <a:spcAft>
                <a:spcPts val="1200"/>
              </a:spcAft>
              <a:buSzPct val="100000"/>
            </a:pPr>
            <a:r>
              <a:rPr lang="en-US" sz="2400" dirty="0"/>
              <a:t>Review all of the information provided regarding the following content areas: (1) Site Validation Visit; (2) Application Review and Evaluation Fee; (3) Commitment to Promising Practices; and (4) Annual Assurance of Services.</a:t>
            </a:r>
          </a:p>
          <a:p>
            <a:pPr>
              <a:lnSpc>
                <a:spcPct val="90000"/>
              </a:lnSpc>
              <a:spcBef>
                <a:spcPts val="576"/>
              </a:spcBef>
              <a:spcAft>
                <a:spcPts val="1200"/>
              </a:spcAft>
              <a:buSzPct val="100000"/>
            </a:pPr>
            <a:r>
              <a:rPr lang="en-US" sz="2400" dirty="0"/>
              <a:t>The signature on this certification may be electronic or typed.</a:t>
            </a:r>
          </a:p>
        </p:txBody>
      </p:sp>
      <p:sp>
        <p:nvSpPr>
          <p:cNvPr id="4" name="Slide Number Placeholder 3">
            <a:extLst>
              <a:ext uri="{FF2B5EF4-FFF2-40B4-BE49-F238E27FC236}">
                <a16:creationId xmlns:a16="http://schemas.microsoft.com/office/drawing/2014/main" id="{AE4DAF2E-0D3D-274C-9004-D4D915BF600F}"/>
              </a:ext>
            </a:extLst>
          </p:cNvPr>
          <p:cNvSpPr>
            <a:spLocks noGrp="1"/>
          </p:cNvSpPr>
          <p:nvPr>
            <p:ph type="sldNum" sz="quarter" idx="12"/>
          </p:nvPr>
        </p:nvSpPr>
        <p:spPr/>
        <p:txBody>
          <a:bodyPr/>
          <a:lstStyle/>
          <a:p>
            <a:fld id="{1A814AAE-762C-4AC7-BD8A-A2CC080682BD}" type="slidenum">
              <a:rPr lang="en-US" smtClean="0"/>
              <a:pPr/>
              <a:t>50</a:t>
            </a:fld>
            <a:endParaRPr lang="en-US" dirty="0"/>
          </a:p>
        </p:txBody>
      </p:sp>
    </p:spTree>
    <p:extLst>
      <p:ext uri="{BB962C8B-B14F-4D97-AF65-F5344CB8AC3E}">
        <p14:creationId xmlns:p14="http://schemas.microsoft.com/office/powerpoint/2010/main" val="2709864966"/>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27BCFD6-4F9B-7CC1-B816-6FBC1ECE53A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8F006AC-4062-B4F3-9869-D68A189A4670}"/>
              </a:ext>
            </a:extLst>
          </p:cNvPr>
          <p:cNvSpPr>
            <a:spLocks noGrp="1"/>
          </p:cNvSpPr>
          <p:nvPr>
            <p:ph type="title"/>
          </p:nvPr>
        </p:nvSpPr>
        <p:spPr>
          <a:xfrm>
            <a:off x="1981200" y="609600"/>
            <a:ext cx="6858000" cy="1143000"/>
          </a:xfrm>
        </p:spPr>
        <p:txBody>
          <a:bodyPr>
            <a:noAutofit/>
          </a:bodyPr>
          <a:lstStyle/>
          <a:p>
            <a:r>
              <a:rPr lang="en-US" dirty="0"/>
              <a:t>Attachment C: </a:t>
            </a:r>
            <a:br>
              <a:rPr lang="en-US" dirty="0"/>
            </a:br>
            <a:r>
              <a:rPr lang="en-US" dirty="0"/>
              <a:t>Certification Form (2)</a:t>
            </a:r>
          </a:p>
        </p:txBody>
      </p:sp>
      <p:sp>
        <p:nvSpPr>
          <p:cNvPr id="3" name="Content Placeholder 2">
            <a:extLst>
              <a:ext uri="{FF2B5EF4-FFF2-40B4-BE49-F238E27FC236}">
                <a16:creationId xmlns:a16="http://schemas.microsoft.com/office/drawing/2014/main" id="{E04CEB35-7CBE-1597-B6C2-B83B418B6C96}"/>
              </a:ext>
            </a:extLst>
          </p:cNvPr>
          <p:cNvSpPr>
            <a:spLocks noGrp="1"/>
          </p:cNvSpPr>
          <p:nvPr>
            <p:ph idx="1"/>
          </p:nvPr>
        </p:nvSpPr>
        <p:spPr>
          <a:xfrm>
            <a:off x="1981200" y="2107324"/>
            <a:ext cx="6858000" cy="4114800"/>
          </a:xfrm>
        </p:spPr>
        <p:txBody>
          <a:bodyPr>
            <a:noAutofit/>
          </a:bodyPr>
          <a:lstStyle/>
          <a:p>
            <a:pPr marL="0" indent="0">
              <a:spcBef>
                <a:spcPts val="0"/>
              </a:spcBef>
              <a:spcAft>
                <a:spcPts val="1200"/>
              </a:spcAft>
              <a:buSzPct val="100000"/>
              <a:buNone/>
            </a:pPr>
            <a:r>
              <a:rPr lang="en-US" sz="2400" b="1" dirty="0"/>
              <a:t>District’s Certification:</a:t>
            </a:r>
          </a:p>
          <a:p>
            <a:pPr>
              <a:lnSpc>
                <a:spcPct val="90000"/>
              </a:lnSpc>
              <a:spcBef>
                <a:spcPts val="0"/>
              </a:spcBef>
              <a:spcAft>
                <a:spcPts val="1200"/>
              </a:spcAft>
              <a:buSzPct val="100000"/>
            </a:pPr>
            <a:r>
              <a:rPr lang="en-US" sz="2400" dirty="0"/>
              <a:t>Review all of the information provided.</a:t>
            </a:r>
          </a:p>
          <a:p>
            <a:pPr>
              <a:lnSpc>
                <a:spcPct val="90000"/>
              </a:lnSpc>
              <a:spcBef>
                <a:spcPts val="576"/>
              </a:spcBef>
              <a:spcAft>
                <a:spcPts val="1200"/>
              </a:spcAft>
              <a:buSzPct val="100000"/>
            </a:pPr>
            <a:r>
              <a:rPr lang="en-US" sz="2400" dirty="0"/>
              <a:t>The signature on this certification may be electronic or typed.</a:t>
            </a:r>
          </a:p>
        </p:txBody>
      </p:sp>
      <p:sp>
        <p:nvSpPr>
          <p:cNvPr id="4" name="Slide Number Placeholder 3">
            <a:extLst>
              <a:ext uri="{FF2B5EF4-FFF2-40B4-BE49-F238E27FC236}">
                <a16:creationId xmlns:a16="http://schemas.microsoft.com/office/drawing/2014/main" id="{94ABE626-72A3-A4A6-A96D-A04B596BBFE3}"/>
              </a:ext>
            </a:extLst>
          </p:cNvPr>
          <p:cNvSpPr>
            <a:spLocks noGrp="1"/>
          </p:cNvSpPr>
          <p:nvPr>
            <p:ph type="sldNum" sz="quarter" idx="12"/>
          </p:nvPr>
        </p:nvSpPr>
        <p:spPr/>
        <p:txBody>
          <a:bodyPr/>
          <a:lstStyle/>
          <a:p>
            <a:fld id="{1A814AAE-762C-4AC7-BD8A-A2CC080682BD}" type="slidenum">
              <a:rPr lang="en-US" smtClean="0"/>
              <a:pPr/>
              <a:t>51</a:t>
            </a:fld>
            <a:endParaRPr lang="en-US" dirty="0"/>
          </a:p>
        </p:txBody>
      </p:sp>
    </p:spTree>
    <p:extLst>
      <p:ext uri="{BB962C8B-B14F-4D97-AF65-F5344CB8AC3E}">
        <p14:creationId xmlns:p14="http://schemas.microsoft.com/office/powerpoint/2010/main" val="4260368017"/>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6AE7246-C170-83F5-AC80-9FD9D5E7A42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A5B5499-7D5F-2A0E-4D49-9209FAC94EFF}"/>
              </a:ext>
            </a:extLst>
          </p:cNvPr>
          <p:cNvSpPr>
            <a:spLocks noGrp="1"/>
          </p:cNvSpPr>
          <p:nvPr>
            <p:ph type="title"/>
          </p:nvPr>
        </p:nvSpPr>
        <p:spPr>
          <a:xfrm>
            <a:off x="1905000" y="381000"/>
            <a:ext cx="6934200" cy="1143000"/>
          </a:xfrm>
        </p:spPr>
        <p:txBody>
          <a:bodyPr>
            <a:noAutofit/>
          </a:bodyPr>
          <a:lstStyle/>
          <a:p>
            <a:r>
              <a:rPr lang="en-US" dirty="0"/>
              <a:t>Attachment D: Glossary (1)</a:t>
            </a:r>
          </a:p>
        </p:txBody>
      </p:sp>
      <p:sp>
        <p:nvSpPr>
          <p:cNvPr id="3" name="Content Placeholder 2">
            <a:extLst>
              <a:ext uri="{FF2B5EF4-FFF2-40B4-BE49-F238E27FC236}">
                <a16:creationId xmlns:a16="http://schemas.microsoft.com/office/drawing/2014/main" id="{F5EC23A2-85BA-D38E-9F3B-8D63AD94BADE}"/>
              </a:ext>
            </a:extLst>
          </p:cNvPr>
          <p:cNvSpPr>
            <a:spLocks noGrp="1"/>
          </p:cNvSpPr>
          <p:nvPr>
            <p:ph idx="1"/>
          </p:nvPr>
        </p:nvSpPr>
        <p:spPr>
          <a:xfrm>
            <a:off x="1905000" y="1596259"/>
            <a:ext cx="6934200" cy="4114800"/>
          </a:xfrm>
        </p:spPr>
        <p:txBody>
          <a:bodyPr>
            <a:noAutofit/>
          </a:bodyPr>
          <a:lstStyle/>
          <a:p>
            <a:pPr>
              <a:lnSpc>
                <a:spcPct val="90000"/>
              </a:lnSpc>
              <a:spcBef>
                <a:spcPts val="576"/>
              </a:spcBef>
              <a:spcAft>
                <a:spcPts val="1200"/>
              </a:spcAft>
              <a:buSzPct val="100000"/>
            </a:pPr>
            <a:r>
              <a:rPr lang="en-US" sz="2400" dirty="0"/>
              <a:t>List all of the acronyms or initialisms used within the Narrative Statements.</a:t>
            </a:r>
          </a:p>
          <a:p>
            <a:pPr>
              <a:lnSpc>
                <a:spcPct val="90000"/>
              </a:lnSpc>
              <a:spcBef>
                <a:spcPts val="576"/>
              </a:spcBef>
              <a:spcAft>
                <a:spcPts val="1200"/>
              </a:spcAft>
              <a:buSzPct val="100000"/>
            </a:pPr>
            <a:r>
              <a:rPr lang="en-US" sz="2400" dirty="0"/>
              <a:t>Spell out the full name or term in the “Description” column.</a:t>
            </a:r>
          </a:p>
          <a:p>
            <a:pPr>
              <a:lnSpc>
                <a:spcPct val="90000"/>
              </a:lnSpc>
              <a:spcBef>
                <a:spcPts val="576"/>
              </a:spcBef>
              <a:spcAft>
                <a:spcPts val="1200"/>
              </a:spcAft>
              <a:buSzPct val="100000"/>
            </a:pPr>
            <a:r>
              <a:rPr lang="en-US" sz="2400" dirty="0"/>
              <a:t>Use an additional sheet of paper, if necessary.</a:t>
            </a:r>
          </a:p>
          <a:p>
            <a:pPr>
              <a:lnSpc>
                <a:spcPct val="90000"/>
              </a:lnSpc>
              <a:spcBef>
                <a:spcPts val="576"/>
              </a:spcBef>
              <a:spcAft>
                <a:spcPts val="1200"/>
              </a:spcAft>
              <a:buSzPct val="100000"/>
            </a:pPr>
            <a:r>
              <a:rPr lang="en-US" sz="2400" dirty="0"/>
              <a:t>See sample text and how to list acronyms or initialisms and their description on the following slide.</a:t>
            </a:r>
          </a:p>
        </p:txBody>
      </p:sp>
      <p:sp>
        <p:nvSpPr>
          <p:cNvPr id="4" name="Slide Number Placeholder 3">
            <a:extLst>
              <a:ext uri="{FF2B5EF4-FFF2-40B4-BE49-F238E27FC236}">
                <a16:creationId xmlns:a16="http://schemas.microsoft.com/office/drawing/2014/main" id="{A9CB4D29-2CC7-CA1B-F223-84BBDA1FA85D}"/>
              </a:ext>
            </a:extLst>
          </p:cNvPr>
          <p:cNvSpPr>
            <a:spLocks noGrp="1"/>
          </p:cNvSpPr>
          <p:nvPr>
            <p:ph type="sldNum" sz="quarter" idx="12"/>
          </p:nvPr>
        </p:nvSpPr>
        <p:spPr/>
        <p:txBody>
          <a:bodyPr/>
          <a:lstStyle/>
          <a:p>
            <a:fld id="{1A814AAE-762C-4AC7-BD8A-A2CC080682BD}" type="slidenum">
              <a:rPr lang="en-US" smtClean="0"/>
              <a:pPr/>
              <a:t>52</a:t>
            </a:fld>
            <a:endParaRPr lang="en-US" dirty="0"/>
          </a:p>
        </p:txBody>
      </p:sp>
    </p:spTree>
    <p:extLst>
      <p:ext uri="{BB962C8B-B14F-4D97-AF65-F5344CB8AC3E}">
        <p14:creationId xmlns:p14="http://schemas.microsoft.com/office/powerpoint/2010/main" val="2456548010"/>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E2D3C6D-D3E3-77BD-4AB9-19AC03A862C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007FE1D-DBC4-89D3-F29A-5F4D9DFEBDD9}"/>
              </a:ext>
            </a:extLst>
          </p:cNvPr>
          <p:cNvSpPr>
            <a:spLocks noGrp="1"/>
          </p:cNvSpPr>
          <p:nvPr>
            <p:ph type="title"/>
          </p:nvPr>
        </p:nvSpPr>
        <p:spPr>
          <a:xfrm>
            <a:off x="1828800" y="72149"/>
            <a:ext cx="7086600" cy="592188"/>
          </a:xfrm>
        </p:spPr>
        <p:txBody>
          <a:bodyPr>
            <a:noAutofit/>
          </a:bodyPr>
          <a:lstStyle/>
          <a:p>
            <a:r>
              <a:rPr lang="en-US" sz="4000" dirty="0"/>
              <a:t>Attachment D: Glossary (2)</a:t>
            </a:r>
          </a:p>
        </p:txBody>
      </p:sp>
      <p:sp>
        <p:nvSpPr>
          <p:cNvPr id="6" name="Text Placeholder 5">
            <a:extLst>
              <a:ext uri="{FF2B5EF4-FFF2-40B4-BE49-F238E27FC236}">
                <a16:creationId xmlns:a16="http://schemas.microsoft.com/office/drawing/2014/main" id="{693195F8-D87A-9991-F098-1154ADBBBDF6}"/>
              </a:ext>
            </a:extLst>
          </p:cNvPr>
          <p:cNvSpPr>
            <a:spLocks noGrp="1"/>
          </p:cNvSpPr>
          <p:nvPr>
            <p:ph type="body" idx="1"/>
          </p:nvPr>
        </p:nvSpPr>
        <p:spPr>
          <a:xfrm>
            <a:off x="1828800" y="950591"/>
            <a:ext cx="7162800" cy="592188"/>
          </a:xfrm>
        </p:spPr>
        <p:txBody>
          <a:bodyPr/>
          <a:lstStyle/>
          <a:p>
            <a:r>
              <a:rPr lang="en-US" dirty="0"/>
              <a:t>Sample text taken from previous MCHS Narrative Statements:</a:t>
            </a:r>
          </a:p>
        </p:txBody>
      </p:sp>
      <p:sp>
        <p:nvSpPr>
          <p:cNvPr id="3" name="Content Placeholder 2">
            <a:extLst>
              <a:ext uri="{FF2B5EF4-FFF2-40B4-BE49-F238E27FC236}">
                <a16:creationId xmlns:a16="http://schemas.microsoft.com/office/drawing/2014/main" id="{04AEED1F-B763-B5A5-7B32-36F8D6B1E35A}"/>
              </a:ext>
            </a:extLst>
          </p:cNvPr>
          <p:cNvSpPr>
            <a:spLocks noGrp="1"/>
          </p:cNvSpPr>
          <p:nvPr>
            <p:ph sz="half" idx="2"/>
          </p:nvPr>
        </p:nvSpPr>
        <p:spPr>
          <a:xfrm>
            <a:off x="1828800" y="1480615"/>
            <a:ext cx="7162800" cy="2819263"/>
          </a:xfrm>
        </p:spPr>
        <p:txBody>
          <a:bodyPr>
            <a:noAutofit/>
          </a:bodyPr>
          <a:lstStyle/>
          <a:p>
            <a:pPr marL="0" indent="0">
              <a:spcBef>
                <a:spcPts val="576"/>
              </a:spcBef>
              <a:spcAft>
                <a:spcPts val="600"/>
              </a:spcAft>
              <a:buSzPct val="100000"/>
              <a:buNone/>
            </a:pPr>
            <a:r>
              <a:rPr lang="en-US" sz="2400" i="1" dirty="0"/>
              <a:t>“</a:t>
            </a:r>
            <a:r>
              <a:rPr lang="en-US" i="1" dirty="0"/>
              <a:t>The district also focuses on college and career readiness, offering training and resources such as our Career Technical Education (CTE) pathways.” </a:t>
            </a:r>
          </a:p>
          <a:p>
            <a:pPr marL="0" indent="0">
              <a:spcBef>
                <a:spcPts val="576"/>
              </a:spcBef>
              <a:spcAft>
                <a:spcPts val="600"/>
              </a:spcAft>
              <a:buSzPct val="100000"/>
              <a:buNone/>
            </a:pPr>
            <a:r>
              <a:rPr lang="en-US" i="1" dirty="0"/>
              <a:t>“We prepare all students, including English Language Learners (ELL) and those with special needs, through progressive teaching methods and project-based learning for future success.”</a:t>
            </a:r>
          </a:p>
          <a:p>
            <a:pPr marL="0" indent="0">
              <a:spcBef>
                <a:spcPts val="0"/>
              </a:spcBef>
              <a:spcAft>
                <a:spcPts val="1200"/>
              </a:spcAft>
              <a:buSzPct val="100000"/>
              <a:buNone/>
            </a:pPr>
            <a:endParaRPr lang="en-US" sz="2400" dirty="0"/>
          </a:p>
        </p:txBody>
      </p:sp>
      <p:sp>
        <p:nvSpPr>
          <p:cNvPr id="7" name="Text Placeholder 6">
            <a:extLst>
              <a:ext uri="{FF2B5EF4-FFF2-40B4-BE49-F238E27FC236}">
                <a16:creationId xmlns:a16="http://schemas.microsoft.com/office/drawing/2014/main" id="{E24A16C4-4699-05DC-4E8B-23BFB49C05CC}"/>
              </a:ext>
            </a:extLst>
          </p:cNvPr>
          <p:cNvSpPr>
            <a:spLocks noGrp="1"/>
          </p:cNvSpPr>
          <p:nvPr>
            <p:ph type="body" sz="quarter" idx="3"/>
          </p:nvPr>
        </p:nvSpPr>
        <p:spPr>
          <a:xfrm>
            <a:off x="1828800" y="4495800"/>
            <a:ext cx="7086600" cy="639762"/>
          </a:xfrm>
        </p:spPr>
        <p:txBody>
          <a:bodyPr/>
          <a:lstStyle/>
          <a:p>
            <a:r>
              <a:rPr lang="en-US" dirty="0"/>
              <a:t>Example of how to complete the glossary based on the sample text provided above:</a:t>
            </a:r>
          </a:p>
        </p:txBody>
      </p:sp>
      <p:graphicFrame>
        <p:nvGraphicFramePr>
          <p:cNvPr id="9" name="Content Placeholder 8">
            <a:extLst>
              <a:ext uri="{FF2B5EF4-FFF2-40B4-BE49-F238E27FC236}">
                <a16:creationId xmlns:a16="http://schemas.microsoft.com/office/drawing/2014/main" id="{364E718D-8C22-B335-7906-B6ED4EC48305}"/>
              </a:ext>
            </a:extLst>
          </p:cNvPr>
          <p:cNvGraphicFramePr>
            <a:graphicFrameLocks noGrp="1"/>
          </p:cNvGraphicFramePr>
          <p:nvPr>
            <p:ph sz="quarter" idx="4"/>
            <p:extLst>
              <p:ext uri="{D42A27DB-BD31-4B8C-83A1-F6EECF244321}">
                <p14:modId xmlns:p14="http://schemas.microsoft.com/office/powerpoint/2010/main" val="3716943145"/>
              </p:ext>
            </p:extLst>
          </p:nvPr>
        </p:nvGraphicFramePr>
        <p:xfrm>
          <a:off x="1828800" y="5105400"/>
          <a:ext cx="6903720" cy="1435608"/>
        </p:xfrm>
        <a:graphic>
          <a:graphicData uri="http://schemas.openxmlformats.org/drawingml/2006/table">
            <a:tbl>
              <a:tblPr firstRow="1" bandRow="1">
                <a:tableStyleId>{93296810-A885-4BE3-A3E7-6D5BEEA58F35}</a:tableStyleId>
              </a:tblPr>
              <a:tblGrid>
                <a:gridCol w="2971800">
                  <a:extLst>
                    <a:ext uri="{9D8B030D-6E8A-4147-A177-3AD203B41FA5}">
                      <a16:colId xmlns:a16="http://schemas.microsoft.com/office/drawing/2014/main" val="4004681891"/>
                    </a:ext>
                  </a:extLst>
                </a:gridCol>
                <a:gridCol w="3931920">
                  <a:extLst>
                    <a:ext uri="{9D8B030D-6E8A-4147-A177-3AD203B41FA5}">
                      <a16:colId xmlns:a16="http://schemas.microsoft.com/office/drawing/2014/main" val="4106716106"/>
                    </a:ext>
                  </a:extLst>
                </a:gridCol>
              </a:tblGrid>
              <a:tr h="478536">
                <a:tc>
                  <a:txBody>
                    <a:bodyPr/>
                    <a:lstStyle/>
                    <a:p>
                      <a:r>
                        <a:rPr lang="en-US" sz="2400" dirty="0"/>
                        <a:t>Acronym/Initialism</a:t>
                      </a:r>
                    </a:p>
                  </a:txBody>
                  <a:tcPr anchor="ctr"/>
                </a:tc>
                <a:tc>
                  <a:txBody>
                    <a:bodyPr/>
                    <a:lstStyle/>
                    <a:p>
                      <a:r>
                        <a:rPr lang="en-US" sz="2400" dirty="0"/>
                        <a:t>Description</a:t>
                      </a:r>
                    </a:p>
                  </a:txBody>
                  <a:tcPr anchor="ctr"/>
                </a:tc>
                <a:extLst>
                  <a:ext uri="{0D108BD9-81ED-4DB2-BD59-A6C34878D82A}">
                    <a16:rowId xmlns:a16="http://schemas.microsoft.com/office/drawing/2014/main" val="1400191769"/>
                  </a:ext>
                </a:extLst>
              </a:tr>
              <a:tr h="478536">
                <a:tc>
                  <a:txBody>
                    <a:bodyPr/>
                    <a:lstStyle/>
                    <a:p>
                      <a:pPr algn="l"/>
                      <a:r>
                        <a:rPr lang="en-US" sz="2400" dirty="0"/>
                        <a:t>CTE</a:t>
                      </a:r>
                    </a:p>
                  </a:txBody>
                  <a:tcPr/>
                </a:tc>
                <a:tc>
                  <a:txBody>
                    <a:bodyPr/>
                    <a:lstStyle/>
                    <a:p>
                      <a:r>
                        <a:rPr lang="en-US" sz="2400" dirty="0"/>
                        <a:t>Career Technical Education</a:t>
                      </a:r>
                    </a:p>
                  </a:txBody>
                  <a:tcPr/>
                </a:tc>
                <a:extLst>
                  <a:ext uri="{0D108BD9-81ED-4DB2-BD59-A6C34878D82A}">
                    <a16:rowId xmlns:a16="http://schemas.microsoft.com/office/drawing/2014/main" val="3602978325"/>
                  </a:ext>
                </a:extLst>
              </a:tr>
              <a:tr h="478536">
                <a:tc>
                  <a:txBody>
                    <a:bodyPr/>
                    <a:lstStyle/>
                    <a:p>
                      <a:pPr algn="l"/>
                      <a:r>
                        <a:rPr lang="en-US" sz="2400" dirty="0"/>
                        <a:t>ELL</a:t>
                      </a:r>
                    </a:p>
                  </a:txBody>
                  <a:tcPr/>
                </a:tc>
                <a:tc>
                  <a:txBody>
                    <a:bodyPr/>
                    <a:lstStyle/>
                    <a:p>
                      <a:r>
                        <a:rPr lang="en-US" sz="2400" dirty="0"/>
                        <a:t>English Language Learner</a:t>
                      </a:r>
                    </a:p>
                  </a:txBody>
                  <a:tcPr/>
                </a:tc>
                <a:extLst>
                  <a:ext uri="{0D108BD9-81ED-4DB2-BD59-A6C34878D82A}">
                    <a16:rowId xmlns:a16="http://schemas.microsoft.com/office/drawing/2014/main" val="1165983472"/>
                  </a:ext>
                </a:extLst>
              </a:tr>
            </a:tbl>
          </a:graphicData>
        </a:graphic>
      </p:graphicFrame>
      <p:sp>
        <p:nvSpPr>
          <p:cNvPr id="4" name="Slide Number Placeholder 3">
            <a:extLst>
              <a:ext uri="{FF2B5EF4-FFF2-40B4-BE49-F238E27FC236}">
                <a16:creationId xmlns:a16="http://schemas.microsoft.com/office/drawing/2014/main" id="{CA3571AC-E975-58FA-0CC9-FA3D92402372}"/>
              </a:ext>
            </a:extLst>
          </p:cNvPr>
          <p:cNvSpPr>
            <a:spLocks noGrp="1"/>
          </p:cNvSpPr>
          <p:nvPr>
            <p:ph type="sldNum" sz="quarter" idx="12"/>
          </p:nvPr>
        </p:nvSpPr>
        <p:spPr>
          <a:xfrm>
            <a:off x="7239000" y="6477000"/>
            <a:ext cx="1676400" cy="457200"/>
          </a:xfrm>
        </p:spPr>
        <p:txBody>
          <a:bodyPr/>
          <a:lstStyle/>
          <a:p>
            <a:fld id="{1A814AAE-762C-4AC7-BD8A-A2CC080682BD}" type="slidenum">
              <a:rPr lang="en-US" smtClean="0"/>
              <a:pPr/>
              <a:t>53</a:t>
            </a:fld>
            <a:endParaRPr lang="en-US" dirty="0"/>
          </a:p>
        </p:txBody>
      </p:sp>
    </p:spTree>
    <p:extLst>
      <p:ext uri="{BB962C8B-B14F-4D97-AF65-F5344CB8AC3E}">
        <p14:creationId xmlns:p14="http://schemas.microsoft.com/office/powerpoint/2010/main" val="3727685879"/>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DB1298A-2228-5541-EE14-990D67343C9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BD097FD-3281-F17B-2D45-9AD65DF7F456}"/>
              </a:ext>
            </a:extLst>
          </p:cNvPr>
          <p:cNvSpPr>
            <a:spLocks noGrp="1"/>
          </p:cNvSpPr>
          <p:nvPr>
            <p:ph type="title"/>
          </p:nvPr>
        </p:nvSpPr>
        <p:spPr>
          <a:xfrm>
            <a:off x="1828800" y="381000"/>
            <a:ext cx="7162800" cy="1143000"/>
          </a:xfrm>
        </p:spPr>
        <p:txBody>
          <a:bodyPr>
            <a:noAutofit/>
          </a:bodyPr>
          <a:lstStyle/>
          <a:p>
            <a:r>
              <a:rPr lang="en-US" sz="4000" dirty="0"/>
              <a:t>Assembling the Application (1)</a:t>
            </a:r>
          </a:p>
        </p:txBody>
      </p:sp>
      <p:sp>
        <p:nvSpPr>
          <p:cNvPr id="3" name="Content Placeholder 2">
            <a:extLst>
              <a:ext uri="{FF2B5EF4-FFF2-40B4-BE49-F238E27FC236}">
                <a16:creationId xmlns:a16="http://schemas.microsoft.com/office/drawing/2014/main" id="{CFD61744-A04E-B99E-9FD5-D89567D43FBE}"/>
              </a:ext>
            </a:extLst>
          </p:cNvPr>
          <p:cNvSpPr>
            <a:spLocks noGrp="1"/>
          </p:cNvSpPr>
          <p:nvPr>
            <p:ph idx="1"/>
          </p:nvPr>
        </p:nvSpPr>
        <p:spPr>
          <a:xfrm>
            <a:off x="1905000" y="1524000"/>
            <a:ext cx="6934200" cy="4114800"/>
          </a:xfrm>
        </p:spPr>
        <p:txBody>
          <a:bodyPr>
            <a:noAutofit/>
          </a:bodyPr>
          <a:lstStyle/>
          <a:p>
            <a:pPr marL="0" indent="0">
              <a:spcBef>
                <a:spcPts val="0"/>
              </a:spcBef>
              <a:spcAft>
                <a:spcPts val="1200"/>
              </a:spcAft>
              <a:buSzPct val="100000"/>
              <a:buNone/>
            </a:pPr>
            <a:r>
              <a:rPr lang="en-US" sz="2400" dirty="0"/>
              <a:t>The completed application is to be submitted as a </a:t>
            </a:r>
            <a:r>
              <a:rPr lang="en-US" sz="2400" b="1" dirty="0"/>
              <a:t>single PDF</a:t>
            </a:r>
            <a:r>
              <a:rPr lang="en-US" sz="2400" dirty="0"/>
              <a:t>. Each of the items listed below must be included for the application to be considered complete and must be assembled in the order listed below.</a:t>
            </a:r>
          </a:p>
          <a:p>
            <a:pPr marL="457200" indent="-457200">
              <a:lnSpc>
                <a:spcPct val="90000"/>
              </a:lnSpc>
              <a:spcBef>
                <a:spcPts val="576"/>
              </a:spcBef>
              <a:spcAft>
                <a:spcPts val="1200"/>
              </a:spcAft>
              <a:buSzPct val="100000"/>
              <a:buFont typeface="+mj-lt"/>
              <a:buAutoNum type="arabicPeriod"/>
            </a:pPr>
            <a:r>
              <a:rPr lang="en-US" sz="2400" dirty="0"/>
              <a:t>Application Cover Sheet (Attachment A)</a:t>
            </a:r>
          </a:p>
          <a:p>
            <a:pPr marL="457200" indent="-457200">
              <a:lnSpc>
                <a:spcPct val="90000"/>
              </a:lnSpc>
              <a:spcBef>
                <a:spcPts val="576"/>
              </a:spcBef>
              <a:spcAft>
                <a:spcPts val="1200"/>
              </a:spcAft>
              <a:buSzPct val="100000"/>
              <a:buFont typeface="+mj-lt"/>
              <a:buAutoNum type="arabicPeriod"/>
            </a:pPr>
            <a:r>
              <a:rPr lang="en-US" sz="2400" dirty="0"/>
              <a:t>School Information Sheet (Attachment B)</a:t>
            </a:r>
          </a:p>
          <a:p>
            <a:pPr marL="457200" indent="-457200">
              <a:lnSpc>
                <a:spcPct val="90000"/>
              </a:lnSpc>
              <a:spcBef>
                <a:spcPts val="576"/>
              </a:spcBef>
              <a:spcAft>
                <a:spcPts val="1200"/>
              </a:spcAft>
              <a:buSzPct val="100000"/>
              <a:buFont typeface="+mj-lt"/>
              <a:buAutoNum type="arabicPeriod"/>
            </a:pPr>
            <a:r>
              <a:rPr lang="en-US" sz="2400" dirty="0"/>
              <a:t>Certification Form for Applicant School and District (Attachment C)</a:t>
            </a:r>
          </a:p>
          <a:p>
            <a:pPr marL="457200" indent="-457200">
              <a:lnSpc>
                <a:spcPct val="90000"/>
              </a:lnSpc>
              <a:spcBef>
                <a:spcPts val="576"/>
              </a:spcBef>
              <a:spcAft>
                <a:spcPts val="1200"/>
              </a:spcAft>
              <a:buSzPct val="100000"/>
              <a:buFont typeface="+mj-lt"/>
              <a:buAutoNum type="arabicPeriod"/>
            </a:pPr>
            <a:r>
              <a:rPr lang="en-US" sz="2400" dirty="0"/>
              <a:t>Glossary (Attachment D)</a:t>
            </a:r>
          </a:p>
          <a:p>
            <a:pPr marL="0" indent="0">
              <a:spcAft>
                <a:spcPts val="600"/>
              </a:spcAft>
              <a:buSzPct val="100000"/>
              <a:buNone/>
            </a:pPr>
            <a:endParaRPr lang="en-US" sz="2400" dirty="0"/>
          </a:p>
        </p:txBody>
      </p:sp>
      <p:sp>
        <p:nvSpPr>
          <p:cNvPr id="4" name="Slide Number Placeholder 3">
            <a:extLst>
              <a:ext uri="{FF2B5EF4-FFF2-40B4-BE49-F238E27FC236}">
                <a16:creationId xmlns:a16="http://schemas.microsoft.com/office/drawing/2014/main" id="{AA0AEB1B-FA54-E990-C1BA-9776E2034AD4}"/>
              </a:ext>
            </a:extLst>
          </p:cNvPr>
          <p:cNvSpPr>
            <a:spLocks noGrp="1"/>
          </p:cNvSpPr>
          <p:nvPr>
            <p:ph type="sldNum" sz="quarter" idx="12"/>
          </p:nvPr>
        </p:nvSpPr>
        <p:spPr/>
        <p:txBody>
          <a:bodyPr/>
          <a:lstStyle/>
          <a:p>
            <a:fld id="{1A814AAE-762C-4AC7-BD8A-A2CC080682BD}" type="slidenum">
              <a:rPr lang="en-US" smtClean="0"/>
              <a:pPr/>
              <a:t>54</a:t>
            </a:fld>
            <a:endParaRPr lang="en-US" dirty="0"/>
          </a:p>
        </p:txBody>
      </p:sp>
    </p:spTree>
    <p:extLst>
      <p:ext uri="{BB962C8B-B14F-4D97-AF65-F5344CB8AC3E}">
        <p14:creationId xmlns:p14="http://schemas.microsoft.com/office/powerpoint/2010/main" val="3453482773"/>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A3BD26A-3C5D-837B-8512-E76B0AA7458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58D85A1-7038-4156-9CF5-9BB1175B9880}"/>
              </a:ext>
            </a:extLst>
          </p:cNvPr>
          <p:cNvSpPr>
            <a:spLocks noGrp="1"/>
          </p:cNvSpPr>
          <p:nvPr>
            <p:ph type="title"/>
          </p:nvPr>
        </p:nvSpPr>
        <p:spPr>
          <a:xfrm>
            <a:off x="1828800" y="381000"/>
            <a:ext cx="7162800" cy="1143000"/>
          </a:xfrm>
        </p:spPr>
        <p:txBody>
          <a:bodyPr>
            <a:noAutofit/>
          </a:bodyPr>
          <a:lstStyle/>
          <a:p>
            <a:r>
              <a:rPr lang="en-US" sz="4000" dirty="0"/>
              <a:t>Assembling the Application (2)</a:t>
            </a:r>
          </a:p>
        </p:txBody>
      </p:sp>
      <p:sp>
        <p:nvSpPr>
          <p:cNvPr id="3" name="Content Placeholder 2">
            <a:extLst>
              <a:ext uri="{FF2B5EF4-FFF2-40B4-BE49-F238E27FC236}">
                <a16:creationId xmlns:a16="http://schemas.microsoft.com/office/drawing/2014/main" id="{20851062-241A-6187-0846-426051FAE58B}"/>
              </a:ext>
            </a:extLst>
          </p:cNvPr>
          <p:cNvSpPr>
            <a:spLocks noGrp="1"/>
          </p:cNvSpPr>
          <p:nvPr>
            <p:ph idx="1"/>
          </p:nvPr>
        </p:nvSpPr>
        <p:spPr>
          <a:xfrm>
            <a:off x="1905000" y="1524000"/>
            <a:ext cx="6934200" cy="4114800"/>
          </a:xfrm>
        </p:spPr>
        <p:txBody>
          <a:bodyPr>
            <a:noAutofit/>
          </a:bodyPr>
          <a:lstStyle/>
          <a:p>
            <a:pPr marL="457200" indent="-457200">
              <a:lnSpc>
                <a:spcPct val="90000"/>
              </a:lnSpc>
              <a:spcBef>
                <a:spcPts val="576"/>
              </a:spcBef>
              <a:spcAft>
                <a:spcPts val="1200"/>
              </a:spcAft>
              <a:buSzPct val="100000"/>
              <a:buFont typeface="+mj-lt"/>
              <a:buAutoNum type="arabicPeriod" startAt="5"/>
            </a:pPr>
            <a:r>
              <a:rPr lang="en-US" sz="2400" dirty="0"/>
              <a:t>Narrative Statements (5 statements) </a:t>
            </a:r>
          </a:p>
          <a:p>
            <a:pPr marL="457200" indent="-457200">
              <a:lnSpc>
                <a:spcPct val="90000"/>
              </a:lnSpc>
              <a:spcBef>
                <a:spcPts val="576"/>
              </a:spcBef>
              <a:spcAft>
                <a:spcPts val="1200"/>
              </a:spcAft>
              <a:buSzPct val="100000"/>
              <a:buFont typeface="+mj-lt"/>
              <a:buAutoNum type="arabicPeriod" startAt="5"/>
            </a:pPr>
            <a:r>
              <a:rPr lang="en-US" sz="2400" dirty="0"/>
              <a:t>WASC Award Letter (including extension letter, if applicable)</a:t>
            </a:r>
          </a:p>
          <a:p>
            <a:pPr marL="0" indent="0">
              <a:spcAft>
                <a:spcPts val="600"/>
              </a:spcAft>
              <a:buSzPct val="100000"/>
              <a:buNone/>
            </a:pPr>
            <a:r>
              <a:rPr lang="en-US" sz="2400" b="1" dirty="0"/>
              <a:t>Note: </a:t>
            </a:r>
            <a:r>
              <a:rPr lang="en-US" sz="2400" dirty="0"/>
              <a:t>Item 6 is only required if the school is WASC accredited.</a:t>
            </a:r>
          </a:p>
          <a:p>
            <a:pPr marL="0" indent="0">
              <a:spcAft>
                <a:spcPts val="600"/>
              </a:spcAft>
              <a:buSzPct val="100000"/>
              <a:buNone/>
            </a:pPr>
            <a:endParaRPr lang="en-US" sz="2400" dirty="0"/>
          </a:p>
          <a:p>
            <a:pPr marL="457200" indent="-457200">
              <a:spcAft>
                <a:spcPts val="600"/>
              </a:spcAft>
              <a:buSzPct val="100000"/>
              <a:buFont typeface="+mj-lt"/>
              <a:buAutoNum type="arabicPeriod" startAt="5"/>
            </a:pPr>
            <a:endParaRPr lang="en-US" sz="2400" dirty="0"/>
          </a:p>
          <a:p>
            <a:pPr marL="0" indent="0">
              <a:spcAft>
                <a:spcPts val="600"/>
              </a:spcAft>
              <a:buSzPct val="100000"/>
              <a:buNone/>
            </a:pPr>
            <a:endParaRPr lang="en-US" sz="2400" dirty="0"/>
          </a:p>
        </p:txBody>
      </p:sp>
      <p:sp>
        <p:nvSpPr>
          <p:cNvPr id="4" name="Slide Number Placeholder 3">
            <a:extLst>
              <a:ext uri="{FF2B5EF4-FFF2-40B4-BE49-F238E27FC236}">
                <a16:creationId xmlns:a16="http://schemas.microsoft.com/office/drawing/2014/main" id="{11854B91-96F1-6B54-6811-23EFD9025B41}"/>
              </a:ext>
            </a:extLst>
          </p:cNvPr>
          <p:cNvSpPr>
            <a:spLocks noGrp="1"/>
          </p:cNvSpPr>
          <p:nvPr>
            <p:ph type="sldNum" sz="quarter" idx="12"/>
          </p:nvPr>
        </p:nvSpPr>
        <p:spPr/>
        <p:txBody>
          <a:bodyPr/>
          <a:lstStyle/>
          <a:p>
            <a:fld id="{1A814AAE-762C-4AC7-BD8A-A2CC080682BD}" type="slidenum">
              <a:rPr lang="en-US" smtClean="0"/>
              <a:pPr/>
              <a:t>55</a:t>
            </a:fld>
            <a:endParaRPr lang="en-US" dirty="0"/>
          </a:p>
        </p:txBody>
      </p:sp>
    </p:spTree>
    <p:extLst>
      <p:ext uri="{BB962C8B-B14F-4D97-AF65-F5344CB8AC3E}">
        <p14:creationId xmlns:p14="http://schemas.microsoft.com/office/powerpoint/2010/main" val="1917377204"/>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A71A5DF-116C-E81D-AA8B-4742035E77C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1D88B31-ED2B-E00D-023F-94F2C3B9A2FE}"/>
              </a:ext>
            </a:extLst>
          </p:cNvPr>
          <p:cNvSpPr>
            <a:spLocks noGrp="1"/>
          </p:cNvSpPr>
          <p:nvPr>
            <p:ph type="title"/>
          </p:nvPr>
        </p:nvSpPr>
        <p:spPr>
          <a:xfrm>
            <a:off x="1905000" y="381000"/>
            <a:ext cx="6934200" cy="1143000"/>
          </a:xfrm>
        </p:spPr>
        <p:txBody>
          <a:bodyPr>
            <a:noAutofit/>
          </a:bodyPr>
          <a:lstStyle/>
          <a:p>
            <a:r>
              <a:rPr lang="en-US" sz="4000" dirty="0"/>
              <a:t>Submitting the Application (1)</a:t>
            </a:r>
          </a:p>
        </p:txBody>
      </p:sp>
      <p:sp>
        <p:nvSpPr>
          <p:cNvPr id="3" name="Content Placeholder 2">
            <a:extLst>
              <a:ext uri="{FF2B5EF4-FFF2-40B4-BE49-F238E27FC236}">
                <a16:creationId xmlns:a16="http://schemas.microsoft.com/office/drawing/2014/main" id="{EA2FF484-E9B9-09EA-0E46-1D1635E1565B}"/>
              </a:ext>
            </a:extLst>
          </p:cNvPr>
          <p:cNvSpPr>
            <a:spLocks noGrp="1"/>
          </p:cNvSpPr>
          <p:nvPr>
            <p:ph idx="1"/>
          </p:nvPr>
        </p:nvSpPr>
        <p:spPr>
          <a:xfrm>
            <a:off x="1905000" y="1524000"/>
            <a:ext cx="6934200" cy="4114800"/>
          </a:xfrm>
        </p:spPr>
        <p:txBody>
          <a:bodyPr>
            <a:noAutofit/>
          </a:bodyPr>
          <a:lstStyle/>
          <a:p>
            <a:pPr>
              <a:lnSpc>
                <a:spcPct val="90000"/>
              </a:lnSpc>
              <a:spcBef>
                <a:spcPts val="576"/>
              </a:spcBef>
              <a:spcAft>
                <a:spcPts val="1200"/>
              </a:spcAft>
              <a:buSzPct val="100000"/>
            </a:pPr>
            <a:r>
              <a:rPr lang="en-US" sz="2400" dirty="0"/>
              <a:t>Applications must be uploaded into the exFiles File Transfer System by 4 p.m. on </a:t>
            </a:r>
            <a:r>
              <a:rPr lang="en-US" sz="2400" b="1" dirty="0"/>
              <a:t>Wednesday, July 16, 2025</a:t>
            </a:r>
            <a:r>
              <a:rPr lang="en-US" sz="2400" dirty="0"/>
              <a:t>.</a:t>
            </a:r>
          </a:p>
          <a:p>
            <a:pPr>
              <a:lnSpc>
                <a:spcPct val="90000"/>
              </a:lnSpc>
              <a:spcBef>
                <a:spcPts val="576"/>
              </a:spcBef>
              <a:spcAft>
                <a:spcPts val="1200"/>
              </a:spcAft>
              <a:buSzPct val="100000"/>
            </a:pPr>
            <a:r>
              <a:rPr lang="en-US" sz="2400" dirty="0"/>
              <a:t>You must contact the EOO by email to </a:t>
            </a:r>
            <a:br>
              <a:rPr lang="en-US" sz="2400" dirty="0"/>
            </a:br>
            <a:r>
              <a:rPr lang="en-US" sz="2400" b="1" dirty="0">
                <a:solidFill>
                  <a:srgbClr val="960000"/>
                </a:solidFill>
              </a:rPr>
              <a:t>request the Project URL, Project Code, and Password </a:t>
            </a:r>
            <a:r>
              <a:rPr lang="en-US" sz="2400" dirty="0"/>
              <a:t>needed to upload your application. This may be done any time prior to the day before the application deadline.</a:t>
            </a:r>
          </a:p>
          <a:p>
            <a:pPr lvl="1">
              <a:lnSpc>
                <a:spcPct val="90000"/>
              </a:lnSpc>
              <a:spcBef>
                <a:spcPts val="576"/>
              </a:spcBef>
              <a:spcAft>
                <a:spcPts val="600"/>
              </a:spcAft>
              <a:buSzPct val="100000"/>
              <a:buFont typeface="Courier New" panose="02070309020205020404" pitchFamily="49" charset="0"/>
              <a:buChar char="o"/>
            </a:pPr>
            <a:r>
              <a:rPr lang="en-US" sz="2400" dirty="0">
                <a:hlinkClick r:id="rId2"/>
              </a:rPr>
              <a:t>CommunityDaySch@cde.ca.gov</a:t>
            </a:r>
            <a:r>
              <a:rPr lang="en-US" sz="2400" dirty="0"/>
              <a:t> </a:t>
            </a:r>
          </a:p>
          <a:p>
            <a:pPr lvl="1">
              <a:lnSpc>
                <a:spcPct val="90000"/>
              </a:lnSpc>
              <a:spcBef>
                <a:spcPts val="576"/>
              </a:spcBef>
              <a:spcAft>
                <a:spcPts val="600"/>
              </a:spcAft>
              <a:buSzPct val="100000"/>
              <a:buFont typeface="Courier New" panose="02070309020205020404" pitchFamily="49" charset="0"/>
              <a:buChar char="o"/>
            </a:pPr>
            <a:r>
              <a:rPr lang="en-US" sz="2400" dirty="0">
                <a:hlinkClick r:id="rId3"/>
              </a:rPr>
              <a:t>ContinuationEduc@cde.ca.gov</a:t>
            </a:r>
            <a:r>
              <a:rPr lang="en-US" sz="2400" dirty="0"/>
              <a:t> </a:t>
            </a:r>
          </a:p>
        </p:txBody>
      </p:sp>
      <p:sp>
        <p:nvSpPr>
          <p:cNvPr id="4" name="Slide Number Placeholder 3">
            <a:extLst>
              <a:ext uri="{FF2B5EF4-FFF2-40B4-BE49-F238E27FC236}">
                <a16:creationId xmlns:a16="http://schemas.microsoft.com/office/drawing/2014/main" id="{B2E7BFA1-C939-1CC0-1DB4-4CEC0E93FAB0}"/>
              </a:ext>
            </a:extLst>
          </p:cNvPr>
          <p:cNvSpPr>
            <a:spLocks noGrp="1"/>
          </p:cNvSpPr>
          <p:nvPr>
            <p:ph type="sldNum" sz="quarter" idx="12"/>
          </p:nvPr>
        </p:nvSpPr>
        <p:spPr/>
        <p:txBody>
          <a:bodyPr/>
          <a:lstStyle/>
          <a:p>
            <a:fld id="{1A814AAE-762C-4AC7-BD8A-A2CC080682BD}" type="slidenum">
              <a:rPr lang="en-US" smtClean="0"/>
              <a:pPr/>
              <a:t>56</a:t>
            </a:fld>
            <a:endParaRPr lang="en-US" dirty="0"/>
          </a:p>
        </p:txBody>
      </p:sp>
    </p:spTree>
    <p:extLst>
      <p:ext uri="{BB962C8B-B14F-4D97-AF65-F5344CB8AC3E}">
        <p14:creationId xmlns:p14="http://schemas.microsoft.com/office/powerpoint/2010/main" val="1855071255"/>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01FC0E5-0560-9B21-89EC-E312E002804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AADAD3F-8A6E-615E-615B-4F15847E7ECA}"/>
              </a:ext>
            </a:extLst>
          </p:cNvPr>
          <p:cNvSpPr>
            <a:spLocks noGrp="1"/>
          </p:cNvSpPr>
          <p:nvPr>
            <p:ph type="title"/>
          </p:nvPr>
        </p:nvSpPr>
        <p:spPr>
          <a:xfrm>
            <a:off x="1905000" y="381000"/>
            <a:ext cx="6934200" cy="1143000"/>
          </a:xfrm>
        </p:spPr>
        <p:txBody>
          <a:bodyPr>
            <a:noAutofit/>
          </a:bodyPr>
          <a:lstStyle/>
          <a:p>
            <a:r>
              <a:rPr lang="en-US" sz="4000" dirty="0"/>
              <a:t>Submitting the Application (2)</a:t>
            </a:r>
          </a:p>
        </p:txBody>
      </p:sp>
      <p:sp>
        <p:nvSpPr>
          <p:cNvPr id="3" name="Content Placeholder 2">
            <a:extLst>
              <a:ext uri="{FF2B5EF4-FFF2-40B4-BE49-F238E27FC236}">
                <a16:creationId xmlns:a16="http://schemas.microsoft.com/office/drawing/2014/main" id="{D7790489-72A5-8053-3F6F-349FE6C593F5}"/>
              </a:ext>
            </a:extLst>
          </p:cNvPr>
          <p:cNvSpPr>
            <a:spLocks noGrp="1"/>
          </p:cNvSpPr>
          <p:nvPr>
            <p:ph idx="1"/>
          </p:nvPr>
        </p:nvSpPr>
        <p:spPr>
          <a:xfrm>
            <a:off x="1905000" y="1524000"/>
            <a:ext cx="6934200" cy="4114800"/>
          </a:xfrm>
        </p:spPr>
        <p:txBody>
          <a:bodyPr>
            <a:noAutofit/>
          </a:bodyPr>
          <a:lstStyle/>
          <a:p>
            <a:pPr>
              <a:lnSpc>
                <a:spcPct val="90000"/>
              </a:lnSpc>
              <a:spcBef>
                <a:spcPts val="576"/>
              </a:spcBef>
              <a:spcAft>
                <a:spcPts val="1200"/>
              </a:spcAft>
              <a:buSzPct val="100000"/>
            </a:pPr>
            <a:r>
              <a:rPr lang="en-US" sz="2400" dirty="0"/>
              <a:t>Instructions for naming your PDF document and uploading your PDF document to the exFiles File Transfer can be found in the MCDS/MCHS application.</a:t>
            </a:r>
          </a:p>
        </p:txBody>
      </p:sp>
      <p:sp>
        <p:nvSpPr>
          <p:cNvPr id="4" name="Slide Number Placeholder 3">
            <a:extLst>
              <a:ext uri="{FF2B5EF4-FFF2-40B4-BE49-F238E27FC236}">
                <a16:creationId xmlns:a16="http://schemas.microsoft.com/office/drawing/2014/main" id="{8FA9B5C7-FE9C-B196-1D28-B32019C1B99A}"/>
              </a:ext>
            </a:extLst>
          </p:cNvPr>
          <p:cNvSpPr>
            <a:spLocks noGrp="1"/>
          </p:cNvSpPr>
          <p:nvPr>
            <p:ph type="sldNum" sz="quarter" idx="12"/>
          </p:nvPr>
        </p:nvSpPr>
        <p:spPr/>
        <p:txBody>
          <a:bodyPr/>
          <a:lstStyle/>
          <a:p>
            <a:fld id="{1A814AAE-762C-4AC7-BD8A-A2CC080682BD}" type="slidenum">
              <a:rPr lang="en-US" smtClean="0"/>
              <a:pPr/>
              <a:t>57</a:t>
            </a:fld>
            <a:endParaRPr lang="en-US" dirty="0"/>
          </a:p>
        </p:txBody>
      </p:sp>
    </p:spTree>
    <p:extLst>
      <p:ext uri="{BB962C8B-B14F-4D97-AF65-F5344CB8AC3E}">
        <p14:creationId xmlns:p14="http://schemas.microsoft.com/office/powerpoint/2010/main" val="881205802"/>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3E22B66-9298-B8E1-15FA-35A8B98F845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33BBA9C-A6D5-5B78-6880-7C17F674B1F6}"/>
              </a:ext>
            </a:extLst>
          </p:cNvPr>
          <p:cNvSpPr>
            <a:spLocks noGrp="1"/>
          </p:cNvSpPr>
          <p:nvPr>
            <p:ph type="title"/>
          </p:nvPr>
        </p:nvSpPr>
        <p:spPr>
          <a:xfrm>
            <a:off x="1828800" y="319252"/>
            <a:ext cx="6934200" cy="1143000"/>
          </a:xfrm>
        </p:spPr>
        <p:txBody>
          <a:bodyPr>
            <a:noAutofit/>
          </a:bodyPr>
          <a:lstStyle/>
          <a:p>
            <a:r>
              <a:rPr lang="en-US" dirty="0"/>
              <a:t>Evaluation Process (1)</a:t>
            </a:r>
          </a:p>
        </p:txBody>
      </p:sp>
      <p:sp>
        <p:nvSpPr>
          <p:cNvPr id="3" name="Content Placeholder 2">
            <a:extLst>
              <a:ext uri="{FF2B5EF4-FFF2-40B4-BE49-F238E27FC236}">
                <a16:creationId xmlns:a16="http://schemas.microsoft.com/office/drawing/2014/main" id="{A723B349-3265-3D21-EC1F-F708117C0A09}"/>
              </a:ext>
            </a:extLst>
          </p:cNvPr>
          <p:cNvSpPr>
            <a:spLocks noGrp="1"/>
          </p:cNvSpPr>
          <p:nvPr>
            <p:ph idx="1"/>
          </p:nvPr>
        </p:nvSpPr>
        <p:spPr>
          <a:xfrm>
            <a:off x="1905000" y="1462252"/>
            <a:ext cx="7086600" cy="5014748"/>
          </a:xfrm>
        </p:spPr>
        <p:txBody>
          <a:bodyPr>
            <a:noAutofit/>
          </a:bodyPr>
          <a:lstStyle/>
          <a:p>
            <a:pPr marL="0" indent="0">
              <a:spcBef>
                <a:spcPts val="0"/>
              </a:spcBef>
              <a:spcAft>
                <a:spcPts val="1200"/>
              </a:spcAft>
              <a:buSzPct val="100000"/>
              <a:buNone/>
            </a:pPr>
            <a:r>
              <a:rPr lang="en-US" sz="2400" b="1" dirty="0"/>
              <a:t>Step 1: Application Screening</a:t>
            </a:r>
          </a:p>
          <a:p>
            <a:pPr>
              <a:lnSpc>
                <a:spcPct val="90000"/>
              </a:lnSpc>
              <a:spcBef>
                <a:spcPts val="300"/>
              </a:spcBef>
              <a:spcAft>
                <a:spcPts val="1200"/>
              </a:spcAft>
              <a:buSzPct val="100000"/>
            </a:pPr>
            <a:r>
              <a:rPr lang="en-US" sz="2400" dirty="0"/>
              <a:t>Each application received by the application deadline, 4 p.m. on July 16, 2025, will be downloaded and reviewed by EOO staff to ensure it meets the minimum eligibility criteria.</a:t>
            </a:r>
          </a:p>
          <a:p>
            <a:pPr marL="0" indent="0">
              <a:spcBef>
                <a:spcPts val="0"/>
              </a:spcBef>
              <a:spcAft>
                <a:spcPts val="1200"/>
              </a:spcAft>
              <a:buSzPct val="100000"/>
              <a:buNone/>
            </a:pPr>
            <a:r>
              <a:rPr lang="en-US" sz="2400" b="1" dirty="0"/>
              <a:t>Step 2: Application Review</a:t>
            </a:r>
          </a:p>
          <a:p>
            <a:pPr>
              <a:lnSpc>
                <a:spcPct val="90000"/>
              </a:lnSpc>
              <a:spcBef>
                <a:spcPts val="300"/>
              </a:spcBef>
              <a:spcAft>
                <a:spcPts val="1200"/>
              </a:spcAft>
              <a:buSzPct val="100000"/>
            </a:pPr>
            <a:r>
              <a:rPr lang="en-US" sz="2400" dirty="0"/>
              <a:t>Applications that pass the screening process performed by EOO staff will be evaluated by trained field experts. </a:t>
            </a:r>
          </a:p>
          <a:p>
            <a:pPr>
              <a:lnSpc>
                <a:spcPct val="90000"/>
              </a:lnSpc>
              <a:spcBef>
                <a:spcPts val="300"/>
              </a:spcBef>
              <a:spcAft>
                <a:spcPts val="1200"/>
              </a:spcAft>
              <a:buSzPct val="100000"/>
            </a:pPr>
            <a:r>
              <a:rPr lang="en-US" sz="2400" dirty="0"/>
              <a:t>The scoring plan includes using the rubrics only as a tool to assist making a holistic decision for each narrative on a 20-point scale.</a:t>
            </a:r>
          </a:p>
          <a:p>
            <a:pPr>
              <a:spcAft>
                <a:spcPts val="600"/>
              </a:spcAft>
              <a:buSzPct val="100000"/>
            </a:pPr>
            <a:endParaRPr lang="en-US" sz="2400" dirty="0"/>
          </a:p>
        </p:txBody>
      </p:sp>
      <p:sp>
        <p:nvSpPr>
          <p:cNvPr id="4" name="Slide Number Placeholder 3">
            <a:extLst>
              <a:ext uri="{FF2B5EF4-FFF2-40B4-BE49-F238E27FC236}">
                <a16:creationId xmlns:a16="http://schemas.microsoft.com/office/drawing/2014/main" id="{722B142E-150C-4364-E35C-BFF2C5BB8164}"/>
              </a:ext>
            </a:extLst>
          </p:cNvPr>
          <p:cNvSpPr>
            <a:spLocks noGrp="1"/>
          </p:cNvSpPr>
          <p:nvPr>
            <p:ph type="sldNum" sz="quarter" idx="12"/>
          </p:nvPr>
        </p:nvSpPr>
        <p:spPr/>
        <p:txBody>
          <a:bodyPr/>
          <a:lstStyle/>
          <a:p>
            <a:fld id="{1A814AAE-762C-4AC7-BD8A-A2CC080682BD}" type="slidenum">
              <a:rPr lang="en-US" smtClean="0"/>
              <a:pPr/>
              <a:t>58</a:t>
            </a:fld>
            <a:endParaRPr lang="en-US" dirty="0"/>
          </a:p>
        </p:txBody>
      </p:sp>
    </p:spTree>
    <p:extLst>
      <p:ext uri="{BB962C8B-B14F-4D97-AF65-F5344CB8AC3E}">
        <p14:creationId xmlns:p14="http://schemas.microsoft.com/office/powerpoint/2010/main" val="14021247"/>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5A91AF5-74E2-13E6-1D9A-BECA388445E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37B9332-A97C-58EC-D6D3-115958C80873}"/>
              </a:ext>
            </a:extLst>
          </p:cNvPr>
          <p:cNvSpPr>
            <a:spLocks noGrp="1"/>
          </p:cNvSpPr>
          <p:nvPr>
            <p:ph type="title"/>
          </p:nvPr>
        </p:nvSpPr>
        <p:spPr>
          <a:xfrm>
            <a:off x="1867594" y="304800"/>
            <a:ext cx="6858000" cy="1143000"/>
          </a:xfrm>
        </p:spPr>
        <p:txBody>
          <a:bodyPr>
            <a:noAutofit/>
          </a:bodyPr>
          <a:lstStyle/>
          <a:p>
            <a:r>
              <a:rPr lang="en-US" dirty="0"/>
              <a:t>Evaluation Process (2)</a:t>
            </a:r>
          </a:p>
        </p:txBody>
      </p:sp>
      <p:sp>
        <p:nvSpPr>
          <p:cNvPr id="3" name="Content Placeholder 2">
            <a:extLst>
              <a:ext uri="{FF2B5EF4-FFF2-40B4-BE49-F238E27FC236}">
                <a16:creationId xmlns:a16="http://schemas.microsoft.com/office/drawing/2014/main" id="{228E3F01-10FA-A546-80A1-02C21FE052E6}"/>
              </a:ext>
            </a:extLst>
          </p:cNvPr>
          <p:cNvSpPr>
            <a:spLocks noGrp="1"/>
          </p:cNvSpPr>
          <p:nvPr>
            <p:ph idx="1"/>
          </p:nvPr>
        </p:nvSpPr>
        <p:spPr>
          <a:xfrm>
            <a:off x="1905000" y="1447800"/>
            <a:ext cx="6858000" cy="4114800"/>
          </a:xfrm>
        </p:spPr>
        <p:txBody>
          <a:bodyPr>
            <a:noAutofit/>
          </a:bodyPr>
          <a:lstStyle/>
          <a:p>
            <a:pPr marL="0" indent="0">
              <a:spcBef>
                <a:spcPts val="0"/>
              </a:spcBef>
              <a:spcAft>
                <a:spcPts val="1200"/>
              </a:spcAft>
              <a:buSzPct val="100000"/>
              <a:buNone/>
            </a:pPr>
            <a:r>
              <a:rPr lang="en-US" sz="2400" b="1" dirty="0"/>
              <a:t>Step 2: Application Review (continued)</a:t>
            </a:r>
          </a:p>
          <a:p>
            <a:pPr>
              <a:lnSpc>
                <a:spcPct val="90000"/>
              </a:lnSpc>
              <a:spcBef>
                <a:spcPts val="0"/>
              </a:spcBef>
              <a:spcAft>
                <a:spcPts val="1200"/>
              </a:spcAft>
              <a:buSzPct val="100000"/>
            </a:pPr>
            <a:r>
              <a:rPr lang="en-US" sz="2400" dirty="0"/>
              <a:t>Each Narrative Statement will be rated on a twenty-point scale as follows, representing ratings of being exemplary (above the performance of normally effective continuation high schools or community day schools) for a possible combined total of 100 points.</a:t>
            </a:r>
          </a:p>
          <a:p>
            <a:pPr>
              <a:lnSpc>
                <a:spcPct val="90000"/>
              </a:lnSpc>
              <a:spcBef>
                <a:spcPts val="0"/>
              </a:spcBef>
              <a:spcAft>
                <a:spcPts val="1200"/>
              </a:spcAft>
              <a:buSzPct val="100000"/>
            </a:pPr>
            <a:r>
              <a:rPr lang="en-US" sz="2400" dirty="0"/>
              <a:t>Applications that receive a total score of 75 points or more will qualify for a Site Validation Visit.</a:t>
            </a:r>
          </a:p>
          <a:p>
            <a:pPr>
              <a:spcAft>
                <a:spcPts val="600"/>
              </a:spcAft>
              <a:buSzPct val="100000"/>
            </a:pPr>
            <a:endParaRPr lang="en-US" sz="2400" dirty="0"/>
          </a:p>
        </p:txBody>
      </p:sp>
      <p:sp>
        <p:nvSpPr>
          <p:cNvPr id="4" name="Slide Number Placeholder 3">
            <a:extLst>
              <a:ext uri="{FF2B5EF4-FFF2-40B4-BE49-F238E27FC236}">
                <a16:creationId xmlns:a16="http://schemas.microsoft.com/office/drawing/2014/main" id="{0A71DB68-14EE-76DD-B692-AA32AC0040EA}"/>
              </a:ext>
            </a:extLst>
          </p:cNvPr>
          <p:cNvSpPr>
            <a:spLocks noGrp="1"/>
          </p:cNvSpPr>
          <p:nvPr>
            <p:ph type="sldNum" sz="quarter" idx="12"/>
          </p:nvPr>
        </p:nvSpPr>
        <p:spPr/>
        <p:txBody>
          <a:bodyPr/>
          <a:lstStyle/>
          <a:p>
            <a:fld id="{1A814AAE-762C-4AC7-BD8A-A2CC080682BD}" type="slidenum">
              <a:rPr lang="en-US" smtClean="0"/>
              <a:pPr/>
              <a:t>59</a:t>
            </a:fld>
            <a:endParaRPr lang="en-US" dirty="0"/>
          </a:p>
        </p:txBody>
      </p:sp>
    </p:spTree>
    <p:extLst>
      <p:ext uri="{BB962C8B-B14F-4D97-AF65-F5344CB8AC3E}">
        <p14:creationId xmlns:p14="http://schemas.microsoft.com/office/powerpoint/2010/main" val="71717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A087658-3AF8-06A0-91F3-46DB4C5D8AD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B70A92B-3361-80A5-5488-39CDCFBD32D1}"/>
              </a:ext>
            </a:extLst>
          </p:cNvPr>
          <p:cNvSpPr>
            <a:spLocks noGrp="1"/>
          </p:cNvSpPr>
          <p:nvPr>
            <p:ph type="title"/>
          </p:nvPr>
        </p:nvSpPr>
        <p:spPr/>
        <p:txBody>
          <a:bodyPr/>
          <a:lstStyle/>
          <a:p>
            <a:r>
              <a:rPr lang="en-US" dirty="0"/>
              <a:t>Background (2)</a:t>
            </a:r>
          </a:p>
        </p:txBody>
      </p:sp>
      <p:sp>
        <p:nvSpPr>
          <p:cNvPr id="3" name="Content Placeholder 2">
            <a:extLst>
              <a:ext uri="{FF2B5EF4-FFF2-40B4-BE49-F238E27FC236}">
                <a16:creationId xmlns:a16="http://schemas.microsoft.com/office/drawing/2014/main" id="{075CF17B-F5ED-49CB-9CC3-5F4D91DC7283}"/>
              </a:ext>
            </a:extLst>
          </p:cNvPr>
          <p:cNvSpPr>
            <a:spLocks noGrp="1"/>
          </p:cNvSpPr>
          <p:nvPr>
            <p:ph idx="1"/>
          </p:nvPr>
        </p:nvSpPr>
        <p:spPr>
          <a:xfrm>
            <a:off x="1905000" y="1905000"/>
            <a:ext cx="6705600" cy="3646593"/>
          </a:xfrm>
        </p:spPr>
        <p:txBody>
          <a:bodyPr>
            <a:noAutofit/>
          </a:bodyPr>
          <a:lstStyle/>
          <a:p>
            <a:pPr>
              <a:lnSpc>
                <a:spcPct val="90000"/>
              </a:lnSpc>
              <a:spcAft>
                <a:spcPts val="1200"/>
              </a:spcAft>
              <a:buFont typeface="Arial" panose="020B0604020202020204" pitchFamily="34" charset="0"/>
              <a:buChar char="•"/>
            </a:pPr>
            <a:r>
              <a:rPr lang="en-US" sz="2400" dirty="0"/>
              <a:t>The proposed application for the MCDS Recognition Program originally emerged at the end of July 2023.</a:t>
            </a:r>
          </a:p>
          <a:p>
            <a:pPr>
              <a:lnSpc>
                <a:spcPct val="90000"/>
              </a:lnSpc>
              <a:spcAft>
                <a:spcPts val="1200"/>
              </a:spcAft>
              <a:buFont typeface="Arial" panose="020B0604020202020204" pitchFamily="34" charset="0"/>
              <a:buChar char="•"/>
            </a:pPr>
            <a:r>
              <a:rPr lang="en-US" sz="2400" dirty="0"/>
              <a:t>The MCHS application was simplified and patterned after the MCDS application for the 2024–25 program year.</a:t>
            </a:r>
          </a:p>
        </p:txBody>
      </p:sp>
      <p:sp>
        <p:nvSpPr>
          <p:cNvPr id="4" name="Slide Number Placeholder 3">
            <a:extLst>
              <a:ext uri="{FF2B5EF4-FFF2-40B4-BE49-F238E27FC236}">
                <a16:creationId xmlns:a16="http://schemas.microsoft.com/office/drawing/2014/main" id="{678D2C00-FDA0-B8B8-F92D-56F9F416045E}"/>
              </a:ext>
            </a:extLst>
          </p:cNvPr>
          <p:cNvSpPr>
            <a:spLocks noGrp="1"/>
          </p:cNvSpPr>
          <p:nvPr>
            <p:ph type="sldNum" sz="quarter" idx="12"/>
          </p:nvPr>
        </p:nvSpPr>
        <p:spPr/>
        <p:txBody>
          <a:bodyPr/>
          <a:lstStyle/>
          <a:p>
            <a:fld id="{1A814AAE-762C-4AC7-BD8A-A2CC080682BD}" type="slidenum">
              <a:rPr lang="en-US" smtClean="0"/>
              <a:pPr/>
              <a:t>6</a:t>
            </a:fld>
            <a:endParaRPr lang="en-US" dirty="0"/>
          </a:p>
        </p:txBody>
      </p:sp>
    </p:spTree>
    <p:extLst>
      <p:ext uri="{BB962C8B-B14F-4D97-AF65-F5344CB8AC3E}">
        <p14:creationId xmlns:p14="http://schemas.microsoft.com/office/powerpoint/2010/main" val="2090528240"/>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402B47F-2C7C-3863-2816-A255DBDB97F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5C07DE4-53C2-6219-2F24-3892A544F35A}"/>
              </a:ext>
            </a:extLst>
          </p:cNvPr>
          <p:cNvSpPr>
            <a:spLocks noGrp="1"/>
          </p:cNvSpPr>
          <p:nvPr>
            <p:ph type="title"/>
          </p:nvPr>
        </p:nvSpPr>
        <p:spPr>
          <a:xfrm>
            <a:off x="1847193" y="305851"/>
            <a:ext cx="6839607" cy="1143000"/>
          </a:xfrm>
        </p:spPr>
        <p:txBody>
          <a:bodyPr>
            <a:noAutofit/>
          </a:bodyPr>
          <a:lstStyle/>
          <a:p>
            <a:r>
              <a:rPr lang="en-US" dirty="0"/>
              <a:t>Evaluation Process (3)</a:t>
            </a:r>
          </a:p>
        </p:txBody>
      </p:sp>
      <p:sp>
        <p:nvSpPr>
          <p:cNvPr id="3" name="Content Placeholder 2">
            <a:extLst>
              <a:ext uri="{FF2B5EF4-FFF2-40B4-BE49-F238E27FC236}">
                <a16:creationId xmlns:a16="http://schemas.microsoft.com/office/drawing/2014/main" id="{1A7BB550-374A-755A-FFEE-41FCACCDD9A5}"/>
              </a:ext>
            </a:extLst>
          </p:cNvPr>
          <p:cNvSpPr>
            <a:spLocks noGrp="1"/>
          </p:cNvSpPr>
          <p:nvPr>
            <p:ph sz="half" idx="1"/>
          </p:nvPr>
        </p:nvSpPr>
        <p:spPr>
          <a:xfrm>
            <a:off x="1847193" y="1372651"/>
            <a:ext cx="6839607" cy="1707931"/>
          </a:xfrm>
        </p:spPr>
        <p:txBody>
          <a:bodyPr>
            <a:noAutofit/>
          </a:bodyPr>
          <a:lstStyle/>
          <a:p>
            <a:pPr marL="0" indent="0">
              <a:spcBef>
                <a:spcPts val="0"/>
              </a:spcBef>
              <a:spcAft>
                <a:spcPts val="1200"/>
              </a:spcAft>
              <a:buSzPct val="100000"/>
              <a:buNone/>
            </a:pPr>
            <a:r>
              <a:rPr lang="en-US" sz="2400" b="1" dirty="0"/>
              <a:t>Step 2: Application Review (continued)</a:t>
            </a:r>
          </a:p>
          <a:p>
            <a:pPr>
              <a:lnSpc>
                <a:spcPct val="90000"/>
              </a:lnSpc>
              <a:spcBef>
                <a:spcPts val="300"/>
              </a:spcBef>
              <a:spcAft>
                <a:spcPts val="1200"/>
              </a:spcAft>
              <a:buSzPct val="100000"/>
            </a:pPr>
            <a:r>
              <a:rPr lang="en-US" sz="2400" dirty="0"/>
              <a:t>Applications that receive less than 75 points will be disqualified.</a:t>
            </a:r>
          </a:p>
          <a:p>
            <a:pPr>
              <a:spcAft>
                <a:spcPts val="600"/>
              </a:spcAft>
              <a:buSzPct val="100000"/>
            </a:pPr>
            <a:endParaRPr lang="en-US" sz="2400" dirty="0"/>
          </a:p>
        </p:txBody>
      </p:sp>
      <p:graphicFrame>
        <p:nvGraphicFramePr>
          <p:cNvPr id="6" name="Content Placeholder 5">
            <a:extLst>
              <a:ext uri="{FF2B5EF4-FFF2-40B4-BE49-F238E27FC236}">
                <a16:creationId xmlns:a16="http://schemas.microsoft.com/office/drawing/2014/main" id="{C7388A4E-51BF-7774-8D50-3AAEF0B85DD5}"/>
              </a:ext>
            </a:extLst>
          </p:cNvPr>
          <p:cNvGraphicFramePr>
            <a:graphicFrameLocks noGrp="1"/>
          </p:cNvGraphicFramePr>
          <p:nvPr>
            <p:ph sz="half" idx="2"/>
            <p:extLst>
              <p:ext uri="{D42A27DB-BD31-4B8C-83A1-F6EECF244321}">
                <p14:modId xmlns:p14="http://schemas.microsoft.com/office/powerpoint/2010/main" val="489336277"/>
              </p:ext>
            </p:extLst>
          </p:nvPr>
        </p:nvGraphicFramePr>
        <p:xfrm>
          <a:off x="2897179" y="3085837"/>
          <a:ext cx="4739633" cy="2194560"/>
        </p:xfrm>
        <a:graphic>
          <a:graphicData uri="http://schemas.openxmlformats.org/drawingml/2006/table">
            <a:tbl>
              <a:tblPr firstRow="1" bandRow="1">
                <a:tableStyleId>{21E4AEA4-8DFA-4A89-87EB-49C32662AFE0}</a:tableStyleId>
              </a:tblPr>
              <a:tblGrid>
                <a:gridCol w="2848052">
                  <a:extLst>
                    <a:ext uri="{9D8B030D-6E8A-4147-A177-3AD203B41FA5}">
                      <a16:colId xmlns:a16="http://schemas.microsoft.com/office/drawing/2014/main" val="3356667084"/>
                    </a:ext>
                  </a:extLst>
                </a:gridCol>
                <a:gridCol w="1891581">
                  <a:extLst>
                    <a:ext uri="{9D8B030D-6E8A-4147-A177-3AD203B41FA5}">
                      <a16:colId xmlns:a16="http://schemas.microsoft.com/office/drawing/2014/main" val="167942238"/>
                    </a:ext>
                  </a:extLst>
                </a:gridCol>
              </a:tblGrid>
              <a:tr h="370840">
                <a:tc>
                  <a:txBody>
                    <a:bodyPr/>
                    <a:lstStyle/>
                    <a:p>
                      <a:r>
                        <a:rPr lang="en-US" sz="2400" dirty="0"/>
                        <a:t>Rating</a:t>
                      </a:r>
                    </a:p>
                  </a:txBody>
                  <a:tcPr anchor="ctr"/>
                </a:tc>
                <a:tc>
                  <a:txBody>
                    <a:bodyPr/>
                    <a:lstStyle/>
                    <a:p>
                      <a:pPr algn="ctr"/>
                      <a:r>
                        <a:rPr lang="en-US" sz="2400" dirty="0"/>
                        <a:t>Points</a:t>
                      </a:r>
                    </a:p>
                  </a:txBody>
                  <a:tcPr anchor="ctr"/>
                </a:tc>
                <a:extLst>
                  <a:ext uri="{0D108BD9-81ED-4DB2-BD59-A6C34878D82A}">
                    <a16:rowId xmlns:a16="http://schemas.microsoft.com/office/drawing/2014/main" val="3083653916"/>
                  </a:ext>
                </a:extLst>
              </a:tr>
              <a:tr h="370840">
                <a:tc>
                  <a:txBody>
                    <a:bodyPr/>
                    <a:lstStyle/>
                    <a:p>
                      <a:r>
                        <a:rPr lang="en-US" sz="2400" dirty="0"/>
                        <a:t>Excellent</a:t>
                      </a:r>
                    </a:p>
                  </a:txBody>
                  <a:tcPr/>
                </a:tc>
                <a:tc>
                  <a:txBody>
                    <a:bodyPr/>
                    <a:lstStyle/>
                    <a:p>
                      <a:pPr algn="ctr"/>
                      <a:r>
                        <a:rPr lang="en-US" sz="2400" dirty="0"/>
                        <a:t>15</a:t>
                      </a:r>
                      <a:r>
                        <a:rPr lang="en-US" sz="2400" dirty="0">
                          <a:latin typeface="Arial" panose="020B0604020202020204" pitchFamily="34" charset="0"/>
                          <a:cs typeface="Arial" panose="020B0604020202020204" pitchFamily="34" charset="0"/>
                        </a:rPr>
                        <a:t>–20</a:t>
                      </a:r>
                      <a:endParaRPr lang="en-US" sz="2400" dirty="0"/>
                    </a:p>
                  </a:txBody>
                  <a:tcPr/>
                </a:tc>
                <a:extLst>
                  <a:ext uri="{0D108BD9-81ED-4DB2-BD59-A6C34878D82A}">
                    <a16:rowId xmlns:a16="http://schemas.microsoft.com/office/drawing/2014/main" val="2689625294"/>
                  </a:ext>
                </a:extLst>
              </a:tr>
              <a:tr h="370840">
                <a:tc>
                  <a:txBody>
                    <a:bodyPr/>
                    <a:lstStyle/>
                    <a:p>
                      <a:r>
                        <a:rPr lang="en-US" sz="2400" dirty="0"/>
                        <a:t>Moderate</a:t>
                      </a:r>
                    </a:p>
                  </a:txBody>
                  <a:tcPr/>
                </a:tc>
                <a:tc>
                  <a:txBody>
                    <a:bodyPr/>
                    <a:lstStyle/>
                    <a:p>
                      <a:pPr algn="ctr"/>
                      <a:r>
                        <a:rPr lang="en-US" sz="2400" dirty="0"/>
                        <a:t>6</a:t>
                      </a:r>
                      <a:r>
                        <a:rPr lang="en-US" sz="2400" dirty="0">
                          <a:latin typeface="Arial" panose="020B0604020202020204" pitchFamily="34" charset="0"/>
                          <a:cs typeface="Arial" panose="020B0604020202020204" pitchFamily="34" charset="0"/>
                        </a:rPr>
                        <a:t>–14</a:t>
                      </a:r>
                      <a:endParaRPr lang="en-US" sz="2400" dirty="0"/>
                    </a:p>
                  </a:txBody>
                  <a:tcPr/>
                </a:tc>
                <a:extLst>
                  <a:ext uri="{0D108BD9-81ED-4DB2-BD59-A6C34878D82A}">
                    <a16:rowId xmlns:a16="http://schemas.microsoft.com/office/drawing/2014/main" val="1138710616"/>
                  </a:ext>
                </a:extLst>
              </a:tr>
              <a:tr h="370840">
                <a:tc>
                  <a:txBody>
                    <a:bodyPr/>
                    <a:lstStyle/>
                    <a:p>
                      <a:r>
                        <a:rPr lang="en-US" sz="2400" dirty="0"/>
                        <a:t>Not above normal expectations</a:t>
                      </a:r>
                    </a:p>
                  </a:txBody>
                  <a:tcPr/>
                </a:tc>
                <a:tc>
                  <a:txBody>
                    <a:bodyPr/>
                    <a:lstStyle/>
                    <a:p>
                      <a:pPr algn="ctr"/>
                      <a:r>
                        <a:rPr lang="en-US" sz="2400" dirty="0"/>
                        <a:t>0</a:t>
                      </a:r>
                      <a:r>
                        <a:rPr lang="en-US" sz="2400" dirty="0">
                          <a:latin typeface="Arial" panose="020B0604020202020204" pitchFamily="34" charset="0"/>
                          <a:cs typeface="Arial" panose="020B0604020202020204" pitchFamily="34" charset="0"/>
                        </a:rPr>
                        <a:t>–5</a:t>
                      </a:r>
                      <a:endParaRPr lang="en-US" sz="2400" dirty="0"/>
                    </a:p>
                  </a:txBody>
                  <a:tcPr/>
                </a:tc>
                <a:extLst>
                  <a:ext uri="{0D108BD9-81ED-4DB2-BD59-A6C34878D82A}">
                    <a16:rowId xmlns:a16="http://schemas.microsoft.com/office/drawing/2014/main" val="1971127965"/>
                  </a:ext>
                </a:extLst>
              </a:tr>
            </a:tbl>
          </a:graphicData>
        </a:graphic>
      </p:graphicFrame>
      <p:sp>
        <p:nvSpPr>
          <p:cNvPr id="4" name="Slide Number Placeholder 3">
            <a:extLst>
              <a:ext uri="{FF2B5EF4-FFF2-40B4-BE49-F238E27FC236}">
                <a16:creationId xmlns:a16="http://schemas.microsoft.com/office/drawing/2014/main" id="{821B10F8-D181-32C6-F5C3-0F638F6F0A9C}"/>
              </a:ext>
            </a:extLst>
          </p:cNvPr>
          <p:cNvSpPr>
            <a:spLocks noGrp="1"/>
          </p:cNvSpPr>
          <p:nvPr>
            <p:ph type="sldNum" sz="quarter" idx="12"/>
          </p:nvPr>
        </p:nvSpPr>
        <p:spPr/>
        <p:txBody>
          <a:bodyPr/>
          <a:lstStyle/>
          <a:p>
            <a:fld id="{1A814AAE-762C-4AC7-BD8A-A2CC080682BD}" type="slidenum">
              <a:rPr lang="en-US" smtClean="0"/>
              <a:pPr/>
              <a:t>60</a:t>
            </a:fld>
            <a:endParaRPr lang="en-US" dirty="0"/>
          </a:p>
        </p:txBody>
      </p:sp>
    </p:spTree>
    <p:extLst>
      <p:ext uri="{BB962C8B-B14F-4D97-AF65-F5344CB8AC3E}">
        <p14:creationId xmlns:p14="http://schemas.microsoft.com/office/powerpoint/2010/main" val="3720629778"/>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48AF69E-2E81-7C66-1AFB-D01A39DECA8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E1162A8-6672-1A78-75CF-4A86CE603026}"/>
              </a:ext>
            </a:extLst>
          </p:cNvPr>
          <p:cNvSpPr>
            <a:spLocks noGrp="1"/>
          </p:cNvSpPr>
          <p:nvPr>
            <p:ph type="title"/>
          </p:nvPr>
        </p:nvSpPr>
        <p:spPr>
          <a:xfrm>
            <a:off x="1905000" y="304800"/>
            <a:ext cx="6858000" cy="1143000"/>
          </a:xfrm>
        </p:spPr>
        <p:txBody>
          <a:bodyPr>
            <a:noAutofit/>
          </a:bodyPr>
          <a:lstStyle/>
          <a:p>
            <a:r>
              <a:rPr lang="en-US" dirty="0"/>
              <a:t>Evaluation Process (4)</a:t>
            </a:r>
          </a:p>
        </p:txBody>
      </p:sp>
      <p:sp>
        <p:nvSpPr>
          <p:cNvPr id="3" name="Content Placeholder 2">
            <a:extLst>
              <a:ext uri="{FF2B5EF4-FFF2-40B4-BE49-F238E27FC236}">
                <a16:creationId xmlns:a16="http://schemas.microsoft.com/office/drawing/2014/main" id="{CB2657B3-1A6B-261A-827B-5DEB0C973A52}"/>
              </a:ext>
            </a:extLst>
          </p:cNvPr>
          <p:cNvSpPr>
            <a:spLocks noGrp="1"/>
          </p:cNvSpPr>
          <p:nvPr>
            <p:ph idx="1"/>
          </p:nvPr>
        </p:nvSpPr>
        <p:spPr>
          <a:xfrm>
            <a:off x="1905000" y="1371600"/>
            <a:ext cx="6858000" cy="4724400"/>
          </a:xfrm>
        </p:spPr>
        <p:txBody>
          <a:bodyPr>
            <a:noAutofit/>
          </a:bodyPr>
          <a:lstStyle/>
          <a:p>
            <a:pPr marL="0" indent="0">
              <a:spcBef>
                <a:spcPts val="0"/>
              </a:spcBef>
              <a:spcAft>
                <a:spcPts val="1200"/>
              </a:spcAft>
              <a:buSzPct val="100000"/>
              <a:buNone/>
            </a:pPr>
            <a:r>
              <a:rPr lang="en-US" sz="2400" b="1" dirty="0"/>
              <a:t>Step 2: Application Review (continued)</a:t>
            </a:r>
          </a:p>
          <a:p>
            <a:pPr>
              <a:lnSpc>
                <a:spcPct val="90000"/>
              </a:lnSpc>
              <a:spcBef>
                <a:spcPts val="300"/>
              </a:spcBef>
              <a:spcAft>
                <a:spcPts val="1200"/>
              </a:spcAft>
              <a:buSzPct val="100000"/>
            </a:pPr>
            <a:r>
              <a:rPr lang="en-US" sz="2400" dirty="0"/>
              <a:t>We are not starting with a score of 20 representing perfection at Olympian levels and what is only possible in large schools and districts. </a:t>
            </a:r>
          </a:p>
          <a:p>
            <a:pPr>
              <a:lnSpc>
                <a:spcPct val="90000"/>
              </a:lnSpc>
              <a:spcBef>
                <a:spcPts val="576"/>
              </a:spcBef>
              <a:spcAft>
                <a:spcPts val="1200"/>
              </a:spcAft>
              <a:buSzPct val="100000"/>
            </a:pPr>
            <a:r>
              <a:rPr lang="en-US" sz="2400" dirty="0"/>
              <a:t>Clearly, there is some overlap between narratives (e.g., between the instruction and the social, emotional and mental health and development narratives). Any relevant information provided in any narrative that applies to another counts towards scoring in that other narrative as well.</a:t>
            </a:r>
          </a:p>
          <a:p>
            <a:pPr>
              <a:spcAft>
                <a:spcPts val="600"/>
              </a:spcAft>
              <a:buSzPct val="100000"/>
            </a:pPr>
            <a:endParaRPr lang="en-US" sz="2400" dirty="0"/>
          </a:p>
        </p:txBody>
      </p:sp>
      <p:sp>
        <p:nvSpPr>
          <p:cNvPr id="4" name="Slide Number Placeholder 3">
            <a:extLst>
              <a:ext uri="{FF2B5EF4-FFF2-40B4-BE49-F238E27FC236}">
                <a16:creationId xmlns:a16="http://schemas.microsoft.com/office/drawing/2014/main" id="{CAF47771-1599-E48E-81B6-6EAAB9EDDDF9}"/>
              </a:ext>
            </a:extLst>
          </p:cNvPr>
          <p:cNvSpPr>
            <a:spLocks noGrp="1"/>
          </p:cNvSpPr>
          <p:nvPr>
            <p:ph type="sldNum" sz="quarter" idx="12"/>
          </p:nvPr>
        </p:nvSpPr>
        <p:spPr/>
        <p:txBody>
          <a:bodyPr/>
          <a:lstStyle/>
          <a:p>
            <a:fld id="{1A814AAE-762C-4AC7-BD8A-A2CC080682BD}" type="slidenum">
              <a:rPr lang="en-US" smtClean="0"/>
              <a:pPr/>
              <a:t>61</a:t>
            </a:fld>
            <a:endParaRPr lang="en-US" dirty="0"/>
          </a:p>
        </p:txBody>
      </p:sp>
    </p:spTree>
    <p:extLst>
      <p:ext uri="{BB962C8B-B14F-4D97-AF65-F5344CB8AC3E}">
        <p14:creationId xmlns:p14="http://schemas.microsoft.com/office/powerpoint/2010/main" val="638228799"/>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B35102F-D3F0-291C-1637-217892F0955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B474108-4F21-90A7-5711-A7B10437C6D2}"/>
              </a:ext>
            </a:extLst>
          </p:cNvPr>
          <p:cNvSpPr>
            <a:spLocks noGrp="1"/>
          </p:cNvSpPr>
          <p:nvPr>
            <p:ph type="title"/>
          </p:nvPr>
        </p:nvSpPr>
        <p:spPr>
          <a:xfrm>
            <a:off x="1909763" y="304800"/>
            <a:ext cx="6858000" cy="1143000"/>
          </a:xfrm>
        </p:spPr>
        <p:txBody>
          <a:bodyPr>
            <a:noAutofit/>
          </a:bodyPr>
          <a:lstStyle/>
          <a:p>
            <a:r>
              <a:rPr lang="en-US" dirty="0"/>
              <a:t>Evaluation Process (5)</a:t>
            </a:r>
          </a:p>
        </p:txBody>
      </p:sp>
      <p:sp>
        <p:nvSpPr>
          <p:cNvPr id="3" name="Content Placeholder 2">
            <a:extLst>
              <a:ext uri="{FF2B5EF4-FFF2-40B4-BE49-F238E27FC236}">
                <a16:creationId xmlns:a16="http://schemas.microsoft.com/office/drawing/2014/main" id="{28DFE9A0-E247-7B84-EF3A-CD7409041BC3}"/>
              </a:ext>
            </a:extLst>
          </p:cNvPr>
          <p:cNvSpPr>
            <a:spLocks noGrp="1"/>
          </p:cNvSpPr>
          <p:nvPr>
            <p:ph idx="1"/>
          </p:nvPr>
        </p:nvSpPr>
        <p:spPr>
          <a:xfrm>
            <a:off x="1909763" y="1371600"/>
            <a:ext cx="6858000" cy="4724400"/>
          </a:xfrm>
        </p:spPr>
        <p:txBody>
          <a:bodyPr>
            <a:noAutofit/>
          </a:bodyPr>
          <a:lstStyle/>
          <a:p>
            <a:pPr marL="0" indent="0">
              <a:spcBef>
                <a:spcPts val="0"/>
              </a:spcBef>
              <a:spcAft>
                <a:spcPts val="1200"/>
              </a:spcAft>
              <a:buSzPct val="100000"/>
              <a:buNone/>
            </a:pPr>
            <a:r>
              <a:rPr lang="en-US" sz="2400" b="1" dirty="0"/>
              <a:t>Step 2: Application Review (continued)</a:t>
            </a:r>
          </a:p>
          <a:p>
            <a:pPr>
              <a:lnSpc>
                <a:spcPct val="90000"/>
              </a:lnSpc>
              <a:spcBef>
                <a:spcPts val="0"/>
              </a:spcBef>
              <a:spcAft>
                <a:spcPts val="1200"/>
              </a:spcAft>
              <a:buSzPct val="100000"/>
            </a:pPr>
            <a:r>
              <a:rPr lang="en-US" sz="2400" dirty="0"/>
              <a:t>The rubric points are only provided to indicate the importance of an item for the holistic scoring – not to be added together for a defining total. For instance, one- and two-point items are harder to score, but the items still have some impact on the total .</a:t>
            </a:r>
          </a:p>
          <a:p>
            <a:pPr>
              <a:lnSpc>
                <a:spcPct val="90000"/>
              </a:lnSpc>
              <a:spcBef>
                <a:spcPts val="576"/>
              </a:spcBef>
              <a:spcAft>
                <a:spcPts val="1200"/>
              </a:spcAft>
              <a:buSzPct val="100000"/>
            </a:pPr>
            <a:r>
              <a:rPr lang="en-US" sz="2400" dirty="0"/>
              <a:t>The scores for the five narratives will be added together.</a:t>
            </a:r>
          </a:p>
          <a:p>
            <a:pPr>
              <a:lnSpc>
                <a:spcPct val="90000"/>
              </a:lnSpc>
              <a:spcBef>
                <a:spcPts val="576"/>
              </a:spcBef>
              <a:spcAft>
                <a:spcPts val="1200"/>
              </a:spcAft>
              <a:buSzPct val="100000"/>
            </a:pPr>
            <a:r>
              <a:rPr lang="en-US" sz="2400" dirty="0"/>
              <a:t>A lower score for a narrative can be balanced by other sufficiently higher scores for others, making it possible to still achieve a favorable overall score.</a:t>
            </a:r>
          </a:p>
        </p:txBody>
      </p:sp>
      <p:sp>
        <p:nvSpPr>
          <p:cNvPr id="4" name="Slide Number Placeholder 3">
            <a:extLst>
              <a:ext uri="{FF2B5EF4-FFF2-40B4-BE49-F238E27FC236}">
                <a16:creationId xmlns:a16="http://schemas.microsoft.com/office/drawing/2014/main" id="{A7C4D7E6-2BAA-DE03-D29D-BB9D4FE14B95}"/>
              </a:ext>
            </a:extLst>
          </p:cNvPr>
          <p:cNvSpPr>
            <a:spLocks noGrp="1"/>
          </p:cNvSpPr>
          <p:nvPr>
            <p:ph type="sldNum" sz="quarter" idx="12"/>
          </p:nvPr>
        </p:nvSpPr>
        <p:spPr/>
        <p:txBody>
          <a:bodyPr/>
          <a:lstStyle/>
          <a:p>
            <a:fld id="{1A814AAE-762C-4AC7-BD8A-A2CC080682BD}" type="slidenum">
              <a:rPr lang="en-US" smtClean="0"/>
              <a:pPr/>
              <a:t>62</a:t>
            </a:fld>
            <a:endParaRPr lang="en-US" dirty="0"/>
          </a:p>
        </p:txBody>
      </p:sp>
    </p:spTree>
    <p:extLst>
      <p:ext uri="{BB962C8B-B14F-4D97-AF65-F5344CB8AC3E}">
        <p14:creationId xmlns:p14="http://schemas.microsoft.com/office/powerpoint/2010/main" val="4058109181"/>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DCC23EC-09BD-FCC0-ED25-24E6808A4EB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6D9B943-E97F-8F04-FCAC-2883FADF58C5}"/>
              </a:ext>
            </a:extLst>
          </p:cNvPr>
          <p:cNvSpPr>
            <a:spLocks noGrp="1"/>
          </p:cNvSpPr>
          <p:nvPr>
            <p:ph type="title"/>
          </p:nvPr>
        </p:nvSpPr>
        <p:spPr>
          <a:xfrm>
            <a:off x="1909763" y="304800"/>
            <a:ext cx="6858000" cy="1143000"/>
          </a:xfrm>
        </p:spPr>
        <p:txBody>
          <a:bodyPr>
            <a:noAutofit/>
          </a:bodyPr>
          <a:lstStyle/>
          <a:p>
            <a:r>
              <a:rPr lang="en-US" dirty="0"/>
              <a:t>Evaluation Process (6)</a:t>
            </a:r>
          </a:p>
        </p:txBody>
      </p:sp>
      <p:sp>
        <p:nvSpPr>
          <p:cNvPr id="3" name="Content Placeholder 2">
            <a:extLst>
              <a:ext uri="{FF2B5EF4-FFF2-40B4-BE49-F238E27FC236}">
                <a16:creationId xmlns:a16="http://schemas.microsoft.com/office/drawing/2014/main" id="{07FF10D9-30DC-5E2A-9C47-5FF1638341AF}"/>
              </a:ext>
            </a:extLst>
          </p:cNvPr>
          <p:cNvSpPr>
            <a:spLocks noGrp="1"/>
          </p:cNvSpPr>
          <p:nvPr>
            <p:ph idx="1"/>
          </p:nvPr>
        </p:nvSpPr>
        <p:spPr>
          <a:xfrm>
            <a:off x="1909763" y="1371600"/>
            <a:ext cx="6858000" cy="4724400"/>
          </a:xfrm>
        </p:spPr>
        <p:txBody>
          <a:bodyPr>
            <a:noAutofit/>
          </a:bodyPr>
          <a:lstStyle/>
          <a:p>
            <a:pPr marL="0" indent="0">
              <a:spcBef>
                <a:spcPts val="0"/>
              </a:spcBef>
              <a:spcAft>
                <a:spcPts val="1200"/>
              </a:spcAft>
              <a:buSzPct val="100000"/>
              <a:buNone/>
            </a:pPr>
            <a:r>
              <a:rPr lang="en-US" sz="2400" b="1" dirty="0"/>
              <a:t>Step 2: Application Review (continued)</a:t>
            </a:r>
          </a:p>
          <a:p>
            <a:pPr>
              <a:lnSpc>
                <a:spcPct val="90000"/>
              </a:lnSpc>
              <a:spcBef>
                <a:spcPts val="300"/>
              </a:spcBef>
              <a:spcAft>
                <a:spcPts val="1200"/>
              </a:spcAft>
              <a:buSzPct val="100000"/>
            </a:pPr>
            <a:r>
              <a:rPr lang="en-US" sz="2400" dirty="0"/>
              <a:t>An overall score of 75 points or more will lead to a site visit.</a:t>
            </a:r>
          </a:p>
          <a:p>
            <a:pPr>
              <a:lnSpc>
                <a:spcPct val="90000"/>
              </a:lnSpc>
              <a:spcBef>
                <a:spcPts val="576"/>
              </a:spcBef>
              <a:spcAft>
                <a:spcPts val="1200"/>
              </a:spcAft>
              <a:buSzPct val="100000"/>
            </a:pPr>
            <a:r>
              <a:rPr lang="en-US" sz="2400" dirty="0"/>
              <a:t>Applicants that receive a score of less than 75 points will be notified via email. Notifications will be sent out following the conclusion of the reading process.</a:t>
            </a:r>
          </a:p>
          <a:p>
            <a:pPr marL="0" indent="0">
              <a:spcAft>
                <a:spcPts val="600"/>
              </a:spcAft>
              <a:buSzPct val="100000"/>
              <a:buNone/>
            </a:pPr>
            <a:r>
              <a:rPr lang="en-US" sz="2400" b="1" dirty="0"/>
              <a:t>Step 3: Site Validation Visit</a:t>
            </a:r>
          </a:p>
          <a:p>
            <a:pPr>
              <a:lnSpc>
                <a:spcPct val="90000"/>
              </a:lnSpc>
              <a:spcBef>
                <a:spcPts val="300"/>
              </a:spcBef>
              <a:spcAft>
                <a:spcPts val="1200"/>
              </a:spcAft>
              <a:buSzPct val="100000"/>
            </a:pPr>
            <a:r>
              <a:rPr lang="en-US" sz="2400" dirty="0"/>
              <a:t>A review team will conduct a Site Validation Visit to applicant schools receiving a total score of 75 points or more. </a:t>
            </a:r>
          </a:p>
          <a:p>
            <a:pPr>
              <a:spcAft>
                <a:spcPts val="600"/>
              </a:spcAft>
              <a:buSzPct val="100000"/>
            </a:pPr>
            <a:endParaRPr lang="en-US" sz="2400" dirty="0"/>
          </a:p>
          <a:p>
            <a:pPr>
              <a:spcAft>
                <a:spcPts val="600"/>
              </a:spcAft>
              <a:buSzPct val="100000"/>
            </a:pPr>
            <a:endParaRPr lang="en-US" sz="2400" dirty="0"/>
          </a:p>
        </p:txBody>
      </p:sp>
      <p:sp>
        <p:nvSpPr>
          <p:cNvPr id="4" name="Slide Number Placeholder 3">
            <a:extLst>
              <a:ext uri="{FF2B5EF4-FFF2-40B4-BE49-F238E27FC236}">
                <a16:creationId xmlns:a16="http://schemas.microsoft.com/office/drawing/2014/main" id="{D6FC59D7-6D18-9D4E-6C0A-CA04D00CA324}"/>
              </a:ext>
            </a:extLst>
          </p:cNvPr>
          <p:cNvSpPr>
            <a:spLocks noGrp="1"/>
          </p:cNvSpPr>
          <p:nvPr>
            <p:ph type="sldNum" sz="quarter" idx="12"/>
          </p:nvPr>
        </p:nvSpPr>
        <p:spPr/>
        <p:txBody>
          <a:bodyPr/>
          <a:lstStyle/>
          <a:p>
            <a:fld id="{1A814AAE-762C-4AC7-BD8A-A2CC080682BD}" type="slidenum">
              <a:rPr lang="en-US" smtClean="0"/>
              <a:pPr/>
              <a:t>63</a:t>
            </a:fld>
            <a:endParaRPr lang="en-US" dirty="0"/>
          </a:p>
        </p:txBody>
      </p:sp>
    </p:spTree>
    <p:extLst>
      <p:ext uri="{BB962C8B-B14F-4D97-AF65-F5344CB8AC3E}">
        <p14:creationId xmlns:p14="http://schemas.microsoft.com/office/powerpoint/2010/main" val="6085101"/>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565CC37-401B-18F7-4997-58CD51C38E0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261FF38-5450-8732-D250-44D5F7D4444D}"/>
              </a:ext>
            </a:extLst>
          </p:cNvPr>
          <p:cNvSpPr>
            <a:spLocks noGrp="1"/>
          </p:cNvSpPr>
          <p:nvPr>
            <p:ph type="title"/>
          </p:nvPr>
        </p:nvSpPr>
        <p:spPr>
          <a:xfrm>
            <a:off x="1909763" y="304800"/>
            <a:ext cx="6858000" cy="1143000"/>
          </a:xfrm>
        </p:spPr>
        <p:txBody>
          <a:bodyPr>
            <a:noAutofit/>
          </a:bodyPr>
          <a:lstStyle/>
          <a:p>
            <a:r>
              <a:rPr lang="en-US" dirty="0"/>
              <a:t>Evaluation Process (7)</a:t>
            </a:r>
          </a:p>
        </p:txBody>
      </p:sp>
      <p:sp>
        <p:nvSpPr>
          <p:cNvPr id="3" name="Content Placeholder 2">
            <a:extLst>
              <a:ext uri="{FF2B5EF4-FFF2-40B4-BE49-F238E27FC236}">
                <a16:creationId xmlns:a16="http://schemas.microsoft.com/office/drawing/2014/main" id="{97202499-0129-C059-D7AC-5D9B39D8B9FD}"/>
              </a:ext>
            </a:extLst>
          </p:cNvPr>
          <p:cNvSpPr>
            <a:spLocks noGrp="1"/>
          </p:cNvSpPr>
          <p:nvPr>
            <p:ph idx="1"/>
          </p:nvPr>
        </p:nvSpPr>
        <p:spPr>
          <a:xfrm>
            <a:off x="1909763" y="1371600"/>
            <a:ext cx="6858000" cy="4724400"/>
          </a:xfrm>
        </p:spPr>
        <p:txBody>
          <a:bodyPr>
            <a:noAutofit/>
          </a:bodyPr>
          <a:lstStyle/>
          <a:p>
            <a:pPr marL="0" indent="0">
              <a:spcBef>
                <a:spcPts val="0"/>
              </a:spcBef>
              <a:spcAft>
                <a:spcPts val="1200"/>
              </a:spcAft>
              <a:buSzPct val="100000"/>
              <a:buNone/>
            </a:pPr>
            <a:r>
              <a:rPr lang="en-US" sz="2400" b="1" dirty="0"/>
              <a:t>Step 3: Site Validation Visit (continued)</a:t>
            </a:r>
          </a:p>
          <a:p>
            <a:pPr>
              <a:lnSpc>
                <a:spcPct val="90000"/>
              </a:lnSpc>
              <a:spcBef>
                <a:spcPts val="300"/>
              </a:spcBef>
              <a:spcAft>
                <a:spcPts val="1200"/>
              </a:spcAft>
              <a:buSzPct val="100000"/>
            </a:pPr>
            <a:r>
              <a:rPr lang="en-US" sz="2400" dirty="0"/>
              <a:t>The review team will interview the principal, teachers, students, guidance and support staff, stakeholders, and others familiar with the school. </a:t>
            </a:r>
          </a:p>
          <a:p>
            <a:pPr>
              <a:lnSpc>
                <a:spcPct val="90000"/>
              </a:lnSpc>
              <a:spcBef>
                <a:spcPts val="576"/>
              </a:spcBef>
              <a:spcAft>
                <a:spcPts val="1200"/>
              </a:spcAft>
              <a:buSzPct val="100000"/>
            </a:pPr>
            <a:r>
              <a:rPr lang="en-US" sz="2400" dirty="0"/>
              <a:t>The review team may recommend the applicant school for MCDS or MCHS status to the CDE, where a final determination will be made.</a:t>
            </a:r>
          </a:p>
          <a:p>
            <a:pPr>
              <a:spcAft>
                <a:spcPts val="600"/>
              </a:spcAft>
              <a:buSzPct val="100000"/>
            </a:pPr>
            <a:endParaRPr lang="en-US" sz="2400" dirty="0"/>
          </a:p>
          <a:p>
            <a:pPr>
              <a:spcAft>
                <a:spcPts val="600"/>
              </a:spcAft>
              <a:buSzPct val="100000"/>
            </a:pPr>
            <a:endParaRPr lang="en-US" sz="2400" dirty="0"/>
          </a:p>
          <a:p>
            <a:pPr>
              <a:spcAft>
                <a:spcPts val="600"/>
              </a:spcAft>
              <a:buSzPct val="100000"/>
            </a:pPr>
            <a:endParaRPr lang="en-US" sz="2400" dirty="0"/>
          </a:p>
        </p:txBody>
      </p:sp>
      <p:sp>
        <p:nvSpPr>
          <p:cNvPr id="4" name="Slide Number Placeholder 3">
            <a:extLst>
              <a:ext uri="{FF2B5EF4-FFF2-40B4-BE49-F238E27FC236}">
                <a16:creationId xmlns:a16="http://schemas.microsoft.com/office/drawing/2014/main" id="{413A2E31-785F-02B9-3AB8-28121A1803C0}"/>
              </a:ext>
            </a:extLst>
          </p:cNvPr>
          <p:cNvSpPr>
            <a:spLocks noGrp="1"/>
          </p:cNvSpPr>
          <p:nvPr>
            <p:ph type="sldNum" sz="quarter" idx="12"/>
          </p:nvPr>
        </p:nvSpPr>
        <p:spPr/>
        <p:txBody>
          <a:bodyPr/>
          <a:lstStyle/>
          <a:p>
            <a:fld id="{1A814AAE-762C-4AC7-BD8A-A2CC080682BD}" type="slidenum">
              <a:rPr lang="en-US" smtClean="0"/>
              <a:pPr/>
              <a:t>64</a:t>
            </a:fld>
            <a:endParaRPr lang="en-US" dirty="0"/>
          </a:p>
        </p:txBody>
      </p:sp>
    </p:spTree>
    <p:extLst>
      <p:ext uri="{BB962C8B-B14F-4D97-AF65-F5344CB8AC3E}">
        <p14:creationId xmlns:p14="http://schemas.microsoft.com/office/powerpoint/2010/main" val="2424258702"/>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8CCA2C0-99A0-7F53-57E8-1E2D49F45EE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8ACC92C-23E7-9CD5-BA11-7ED6EF170521}"/>
              </a:ext>
            </a:extLst>
          </p:cNvPr>
          <p:cNvSpPr>
            <a:spLocks noGrp="1"/>
          </p:cNvSpPr>
          <p:nvPr>
            <p:ph type="title"/>
          </p:nvPr>
        </p:nvSpPr>
        <p:spPr>
          <a:xfrm>
            <a:off x="1909763" y="457200"/>
            <a:ext cx="6858000" cy="1143000"/>
          </a:xfrm>
        </p:spPr>
        <p:txBody>
          <a:bodyPr>
            <a:noAutofit/>
          </a:bodyPr>
          <a:lstStyle/>
          <a:p>
            <a:r>
              <a:rPr lang="en-US" sz="3200" dirty="0"/>
              <a:t>Reasons for Disqualification from the Screening Process: </a:t>
            </a:r>
            <a:br>
              <a:rPr lang="en-US" sz="3200" dirty="0"/>
            </a:br>
            <a:r>
              <a:rPr lang="en-US" sz="3200" dirty="0"/>
              <a:t>Community Day Schools</a:t>
            </a:r>
          </a:p>
        </p:txBody>
      </p:sp>
      <p:sp>
        <p:nvSpPr>
          <p:cNvPr id="3" name="Content Placeholder 2">
            <a:extLst>
              <a:ext uri="{FF2B5EF4-FFF2-40B4-BE49-F238E27FC236}">
                <a16:creationId xmlns:a16="http://schemas.microsoft.com/office/drawing/2014/main" id="{A3AA2C8A-C59A-1BA0-C3DD-FD1616BD380B}"/>
              </a:ext>
            </a:extLst>
          </p:cNvPr>
          <p:cNvSpPr>
            <a:spLocks noGrp="1"/>
          </p:cNvSpPr>
          <p:nvPr>
            <p:ph idx="1"/>
          </p:nvPr>
        </p:nvSpPr>
        <p:spPr>
          <a:xfrm>
            <a:off x="1909763" y="1981200"/>
            <a:ext cx="6858000" cy="4724400"/>
          </a:xfrm>
        </p:spPr>
        <p:txBody>
          <a:bodyPr>
            <a:noAutofit/>
          </a:bodyPr>
          <a:lstStyle/>
          <a:p>
            <a:pPr>
              <a:lnSpc>
                <a:spcPct val="90000"/>
              </a:lnSpc>
              <a:spcBef>
                <a:spcPts val="576"/>
              </a:spcBef>
              <a:spcAft>
                <a:spcPts val="1200"/>
              </a:spcAft>
              <a:buSzPct val="100000"/>
            </a:pPr>
            <a:r>
              <a:rPr lang="en-US" sz="2400" dirty="0"/>
              <a:t>The school is not established as a “community day school” per </a:t>
            </a:r>
            <a:r>
              <a:rPr lang="en-US" sz="2400" i="1" dirty="0"/>
              <a:t>EC</a:t>
            </a:r>
            <a:r>
              <a:rPr lang="en-US" sz="2400" dirty="0"/>
              <a:t> sections 48660–48466.</a:t>
            </a:r>
          </a:p>
          <a:p>
            <a:pPr>
              <a:lnSpc>
                <a:spcPct val="90000"/>
              </a:lnSpc>
              <a:spcBef>
                <a:spcPts val="576"/>
              </a:spcBef>
              <a:spcAft>
                <a:spcPts val="1200"/>
              </a:spcAft>
              <a:buSzPct val="100000"/>
            </a:pPr>
            <a:r>
              <a:rPr lang="en-US" sz="2400" dirty="0"/>
              <a:t>Any applications that are not received by the July 16, 2025, deadline will be disqualified.</a:t>
            </a:r>
          </a:p>
          <a:p>
            <a:pPr>
              <a:lnSpc>
                <a:spcPct val="90000"/>
              </a:lnSpc>
              <a:spcBef>
                <a:spcPts val="576"/>
              </a:spcBef>
              <a:spcAft>
                <a:spcPts val="1200"/>
              </a:spcAft>
              <a:buSzPct val="100000"/>
            </a:pPr>
            <a:r>
              <a:rPr lang="en-US" sz="2400" dirty="0"/>
              <a:t>Narrative Statements that exceed the maximum of two pages, are not typewritten, in 11 or 12-point Arial font, single-spaced, normal character spacing, with one-inch margins and do not include the title of the Narrative Statement as a heading will also be disqualified.</a:t>
            </a:r>
          </a:p>
          <a:p>
            <a:pPr>
              <a:spcAft>
                <a:spcPts val="600"/>
              </a:spcAft>
              <a:buSzPct val="100000"/>
            </a:pPr>
            <a:endParaRPr lang="en-US" sz="2400" dirty="0"/>
          </a:p>
          <a:p>
            <a:pPr>
              <a:spcAft>
                <a:spcPts val="600"/>
              </a:spcAft>
              <a:buSzPct val="100000"/>
            </a:pPr>
            <a:endParaRPr lang="en-US" sz="2400" dirty="0"/>
          </a:p>
          <a:p>
            <a:pPr>
              <a:spcAft>
                <a:spcPts val="600"/>
              </a:spcAft>
              <a:buSzPct val="100000"/>
            </a:pPr>
            <a:endParaRPr lang="en-US" sz="2400" dirty="0"/>
          </a:p>
        </p:txBody>
      </p:sp>
      <p:sp>
        <p:nvSpPr>
          <p:cNvPr id="4" name="Slide Number Placeholder 3">
            <a:extLst>
              <a:ext uri="{FF2B5EF4-FFF2-40B4-BE49-F238E27FC236}">
                <a16:creationId xmlns:a16="http://schemas.microsoft.com/office/drawing/2014/main" id="{32B6E1B0-5E7A-2CDE-DA65-21C0FDFC1467}"/>
              </a:ext>
            </a:extLst>
          </p:cNvPr>
          <p:cNvSpPr>
            <a:spLocks noGrp="1"/>
          </p:cNvSpPr>
          <p:nvPr>
            <p:ph type="sldNum" sz="quarter" idx="12"/>
          </p:nvPr>
        </p:nvSpPr>
        <p:spPr/>
        <p:txBody>
          <a:bodyPr/>
          <a:lstStyle/>
          <a:p>
            <a:fld id="{1A814AAE-762C-4AC7-BD8A-A2CC080682BD}" type="slidenum">
              <a:rPr lang="en-US" smtClean="0"/>
              <a:pPr/>
              <a:t>65</a:t>
            </a:fld>
            <a:endParaRPr lang="en-US" dirty="0"/>
          </a:p>
        </p:txBody>
      </p:sp>
    </p:spTree>
    <p:extLst>
      <p:ext uri="{BB962C8B-B14F-4D97-AF65-F5344CB8AC3E}">
        <p14:creationId xmlns:p14="http://schemas.microsoft.com/office/powerpoint/2010/main" val="3652466977"/>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8385FD7-736E-51B3-34DE-F432B558682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C257DB8-3AAA-A600-A0A8-B173E2F25644}"/>
              </a:ext>
            </a:extLst>
          </p:cNvPr>
          <p:cNvSpPr>
            <a:spLocks noGrp="1"/>
          </p:cNvSpPr>
          <p:nvPr>
            <p:ph type="title"/>
          </p:nvPr>
        </p:nvSpPr>
        <p:spPr>
          <a:xfrm>
            <a:off x="1905000" y="457200"/>
            <a:ext cx="6858000" cy="1143000"/>
          </a:xfrm>
        </p:spPr>
        <p:txBody>
          <a:bodyPr>
            <a:noAutofit/>
          </a:bodyPr>
          <a:lstStyle/>
          <a:p>
            <a:r>
              <a:rPr lang="en-US" sz="3200" dirty="0"/>
              <a:t>Reasons for Disqualification from the Screening Process: </a:t>
            </a:r>
            <a:br>
              <a:rPr lang="en-US" sz="3200" dirty="0"/>
            </a:br>
            <a:r>
              <a:rPr lang="en-US" sz="3200" dirty="0"/>
              <a:t>Continuation High Schools</a:t>
            </a:r>
          </a:p>
        </p:txBody>
      </p:sp>
      <p:sp>
        <p:nvSpPr>
          <p:cNvPr id="3" name="Content Placeholder 2">
            <a:extLst>
              <a:ext uri="{FF2B5EF4-FFF2-40B4-BE49-F238E27FC236}">
                <a16:creationId xmlns:a16="http://schemas.microsoft.com/office/drawing/2014/main" id="{82155C17-756F-2271-76D8-24529DF9E8E5}"/>
              </a:ext>
            </a:extLst>
          </p:cNvPr>
          <p:cNvSpPr>
            <a:spLocks noGrp="1"/>
          </p:cNvSpPr>
          <p:nvPr>
            <p:ph idx="1"/>
          </p:nvPr>
        </p:nvSpPr>
        <p:spPr>
          <a:xfrm>
            <a:off x="1905000" y="1981200"/>
            <a:ext cx="6858000" cy="4114800"/>
          </a:xfrm>
        </p:spPr>
        <p:txBody>
          <a:bodyPr>
            <a:noAutofit/>
          </a:bodyPr>
          <a:lstStyle/>
          <a:p>
            <a:pPr>
              <a:lnSpc>
                <a:spcPct val="90000"/>
              </a:lnSpc>
              <a:spcBef>
                <a:spcPts val="576"/>
              </a:spcBef>
              <a:spcAft>
                <a:spcPts val="1200"/>
              </a:spcAft>
              <a:buSzPct val="100000"/>
            </a:pPr>
            <a:r>
              <a:rPr lang="en-US" sz="2400" dirty="0"/>
              <a:t>The school is not established as a “continuation high school” according to </a:t>
            </a:r>
            <a:r>
              <a:rPr lang="en-US" sz="2400" i="1" dirty="0"/>
              <a:t>EC</a:t>
            </a:r>
            <a:r>
              <a:rPr lang="en-US" sz="2400" dirty="0"/>
              <a:t> sections 48430–48438.</a:t>
            </a:r>
          </a:p>
          <a:p>
            <a:pPr>
              <a:lnSpc>
                <a:spcPct val="90000"/>
              </a:lnSpc>
              <a:spcBef>
                <a:spcPts val="576"/>
              </a:spcBef>
              <a:spcAft>
                <a:spcPts val="1200"/>
              </a:spcAft>
              <a:buSzPct val="100000"/>
            </a:pPr>
            <a:r>
              <a:rPr lang="en-US" sz="2400" dirty="0"/>
              <a:t>Any applications that are not received by the July 16, 2025, deadline will be disqualified.</a:t>
            </a:r>
          </a:p>
          <a:p>
            <a:pPr>
              <a:lnSpc>
                <a:spcPct val="90000"/>
              </a:lnSpc>
              <a:spcBef>
                <a:spcPts val="576"/>
              </a:spcBef>
              <a:spcAft>
                <a:spcPts val="1200"/>
              </a:spcAft>
              <a:buSzPct val="100000"/>
            </a:pPr>
            <a:r>
              <a:rPr lang="en-US" sz="2400" dirty="0"/>
              <a:t>Narrative Statements that exceed the maximum of two pages, are not typewritten, in 11 or 12-point Arial font, single-spaced, normal character spacing, with one-inch margins and do not include the title of the Narrative Statement as a heading will also be disqualified.</a:t>
            </a:r>
          </a:p>
          <a:p>
            <a:pPr>
              <a:spcAft>
                <a:spcPts val="600"/>
              </a:spcAft>
              <a:buSzPct val="100000"/>
            </a:pPr>
            <a:endParaRPr lang="en-US" sz="2400" dirty="0"/>
          </a:p>
          <a:p>
            <a:pPr>
              <a:spcAft>
                <a:spcPts val="600"/>
              </a:spcAft>
              <a:buSzPct val="100000"/>
            </a:pPr>
            <a:endParaRPr lang="en-US" sz="2400" dirty="0"/>
          </a:p>
          <a:p>
            <a:pPr>
              <a:spcAft>
                <a:spcPts val="600"/>
              </a:spcAft>
              <a:buSzPct val="100000"/>
            </a:pPr>
            <a:endParaRPr lang="en-US" sz="2400" dirty="0"/>
          </a:p>
        </p:txBody>
      </p:sp>
      <p:sp>
        <p:nvSpPr>
          <p:cNvPr id="4" name="Slide Number Placeholder 3">
            <a:extLst>
              <a:ext uri="{FF2B5EF4-FFF2-40B4-BE49-F238E27FC236}">
                <a16:creationId xmlns:a16="http://schemas.microsoft.com/office/drawing/2014/main" id="{CB2FB312-4756-084A-04BF-70EBED4E718D}"/>
              </a:ext>
            </a:extLst>
          </p:cNvPr>
          <p:cNvSpPr>
            <a:spLocks noGrp="1"/>
          </p:cNvSpPr>
          <p:nvPr>
            <p:ph type="sldNum" sz="quarter" idx="12"/>
          </p:nvPr>
        </p:nvSpPr>
        <p:spPr/>
        <p:txBody>
          <a:bodyPr/>
          <a:lstStyle/>
          <a:p>
            <a:fld id="{1A814AAE-762C-4AC7-BD8A-A2CC080682BD}" type="slidenum">
              <a:rPr lang="en-US" smtClean="0"/>
              <a:pPr/>
              <a:t>66</a:t>
            </a:fld>
            <a:endParaRPr lang="en-US" dirty="0"/>
          </a:p>
        </p:txBody>
      </p:sp>
    </p:spTree>
    <p:extLst>
      <p:ext uri="{BB962C8B-B14F-4D97-AF65-F5344CB8AC3E}">
        <p14:creationId xmlns:p14="http://schemas.microsoft.com/office/powerpoint/2010/main" val="4054970145"/>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0E8BEE-48A1-39AD-9F30-692D555748CD}"/>
              </a:ext>
            </a:extLst>
          </p:cNvPr>
          <p:cNvSpPr>
            <a:spLocks noGrp="1"/>
          </p:cNvSpPr>
          <p:nvPr>
            <p:ph type="title"/>
          </p:nvPr>
        </p:nvSpPr>
        <p:spPr>
          <a:xfrm>
            <a:off x="1828800" y="304800"/>
            <a:ext cx="7086600" cy="1143000"/>
          </a:xfrm>
        </p:spPr>
        <p:txBody>
          <a:bodyPr/>
          <a:lstStyle/>
          <a:p>
            <a:r>
              <a:rPr lang="en-US" dirty="0"/>
              <a:t>District Audit Report (1)</a:t>
            </a:r>
          </a:p>
        </p:txBody>
      </p:sp>
      <p:sp>
        <p:nvSpPr>
          <p:cNvPr id="3" name="Content Placeholder 2">
            <a:extLst>
              <a:ext uri="{FF2B5EF4-FFF2-40B4-BE49-F238E27FC236}">
                <a16:creationId xmlns:a16="http://schemas.microsoft.com/office/drawing/2014/main" id="{E6518167-C8F5-0DE4-4F09-90AA8F758D0B}"/>
              </a:ext>
            </a:extLst>
          </p:cNvPr>
          <p:cNvSpPr>
            <a:spLocks noGrp="1"/>
          </p:cNvSpPr>
          <p:nvPr>
            <p:ph idx="1"/>
          </p:nvPr>
        </p:nvSpPr>
        <p:spPr>
          <a:xfrm>
            <a:off x="1828800" y="1524000"/>
            <a:ext cx="7086600" cy="4114800"/>
          </a:xfrm>
        </p:spPr>
        <p:txBody>
          <a:bodyPr/>
          <a:lstStyle/>
          <a:p>
            <a:pPr marL="0" indent="0">
              <a:spcBef>
                <a:spcPts val="0"/>
              </a:spcBef>
              <a:spcAft>
                <a:spcPts val="1200"/>
              </a:spcAft>
              <a:buNone/>
            </a:pPr>
            <a:r>
              <a:rPr lang="en-US" sz="2400" b="1" dirty="0"/>
              <a:t>The District Audit Report requirement pertains to MCHS applicants only.</a:t>
            </a:r>
          </a:p>
          <a:p>
            <a:pPr>
              <a:lnSpc>
                <a:spcPct val="90000"/>
              </a:lnSpc>
              <a:spcBef>
                <a:spcPts val="576"/>
              </a:spcBef>
              <a:spcAft>
                <a:spcPts val="1200"/>
              </a:spcAft>
              <a:buSzPct val="100000"/>
            </a:pPr>
            <a:r>
              <a:rPr lang="en-US" sz="2400" dirty="0"/>
              <a:t>Pursuant to </a:t>
            </a:r>
            <a:r>
              <a:rPr lang="en-US" sz="2400" i="1" dirty="0"/>
              <a:t>EC</a:t>
            </a:r>
            <a:r>
              <a:rPr lang="en-US" sz="2400" dirty="0"/>
              <a:t> Section 41020(h), “Not later than December 15, a report of each local educational agency audit for the preceding fiscal year shall be filed with the county superintendent of schools of the county in which the local educational agency is located, the department, and the Controller…”</a:t>
            </a:r>
          </a:p>
          <a:p>
            <a:pPr marL="0" indent="0">
              <a:buNone/>
            </a:pPr>
            <a:endParaRPr lang="en-US" sz="2400" dirty="0"/>
          </a:p>
        </p:txBody>
      </p:sp>
      <p:sp>
        <p:nvSpPr>
          <p:cNvPr id="4" name="Slide Number Placeholder 3">
            <a:extLst>
              <a:ext uri="{FF2B5EF4-FFF2-40B4-BE49-F238E27FC236}">
                <a16:creationId xmlns:a16="http://schemas.microsoft.com/office/drawing/2014/main" id="{C30FA60F-E686-54AA-8E1B-E619F9D503DE}"/>
              </a:ext>
            </a:extLst>
          </p:cNvPr>
          <p:cNvSpPr>
            <a:spLocks noGrp="1"/>
          </p:cNvSpPr>
          <p:nvPr>
            <p:ph type="sldNum" sz="quarter" idx="12"/>
          </p:nvPr>
        </p:nvSpPr>
        <p:spPr/>
        <p:txBody>
          <a:bodyPr/>
          <a:lstStyle/>
          <a:p>
            <a:pPr>
              <a:defRPr/>
            </a:pPr>
            <a:fld id="{44D49D5E-395F-45AE-94B9-00F533986075}" type="slidenum">
              <a:rPr lang="en-US" altLang="en-US" smtClean="0"/>
              <a:pPr>
                <a:defRPr/>
              </a:pPr>
              <a:t>67</a:t>
            </a:fld>
            <a:endParaRPr lang="en-US" altLang="en-US" dirty="0"/>
          </a:p>
        </p:txBody>
      </p:sp>
    </p:spTree>
    <p:extLst>
      <p:ext uri="{BB962C8B-B14F-4D97-AF65-F5344CB8AC3E}">
        <p14:creationId xmlns:p14="http://schemas.microsoft.com/office/powerpoint/2010/main" val="2251847689"/>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A8A9467-85A9-5819-CBC3-65AE03EBC66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0D27112-2FF8-646D-9E8B-D87E96951DC8}"/>
              </a:ext>
            </a:extLst>
          </p:cNvPr>
          <p:cNvSpPr>
            <a:spLocks noGrp="1"/>
          </p:cNvSpPr>
          <p:nvPr>
            <p:ph type="title"/>
          </p:nvPr>
        </p:nvSpPr>
        <p:spPr>
          <a:xfrm>
            <a:off x="1828800" y="304800"/>
            <a:ext cx="7086600" cy="1143000"/>
          </a:xfrm>
        </p:spPr>
        <p:txBody>
          <a:bodyPr/>
          <a:lstStyle/>
          <a:p>
            <a:r>
              <a:rPr lang="en-US" dirty="0"/>
              <a:t>District Audit Report (2)</a:t>
            </a:r>
          </a:p>
        </p:txBody>
      </p:sp>
      <p:sp>
        <p:nvSpPr>
          <p:cNvPr id="3" name="Content Placeholder 2">
            <a:extLst>
              <a:ext uri="{FF2B5EF4-FFF2-40B4-BE49-F238E27FC236}">
                <a16:creationId xmlns:a16="http://schemas.microsoft.com/office/drawing/2014/main" id="{0950DDEF-E720-A179-5661-3FD17460606F}"/>
              </a:ext>
            </a:extLst>
          </p:cNvPr>
          <p:cNvSpPr>
            <a:spLocks noGrp="1"/>
          </p:cNvSpPr>
          <p:nvPr>
            <p:ph idx="1"/>
          </p:nvPr>
        </p:nvSpPr>
        <p:spPr>
          <a:xfrm>
            <a:off x="1828800" y="1524000"/>
            <a:ext cx="7086600" cy="4114800"/>
          </a:xfrm>
        </p:spPr>
        <p:txBody>
          <a:bodyPr/>
          <a:lstStyle/>
          <a:p>
            <a:pPr>
              <a:lnSpc>
                <a:spcPct val="90000"/>
              </a:lnSpc>
              <a:spcAft>
                <a:spcPts val="1200"/>
              </a:spcAft>
            </a:pPr>
            <a:r>
              <a:rPr lang="en-US" sz="2400" dirty="0"/>
              <a:t>EOO staff will review the applicant school’s District Audit Report provided to the CDE’s School Fiscal Services Division. The purpose of the review is to determine if there are any continuation education attendance audit findings associated with the applicant. CDE staff will also review the District Audit Report to establish if there are any internal control findings or any other notes that may raise doubt as to the quality of the applicant’s program.</a:t>
            </a:r>
          </a:p>
          <a:p>
            <a:endParaRPr lang="en-US" sz="2400" b="1" dirty="0"/>
          </a:p>
          <a:p>
            <a:pPr marL="0" indent="0">
              <a:buNone/>
            </a:pPr>
            <a:endParaRPr lang="en-US" sz="2400" dirty="0"/>
          </a:p>
        </p:txBody>
      </p:sp>
      <p:sp>
        <p:nvSpPr>
          <p:cNvPr id="4" name="Slide Number Placeholder 3">
            <a:extLst>
              <a:ext uri="{FF2B5EF4-FFF2-40B4-BE49-F238E27FC236}">
                <a16:creationId xmlns:a16="http://schemas.microsoft.com/office/drawing/2014/main" id="{3C6C691D-2B86-28F4-E89D-25D14B7A314C}"/>
              </a:ext>
            </a:extLst>
          </p:cNvPr>
          <p:cNvSpPr>
            <a:spLocks noGrp="1"/>
          </p:cNvSpPr>
          <p:nvPr>
            <p:ph type="sldNum" sz="quarter" idx="12"/>
          </p:nvPr>
        </p:nvSpPr>
        <p:spPr/>
        <p:txBody>
          <a:bodyPr/>
          <a:lstStyle/>
          <a:p>
            <a:pPr>
              <a:defRPr/>
            </a:pPr>
            <a:fld id="{44D49D5E-395F-45AE-94B9-00F533986075}" type="slidenum">
              <a:rPr lang="en-US" altLang="en-US" smtClean="0"/>
              <a:pPr>
                <a:defRPr/>
              </a:pPr>
              <a:t>68</a:t>
            </a:fld>
            <a:endParaRPr lang="en-US" altLang="en-US" dirty="0"/>
          </a:p>
        </p:txBody>
      </p:sp>
    </p:spTree>
    <p:extLst>
      <p:ext uri="{BB962C8B-B14F-4D97-AF65-F5344CB8AC3E}">
        <p14:creationId xmlns:p14="http://schemas.microsoft.com/office/powerpoint/2010/main" val="834250180"/>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28DBC1E-6CBB-F931-A701-8EFB18E7F02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4518023-DF1C-395E-438B-2B11C41A7BF1}"/>
              </a:ext>
            </a:extLst>
          </p:cNvPr>
          <p:cNvSpPr>
            <a:spLocks noGrp="1"/>
          </p:cNvSpPr>
          <p:nvPr>
            <p:ph type="title"/>
          </p:nvPr>
        </p:nvSpPr>
        <p:spPr>
          <a:xfrm>
            <a:off x="1828800" y="304800"/>
            <a:ext cx="7086600" cy="1143000"/>
          </a:xfrm>
        </p:spPr>
        <p:txBody>
          <a:bodyPr/>
          <a:lstStyle/>
          <a:p>
            <a:r>
              <a:rPr lang="en-US" dirty="0"/>
              <a:t>District Audit Report (3)</a:t>
            </a:r>
          </a:p>
        </p:txBody>
      </p:sp>
      <p:sp>
        <p:nvSpPr>
          <p:cNvPr id="3" name="Content Placeholder 2">
            <a:extLst>
              <a:ext uri="{FF2B5EF4-FFF2-40B4-BE49-F238E27FC236}">
                <a16:creationId xmlns:a16="http://schemas.microsoft.com/office/drawing/2014/main" id="{A84E7F2D-92F3-F927-A8EB-CE78863E3747}"/>
              </a:ext>
            </a:extLst>
          </p:cNvPr>
          <p:cNvSpPr>
            <a:spLocks noGrp="1"/>
          </p:cNvSpPr>
          <p:nvPr>
            <p:ph idx="1"/>
          </p:nvPr>
        </p:nvSpPr>
        <p:spPr>
          <a:xfrm>
            <a:off x="1828800" y="1524000"/>
            <a:ext cx="7086600" cy="4114800"/>
          </a:xfrm>
        </p:spPr>
        <p:txBody>
          <a:bodyPr/>
          <a:lstStyle/>
          <a:p>
            <a:pPr>
              <a:lnSpc>
                <a:spcPct val="90000"/>
              </a:lnSpc>
              <a:spcAft>
                <a:spcPts val="1200"/>
              </a:spcAft>
            </a:pPr>
            <a:r>
              <a:rPr lang="en-US" sz="2400" dirty="0"/>
              <a:t>Failure of a district to ensure the submission of their audit report to the CDE’s School Fiscal Services Division by December 15, 2025, will result in the applicant being considered ineligible for designation as a 2026 MCHS.</a:t>
            </a:r>
          </a:p>
          <a:p>
            <a:pPr>
              <a:lnSpc>
                <a:spcPct val="90000"/>
              </a:lnSpc>
              <a:spcAft>
                <a:spcPts val="1200"/>
              </a:spcAft>
            </a:pPr>
            <a:r>
              <a:rPr lang="en-US" sz="2400" dirty="0"/>
              <a:t>However, if the district is granted an extension, the applicant may obtain a letter from the auditor. The letter must state that there are no audit findings related to the applicant. This document </a:t>
            </a:r>
            <a:r>
              <a:rPr lang="en-US" sz="2400" b="1" dirty="0"/>
              <a:t>must</a:t>
            </a:r>
            <a:r>
              <a:rPr lang="en-US" sz="2400" dirty="0"/>
              <a:t> be submitted to the EOO via email at </a:t>
            </a:r>
            <a:r>
              <a:rPr lang="en-US" sz="2400" dirty="0">
                <a:hlinkClick r:id="rId2"/>
              </a:rPr>
              <a:t>ContinuationEduc@cde.ca.gov</a:t>
            </a:r>
            <a:r>
              <a:rPr lang="en-US" sz="2400" dirty="0"/>
              <a:t> by January 5, 2026.</a:t>
            </a:r>
          </a:p>
          <a:p>
            <a:pPr>
              <a:lnSpc>
                <a:spcPct val="90000"/>
              </a:lnSpc>
              <a:spcAft>
                <a:spcPts val="1200"/>
              </a:spcAft>
            </a:pPr>
            <a:r>
              <a:rPr lang="en-US" sz="2400" dirty="0"/>
              <a:t>It is up to the applicant to relay the importance of a timely submission to their district.</a:t>
            </a:r>
          </a:p>
          <a:p>
            <a:endParaRPr lang="en-US" sz="2400" b="1" dirty="0"/>
          </a:p>
          <a:p>
            <a:pPr marL="0" indent="0">
              <a:buNone/>
            </a:pPr>
            <a:endParaRPr lang="en-US" sz="2400" dirty="0"/>
          </a:p>
        </p:txBody>
      </p:sp>
      <p:sp>
        <p:nvSpPr>
          <p:cNvPr id="4" name="Slide Number Placeholder 3">
            <a:extLst>
              <a:ext uri="{FF2B5EF4-FFF2-40B4-BE49-F238E27FC236}">
                <a16:creationId xmlns:a16="http://schemas.microsoft.com/office/drawing/2014/main" id="{FE4A78ED-A765-5A5D-87DE-6A9D452F65B4}"/>
              </a:ext>
            </a:extLst>
          </p:cNvPr>
          <p:cNvSpPr>
            <a:spLocks noGrp="1"/>
          </p:cNvSpPr>
          <p:nvPr>
            <p:ph type="sldNum" sz="quarter" idx="12"/>
          </p:nvPr>
        </p:nvSpPr>
        <p:spPr/>
        <p:txBody>
          <a:bodyPr/>
          <a:lstStyle/>
          <a:p>
            <a:pPr>
              <a:defRPr/>
            </a:pPr>
            <a:fld id="{44D49D5E-395F-45AE-94B9-00F533986075}" type="slidenum">
              <a:rPr lang="en-US" altLang="en-US" smtClean="0"/>
              <a:pPr>
                <a:defRPr/>
              </a:pPr>
              <a:t>69</a:t>
            </a:fld>
            <a:endParaRPr lang="en-US" altLang="en-US" dirty="0"/>
          </a:p>
        </p:txBody>
      </p:sp>
    </p:spTree>
    <p:extLst>
      <p:ext uri="{BB962C8B-B14F-4D97-AF65-F5344CB8AC3E}">
        <p14:creationId xmlns:p14="http://schemas.microsoft.com/office/powerpoint/2010/main" val="36148625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32DCCD-E396-0344-B36E-DB905B37B882}"/>
              </a:ext>
            </a:extLst>
          </p:cNvPr>
          <p:cNvSpPr>
            <a:spLocks noGrp="1"/>
          </p:cNvSpPr>
          <p:nvPr>
            <p:ph type="title"/>
          </p:nvPr>
        </p:nvSpPr>
        <p:spPr/>
        <p:txBody>
          <a:bodyPr/>
          <a:lstStyle/>
          <a:p>
            <a:r>
              <a:rPr lang="en-US" dirty="0"/>
              <a:t>Purpose</a:t>
            </a:r>
          </a:p>
        </p:txBody>
      </p:sp>
      <p:sp>
        <p:nvSpPr>
          <p:cNvPr id="3" name="Content Placeholder 2">
            <a:extLst>
              <a:ext uri="{FF2B5EF4-FFF2-40B4-BE49-F238E27FC236}">
                <a16:creationId xmlns:a16="http://schemas.microsoft.com/office/drawing/2014/main" id="{AD177E88-AED2-9D3B-4408-640DDC72352A}"/>
              </a:ext>
            </a:extLst>
          </p:cNvPr>
          <p:cNvSpPr>
            <a:spLocks noGrp="1"/>
          </p:cNvSpPr>
          <p:nvPr>
            <p:ph idx="1"/>
          </p:nvPr>
        </p:nvSpPr>
        <p:spPr>
          <a:xfrm>
            <a:off x="2110249" y="1828800"/>
            <a:ext cx="6576551" cy="3557846"/>
          </a:xfrm>
        </p:spPr>
        <p:txBody>
          <a:bodyPr>
            <a:noAutofit/>
          </a:bodyPr>
          <a:lstStyle/>
          <a:p>
            <a:pPr marL="0" indent="0">
              <a:spcBef>
                <a:spcPts val="0"/>
              </a:spcBef>
              <a:spcAft>
                <a:spcPts val="1200"/>
              </a:spcAft>
              <a:buNone/>
            </a:pPr>
            <a:r>
              <a:rPr lang="en-US" sz="2400" dirty="0"/>
              <a:t>The MCDS and MCHS Recognition Programs:</a:t>
            </a:r>
          </a:p>
          <a:p>
            <a:pPr>
              <a:lnSpc>
                <a:spcPct val="90000"/>
              </a:lnSpc>
              <a:spcAft>
                <a:spcPts val="1200"/>
              </a:spcAft>
              <a:buFont typeface="Arial" panose="020B0604020202020204" pitchFamily="34" charset="0"/>
              <a:buChar char="•"/>
            </a:pPr>
            <a:r>
              <a:rPr lang="en-US" sz="2400" dirty="0"/>
              <a:t>Identify and recognize exemplary programs.</a:t>
            </a:r>
          </a:p>
          <a:p>
            <a:pPr>
              <a:lnSpc>
                <a:spcPct val="90000"/>
              </a:lnSpc>
              <a:spcAft>
                <a:spcPts val="1200"/>
              </a:spcAft>
              <a:buFont typeface="Arial" panose="020B0604020202020204" pitchFamily="34" charset="0"/>
              <a:buChar char="•"/>
            </a:pPr>
            <a:r>
              <a:rPr lang="en-US" sz="2400" dirty="0"/>
              <a:t>Create resource lists of outstanding programs and practices for school visitations and other forms of peer mentoring.</a:t>
            </a:r>
          </a:p>
        </p:txBody>
      </p:sp>
      <p:sp>
        <p:nvSpPr>
          <p:cNvPr id="4" name="Slide Number Placeholder 3">
            <a:extLst>
              <a:ext uri="{FF2B5EF4-FFF2-40B4-BE49-F238E27FC236}">
                <a16:creationId xmlns:a16="http://schemas.microsoft.com/office/drawing/2014/main" id="{CB3AF9A7-1780-62A1-4809-6848EC28B3A2}"/>
              </a:ext>
            </a:extLst>
          </p:cNvPr>
          <p:cNvSpPr>
            <a:spLocks noGrp="1"/>
          </p:cNvSpPr>
          <p:nvPr>
            <p:ph type="sldNum" sz="quarter" idx="12"/>
          </p:nvPr>
        </p:nvSpPr>
        <p:spPr/>
        <p:txBody>
          <a:bodyPr/>
          <a:lstStyle/>
          <a:p>
            <a:fld id="{1A814AAE-762C-4AC7-BD8A-A2CC080682BD}" type="slidenum">
              <a:rPr lang="en-US" smtClean="0"/>
              <a:pPr/>
              <a:t>7</a:t>
            </a:fld>
            <a:endParaRPr lang="en-US" dirty="0"/>
          </a:p>
        </p:txBody>
      </p:sp>
    </p:spTree>
    <p:extLst>
      <p:ext uri="{BB962C8B-B14F-4D97-AF65-F5344CB8AC3E}">
        <p14:creationId xmlns:p14="http://schemas.microsoft.com/office/powerpoint/2010/main" val="4138906394"/>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2F8B52-80EE-F180-F1C3-64968CC71AB3}"/>
              </a:ext>
            </a:extLst>
          </p:cNvPr>
          <p:cNvSpPr>
            <a:spLocks noGrp="1"/>
          </p:cNvSpPr>
          <p:nvPr>
            <p:ph type="title"/>
          </p:nvPr>
        </p:nvSpPr>
        <p:spPr>
          <a:xfrm>
            <a:off x="1905000" y="304800"/>
            <a:ext cx="6858000" cy="1143000"/>
          </a:xfrm>
        </p:spPr>
        <p:txBody>
          <a:bodyPr/>
          <a:lstStyle/>
          <a:p>
            <a:r>
              <a:rPr lang="en-US" dirty="0"/>
              <a:t>Designation Period</a:t>
            </a:r>
          </a:p>
        </p:txBody>
      </p:sp>
      <p:sp>
        <p:nvSpPr>
          <p:cNvPr id="3" name="Content Placeholder 2">
            <a:extLst>
              <a:ext uri="{FF2B5EF4-FFF2-40B4-BE49-F238E27FC236}">
                <a16:creationId xmlns:a16="http://schemas.microsoft.com/office/drawing/2014/main" id="{98A2F49B-7188-57A2-9A20-9EA11B740E58}"/>
              </a:ext>
            </a:extLst>
          </p:cNvPr>
          <p:cNvSpPr>
            <a:spLocks noGrp="1"/>
          </p:cNvSpPr>
          <p:nvPr>
            <p:ph idx="1"/>
          </p:nvPr>
        </p:nvSpPr>
        <p:spPr>
          <a:xfrm>
            <a:off x="1905000" y="1447800"/>
            <a:ext cx="6858000" cy="4114800"/>
          </a:xfrm>
        </p:spPr>
        <p:txBody>
          <a:bodyPr/>
          <a:lstStyle/>
          <a:p>
            <a:pPr>
              <a:lnSpc>
                <a:spcPct val="90000"/>
              </a:lnSpc>
              <a:spcAft>
                <a:spcPts val="1200"/>
              </a:spcAft>
            </a:pPr>
            <a:r>
              <a:rPr lang="en-US" sz="2400" dirty="0"/>
              <a:t>Schools that are awarded MCDS or MCHS designation for the 2025–26 application year will be for the period of April 2026 through March 2029. </a:t>
            </a:r>
          </a:p>
          <a:p>
            <a:pPr>
              <a:lnSpc>
                <a:spcPct val="90000"/>
              </a:lnSpc>
              <a:spcAft>
                <a:spcPts val="1200"/>
              </a:spcAft>
            </a:pPr>
            <a:r>
              <a:rPr lang="en-US" sz="2400" dirty="0"/>
              <a:t>Schools that receive the MCDS or MCHS designation in 2026 are encouraged to submit a new application in the 2028–29 application year to avoid a possible gap in model school designation status.</a:t>
            </a:r>
          </a:p>
          <a:p>
            <a:pPr>
              <a:lnSpc>
                <a:spcPct val="90000"/>
              </a:lnSpc>
              <a:spcAft>
                <a:spcPts val="1200"/>
              </a:spcAft>
            </a:pPr>
            <a:r>
              <a:rPr lang="en-US" sz="2400" dirty="0"/>
              <a:t>Schools selected as an MCDS or MCHS agree to submit an Annual Assurance of Services Form by June 30 for each of the </a:t>
            </a:r>
            <a:r>
              <a:rPr lang="en-US" sz="2400" b="1" dirty="0"/>
              <a:t>second and third years</a:t>
            </a:r>
            <a:r>
              <a:rPr lang="en-US" sz="2400" dirty="0"/>
              <a:t> of designation. </a:t>
            </a:r>
          </a:p>
          <a:p>
            <a:endParaRPr lang="en-US" sz="2400" dirty="0"/>
          </a:p>
        </p:txBody>
      </p:sp>
      <p:sp>
        <p:nvSpPr>
          <p:cNvPr id="4" name="Slide Number Placeholder 3">
            <a:extLst>
              <a:ext uri="{FF2B5EF4-FFF2-40B4-BE49-F238E27FC236}">
                <a16:creationId xmlns:a16="http://schemas.microsoft.com/office/drawing/2014/main" id="{493AF23E-8E96-B152-A366-D69B2FAE73F5}"/>
              </a:ext>
            </a:extLst>
          </p:cNvPr>
          <p:cNvSpPr>
            <a:spLocks noGrp="1"/>
          </p:cNvSpPr>
          <p:nvPr>
            <p:ph type="sldNum" sz="quarter" idx="12"/>
          </p:nvPr>
        </p:nvSpPr>
        <p:spPr/>
        <p:txBody>
          <a:bodyPr/>
          <a:lstStyle/>
          <a:p>
            <a:pPr>
              <a:defRPr/>
            </a:pPr>
            <a:fld id="{44D49D5E-395F-45AE-94B9-00F533986075}" type="slidenum">
              <a:rPr lang="en-US" altLang="en-US" smtClean="0"/>
              <a:pPr>
                <a:defRPr/>
              </a:pPr>
              <a:t>70</a:t>
            </a:fld>
            <a:endParaRPr lang="en-US" altLang="en-US" dirty="0"/>
          </a:p>
        </p:txBody>
      </p:sp>
    </p:spTree>
    <p:extLst>
      <p:ext uri="{BB962C8B-B14F-4D97-AF65-F5344CB8AC3E}">
        <p14:creationId xmlns:p14="http://schemas.microsoft.com/office/powerpoint/2010/main" val="3641073966"/>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F62AEA9-D1D1-E72F-3CF3-7C6D6D0D0C4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515CBCC-47AF-61F7-4D71-1DADBCF01436}"/>
              </a:ext>
            </a:extLst>
          </p:cNvPr>
          <p:cNvSpPr>
            <a:spLocks noGrp="1"/>
          </p:cNvSpPr>
          <p:nvPr>
            <p:ph type="title"/>
          </p:nvPr>
        </p:nvSpPr>
        <p:spPr>
          <a:xfrm>
            <a:off x="1905000" y="304800"/>
            <a:ext cx="7010400" cy="1143000"/>
          </a:xfrm>
        </p:spPr>
        <p:txBody>
          <a:bodyPr/>
          <a:lstStyle/>
          <a:p>
            <a:r>
              <a:rPr lang="en-US" sz="3800" dirty="0"/>
              <a:t>Obligation of Model Schools (1)</a:t>
            </a:r>
          </a:p>
        </p:txBody>
      </p:sp>
      <p:sp>
        <p:nvSpPr>
          <p:cNvPr id="3" name="Content Placeholder 2">
            <a:extLst>
              <a:ext uri="{FF2B5EF4-FFF2-40B4-BE49-F238E27FC236}">
                <a16:creationId xmlns:a16="http://schemas.microsoft.com/office/drawing/2014/main" id="{F957CB9E-D0DD-E94A-453A-0742C159E5AB}"/>
              </a:ext>
            </a:extLst>
          </p:cNvPr>
          <p:cNvSpPr>
            <a:spLocks noGrp="1"/>
          </p:cNvSpPr>
          <p:nvPr>
            <p:ph idx="1"/>
          </p:nvPr>
        </p:nvSpPr>
        <p:spPr>
          <a:xfrm>
            <a:off x="1905000" y="1447800"/>
            <a:ext cx="7010400" cy="4114800"/>
          </a:xfrm>
        </p:spPr>
        <p:txBody>
          <a:bodyPr/>
          <a:lstStyle/>
          <a:p>
            <a:pPr>
              <a:lnSpc>
                <a:spcPct val="90000"/>
              </a:lnSpc>
              <a:spcAft>
                <a:spcPts val="1200"/>
              </a:spcAft>
            </a:pPr>
            <a:r>
              <a:rPr lang="en-US" sz="2400" dirty="0"/>
              <a:t>All applicant schools that pass the screening process by EOO staff will incur an assessment of $750 from CCEA Plus to cover the processing costs for reading and evaluation of the applicant school’s application, at sites provided by CCEA Plus. </a:t>
            </a:r>
          </a:p>
          <a:p>
            <a:pPr>
              <a:lnSpc>
                <a:spcPct val="90000"/>
              </a:lnSpc>
              <a:spcAft>
                <a:spcPts val="1200"/>
              </a:spcAft>
            </a:pPr>
            <a:r>
              <a:rPr lang="en-US" sz="2400" dirty="0"/>
              <a:t>The evaluation fee is due to CCEA Plus no later than October 30, 2025. The fee may be paid online on the CCEA Plus Model School Applicant School Review and Evaluation web page at </a:t>
            </a:r>
            <a:r>
              <a:rPr lang="en-US" sz="2400" dirty="0">
                <a:hlinkClick r:id="rId2" tooltip="CCEA Plus Model School Applicant School Review and Evaluation web page"/>
              </a:rPr>
              <a:t>https://cceanet.org/product/applicant-school-review-and-evaluation/ - </a:t>
            </a:r>
            <a:r>
              <a:rPr lang="en-US" sz="2400" dirty="0"/>
              <a:t>. </a:t>
            </a:r>
          </a:p>
          <a:p>
            <a:endParaRPr lang="en-US" sz="2400" dirty="0"/>
          </a:p>
        </p:txBody>
      </p:sp>
      <p:sp>
        <p:nvSpPr>
          <p:cNvPr id="4" name="Slide Number Placeholder 3">
            <a:extLst>
              <a:ext uri="{FF2B5EF4-FFF2-40B4-BE49-F238E27FC236}">
                <a16:creationId xmlns:a16="http://schemas.microsoft.com/office/drawing/2014/main" id="{7259403D-7E1D-199C-3877-0E688FFF7043}"/>
              </a:ext>
            </a:extLst>
          </p:cNvPr>
          <p:cNvSpPr>
            <a:spLocks noGrp="1"/>
          </p:cNvSpPr>
          <p:nvPr>
            <p:ph type="sldNum" sz="quarter" idx="12"/>
          </p:nvPr>
        </p:nvSpPr>
        <p:spPr/>
        <p:txBody>
          <a:bodyPr/>
          <a:lstStyle/>
          <a:p>
            <a:pPr>
              <a:defRPr/>
            </a:pPr>
            <a:fld id="{44D49D5E-395F-45AE-94B9-00F533986075}" type="slidenum">
              <a:rPr lang="en-US" altLang="en-US" smtClean="0"/>
              <a:pPr>
                <a:defRPr/>
              </a:pPr>
              <a:t>71</a:t>
            </a:fld>
            <a:endParaRPr lang="en-US" altLang="en-US" dirty="0"/>
          </a:p>
        </p:txBody>
      </p:sp>
    </p:spTree>
    <p:extLst>
      <p:ext uri="{BB962C8B-B14F-4D97-AF65-F5344CB8AC3E}">
        <p14:creationId xmlns:p14="http://schemas.microsoft.com/office/powerpoint/2010/main" val="1187826421"/>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0FDF678-4FFF-8DC6-B0B2-D75396A14E7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1295578-EB98-B059-6E71-6EEE29058085}"/>
              </a:ext>
            </a:extLst>
          </p:cNvPr>
          <p:cNvSpPr>
            <a:spLocks noGrp="1"/>
          </p:cNvSpPr>
          <p:nvPr>
            <p:ph type="title"/>
          </p:nvPr>
        </p:nvSpPr>
        <p:spPr>
          <a:xfrm>
            <a:off x="1905000" y="304800"/>
            <a:ext cx="7010400" cy="1143000"/>
          </a:xfrm>
        </p:spPr>
        <p:txBody>
          <a:bodyPr/>
          <a:lstStyle/>
          <a:p>
            <a:r>
              <a:rPr lang="en-US" sz="3800" dirty="0"/>
              <a:t>Obligation of Model Schools (2)</a:t>
            </a:r>
          </a:p>
        </p:txBody>
      </p:sp>
      <p:sp>
        <p:nvSpPr>
          <p:cNvPr id="3" name="Content Placeholder 2">
            <a:extLst>
              <a:ext uri="{FF2B5EF4-FFF2-40B4-BE49-F238E27FC236}">
                <a16:creationId xmlns:a16="http://schemas.microsoft.com/office/drawing/2014/main" id="{7DB802B9-1075-CE88-6BF9-C0F417671A80}"/>
              </a:ext>
            </a:extLst>
          </p:cNvPr>
          <p:cNvSpPr>
            <a:spLocks noGrp="1"/>
          </p:cNvSpPr>
          <p:nvPr>
            <p:ph idx="1"/>
          </p:nvPr>
        </p:nvSpPr>
        <p:spPr>
          <a:xfrm>
            <a:off x="1905000" y="1447800"/>
            <a:ext cx="7010400" cy="4114800"/>
          </a:xfrm>
        </p:spPr>
        <p:txBody>
          <a:bodyPr/>
          <a:lstStyle/>
          <a:p>
            <a:pPr>
              <a:lnSpc>
                <a:spcPct val="90000"/>
              </a:lnSpc>
              <a:spcAft>
                <a:spcPts val="1200"/>
              </a:spcAft>
            </a:pPr>
            <a:r>
              <a:rPr lang="en-US" sz="2400" dirty="0"/>
              <a:t>For checks by mail, a fifty-dollar process fee is required, and payment must be received in hand by the due date. Payments over 30 days late may cause program interruptions and additional assessments.</a:t>
            </a:r>
          </a:p>
          <a:p>
            <a:endParaRPr lang="en-US" sz="2400" dirty="0"/>
          </a:p>
        </p:txBody>
      </p:sp>
      <p:sp>
        <p:nvSpPr>
          <p:cNvPr id="4" name="Slide Number Placeholder 3">
            <a:extLst>
              <a:ext uri="{FF2B5EF4-FFF2-40B4-BE49-F238E27FC236}">
                <a16:creationId xmlns:a16="http://schemas.microsoft.com/office/drawing/2014/main" id="{D4B4AD98-5D57-8F59-969C-B535A24DBB9B}"/>
              </a:ext>
            </a:extLst>
          </p:cNvPr>
          <p:cNvSpPr>
            <a:spLocks noGrp="1"/>
          </p:cNvSpPr>
          <p:nvPr>
            <p:ph type="sldNum" sz="quarter" idx="12"/>
          </p:nvPr>
        </p:nvSpPr>
        <p:spPr/>
        <p:txBody>
          <a:bodyPr/>
          <a:lstStyle/>
          <a:p>
            <a:pPr>
              <a:defRPr/>
            </a:pPr>
            <a:fld id="{44D49D5E-395F-45AE-94B9-00F533986075}" type="slidenum">
              <a:rPr lang="en-US" altLang="en-US" smtClean="0"/>
              <a:pPr>
                <a:defRPr/>
              </a:pPr>
              <a:t>72</a:t>
            </a:fld>
            <a:endParaRPr lang="en-US" altLang="en-US" dirty="0"/>
          </a:p>
        </p:txBody>
      </p:sp>
    </p:spTree>
    <p:extLst>
      <p:ext uri="{BB962C8B-B14F-4D97-AF65-F5344CB8AC3E}">
        <p14:creationId xmlns:p14="http://schemas.microsoft.com/office/powerpoint/2010/main" val="1125067613"/>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54ECA56-6F49-2F38-EAC2-35AE85C5722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735A28B-A5E3-3740-0DD1-4B6B3F6834C0}"/>
              </a:ext>
            </a:extLst>
          </p:cNvPr>
          <p:cNvSpPr>
            <a:spLocks noGrp="1"/>
          </p:cNvSpPr>
          <p:nvPr>
            <p:ph type="title"/>
          </p:nvPr>
        </p:nvSpPr>
        <p:spPr>
          <a:xfrm>
            <a:off x="1909763" y="2362200"/>
            <a:ext cx="6858000" cy="1143000"/>
          </a:xfrm>
        </p:spPr>
        <p:txBody>
          <a:bodyPr/>
          <a:lstStyle/>
          <a:p>
            <a:r>
              <a:rPr lang="en-US" sz="7200" dirty="0"/>
              <a:t>exFiles</a:t>
            </a:r>
          </a:p>
        </p:txBody>
      </p:sp>
      <p:sp>
        <p:nvSpPr>
          <p:cNvPr id="3" name="Slide Number Placeholder 2">
            <a:extLst>
              <a:ext uri="{FF2B5EF4-FFF2-40B4-BE49-F238E27FC236}">
                <a16:creationId xmlns:a16="http://schemas.microsoft.com/office/drawing/2014/main" id="{20B55FAC-4CC7-E2A0-9008-005D4A3A61C8}"/>
              </a:ext>
            </a:extLst>
          </p:cNvPr>
          <p:cNvSpPr>
            <a:spLocks noGrp="1"/>
          </p:cNvSpPr>
          <p:nvPr>
            <p:ph type="sldNum" sz="quarter" idx="12"/>
          </p:nvPr>
        </p:nvSpPr>
        <p:spPr/>
        <p:txBody>
          <a:bodyPr/>
          <a:lstStyle/>
          <a:p>
            <a:pPr>
              <a:defRPr/>
            </a:pPr>
            <a:fld id="{F30AF8A1-53B2-4B27-92B5-2E9297874BE1}" type="slidenum">
              <a:rPr lang="en-US" altLang="en-US" smtClean="0"/>
              <a:pPr>
                <a:defRPr/>
              </a:pPr>
              <a:t>73</a:t>
            </a:fld>
            <a:endParaRPr lang="en-US" altLang="en-US" dirty="0"/>
          </a:p>
        </p:txBody>
      </p:sp>
    </p:spTree>
    <p:extLst>
      <p:ext uri="{BB962C8B-B14F-4D97-AF65-F5344CB8AC3E}">
        <p14:creationId xmlns:p14="http://schemas.microsoft.com/office/powerpoint/2010/main" val="3757431126"/>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B0B199-0850-99E0-B85F-48BE28560545}"/>
              </a:ext>
            </a:extLst>
          </p:cNvPr>
          <p:cNvSpPr>
            <a:spLocks noGrp="1"/>
          </p:cNvSpPr>
          <p:nvPr>
            <p:ph type="title"/>
          </p:nvPr>
        </p:nvSpPr>
        <p:spPr>
          <a:xfrm>
            <a:off x="1909763" y="2514600"/>
            <a:ext cx="6858000" cy="1143000"/>
          </a:xfrm>
        </p:spPr>
        <p:txBody>
          <a:bodyPr/>
          <a:lstStyle/>
          <a:p>
            <a:r>
              <a:rPr lang="en-US" sz="7200" dirty="0"/>
              <a:t>Questions &amp; Answers</a:t>
            </a:r>
          </a:p>
        </p:txBody>
      </p:sp>
      <p:sp>
        <p:nvSpPr>
          <p:cNvPr id="3" name="Slide Number Placeholder 2">
            <a:extLst>
              <a:ext uri="{FF2B5EF4-FFF2-40B4-BE49-F238E27FC236}">
                <a16:creationId xmlns:a16="http://schemas.microsoft.com/office/drawing/2014/main" id="{9B54D37F-A0FB-7C77-FE73-C0937CD91BB0}"/>
              </a:ext>
            </a:extLst>
          </p:cNvPr>
          <p:cNvSpPr>
            <a:spLocks noGrp="1"/>
          </p:cNvSpPr>
          <p:nvPr>
            <p:ph type="sldNum" sz="quarter" idx="12"/>
          </p:nvPr>
        </p:nvSpPr>
        <p:spPr/>
        <p:txBody>
          <a:bodyPr/>
          <a:lstStyle/>
          <a:p>
            <a:pPr>
              <a:defRPr/>
            </a:pPr>
            <a:fld id="{F30AF8A1-53B2-4B27-92B5-2E9297874BE1}" type="slidenum">
              <a:rPr lang="en-US" altLang="en-US" smtClean="0"/>
              <a:pPr>
                <a:defRPr/>
              </a:pPr>
              <a:t>74</a:t>
            </a:fld>
            <a:endParaRPr lang="en-US" altLang="en-US" dirty="0"/>
          </a:p>
        </p:txBody>
      </p:sp>
    </p:spTree>
    <p:extLst>
      <p:ext uri="{BB962C8B-B14F-4D97-AF65-F5344CB8AC3E}">
        <p14:creationId xmlns:p14="http://schemas.microsoft.com/office/powerpoint/2010/main" val="1854526588"/>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D51F163-6FF3-47A7-4519-72AC9E98724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EC52D10-118C-74FC-BD64-40B823AC12E4}"/>
              </a:ext>
            </a:extLst>
          </p:cNvPr>
          <p:cNvSpPr>
            <a:spLocks noGrp="1"/>
          </p:cNvSpPr>
          <p:nvPr>
            <p:ph type="title"/>
          </p:nvPr>
        </p:nvSpPr>
        <p:spPr>
          <a:xfrm>
            <a:off x="1828800" y="609600"/>
            <a:ext cx="7086600" cy="1143000"/>
          </a:xfrm>
        </p:spPr>
        <p:txBody>
          <a:bodyPr/>
          <a:lstStyle/>
          <a:p>
            <a:r>
              <a:rPr lang="en-US" dirty="0"/>
              <a:t>Listserv:</a:t>
            </a:r>
            <a:br>
              <a:rPr lang="en-US" dirty="0"/>
            </a:br>
            <a:r>
              <a:rPr lang="en-US" dirty="0"/>
              <a:t>Community Day School</a:t>
            </a:r>
          </a:p>
        </p:txBody>
      </p:sp>
      <p:sp>
        <p:nvSpPr>
          <p:cNvPr id="3" name="Content Placeholder 2">
            <a:extLst>
              <a:ext uri="{FF2B5EF4-FFF2-40B4-BE49-F238E27FC236}">
                <a16:creationId xmlns:a16="http://schemas.microsoft.com/office/drawing/2014/main" id="{486C7F47-E025-0CBD-32E2-BB0B6BB8253E}"/>
              </a:ext>
            </a:extLst>
          </p:cNvPr>
          <p:cNvSpPr>
            <a:spLocks noGrp="1"/>
          </p:cNvSpPr>
          <p:nvPr>
            <p:ph idx="1"/>
          </p:nvPr>
        </p:nvSpPr>
        <p:spPr>
          <a:xfrm>
            <a:off x="1828800" y="1981200"/>
            <a:ext cx="7086600" cy="4114800"/>
          </a:xfrm>
        </p:spPr>
        <p:txBody>
          <a:bodyPr/>
          <a:lstStyle/>
          <a:p>
            <a:pPr marL="0" indent="0">
              <a:lnSpc>
                <a:spcPct val="90000"/>
              </a:lnSpc>
              <a:spcAft>
                <a:spcPts val="1200"/>
              </a:spcAft>
              <a:buNone/>
            </a:pPr>
            <a:r>
              <a:rPr lang="en-US" sz="2400" dirty="0"/>
              <a:t>Join the community day school listserv to receive timely information about the establishment and operation of community day schools. This includes professional development and funding opportunities.</a:t>
            </a:r>
          </a:p>
          <a:p>
            <a:pPr marL="0" indent="0">
              <a:lnSpc>
                <a:spcPct val="90000"/>
              </a:lnSpc>
              <a:spcAft>
                <a:spcPts val="1200"/>
              </a:spcAft>
              <a:buNone/>
            </a:pPr>
            <a:r>
              <a:rPr lang="en-US" sz="2400" dirty="0"/>
              <a:t>To subscribe to the listserv, go the Community Day School Email List web page at: </a:t>
            </a:r>
            <a:r>
              <a:rPr lang="en-US" sz="2400" dirty="0">
                <a:hlinkClick r:id="rId2" tooltip="Community Day School Email List web page"/>
              </a:rPr>
              <a:t>https://www.cde.ca.gov/sp/eo/cd/cdsmail.asp</a:t>
            </a:r>
            <a:r>
              <a:rPr lang="en-US" sz="2400" dirty="0"/>
              <a:t>. Provide your email address and name. Then, select the Join Community Day School E-mail List button.</a:t>
            </a:r>
          </a:p>
          <a:p>
            <a:endParaRPr lang="en-US" sz="2400" dirty="0"/>
          </a:p>
        </p:txBody>
      </p:sp>
      <p:sp>
        <p:nvSpPr>
          <p:cNvPr id="4" name="Slide Number Placeholder 3">
            <a:extLst>
              <a:ext uri="{FF2B5EF4-FFF2-40B4-BE49-F238E27FC236}">
                <a16:creationId xmlns:a16="http://schemas.microsoft.com/office/drawing/2014/main" id="{ACD778D5-02B5-3E08-3FBC-27B94C91836A}"/>
              </a:ext>
            </a:extLst>
          </p:cNvPr>
          <p:cNvSpPr>
            <a:spLocks noGrp="1"/>
          </p:cNvSpPr>
          <p:nvPr>
            <p:ph type="sldNum" sz="quarter" idx="12"/>
          </p:nvPr>
        </p:nvSpPr>
        <p:spPr/>
        <p:txBody>
          <a:bodyPr/>
          <a:lstStyle/>
          <a:p>
            <a:pPr>
              <a:defRPr/>
            </a:pPr>
            <a:fld id="{44D49D5E-395F-45AE-94B9-00F533986075}" type="slidenum">
              <a:rPr lang="en-US" altLang="en-US" smtClean="0"/>
              <a:pPr>
                <a:defRPr/>
              </a:pPr>
              <a:t>75</a:t>
            </a:fld>
            <a:endParaRPr lang="en-US" altLang="en-US" dirty="0"/>
          </a:p>
        </p:txBody>
      </p:sp>
    </p:spTree>
    <p:extLst>
      <p:ext uri="{BB962C8B-B14F-4D97-AF65-F5344CB8AC3E}">
        <p14:creationId xmlns:p14="http://schemas.microsoft.com/office/powerpoint/2010/main" val="2027683233"/>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04AC61-7C7C-C5FC-5D25-C1B6DBC90544}"/>
              </a:ext>
            </a:extLst>
          </p:cNvPr>
          <p:cNvSpPr>
            <a:spLocks noGrp="1"/>
          </p:cNvSpPr>
          <p:nvPr>
            <p:ph type="title"/>
          </p:nvPr>
        </p:nvSpPr>
        <p:spPr>
          <a:xfrm>
            <a:off x="1828800" y="76200"/>
            <a:ext cx="7162800" cy="1143000"/>
          </a:xfrm>
        </p:spPr>
        <p:txBody>
          <a:bodyPr/>
          <a:lstStyle/>
          <a:p>
            <a:r>
              <a:rPr lang="en-US" dirty="0"/>
              <a:t>Listserv: </a:t>
            </a:r>
            <a:br>
              <a:rPr lang="en-US" dirty="0"/>
            </a:br>
            <a:r>
              <a:rPr lang="en-US" dirty="0"/>
              <a:t>Continuation Education</a:t>
            </a:r>
          </a:p>
        </p:txBody>
      </p:sp>
      <p:sp>
        <p:nvSpPr>
          <p:cNvPr id="3" name="Content Placeholder 2">
            <a:extLst>
              <a:ext uri="{FF2B5EF4-FFF2-40B4-BE49-F238E27FC236}">
                <a16:creationId xmlns:a16="http://schemas.microsoft.com/office/drawing/2014/main" id="{A52D1CBF-5636-D630-7467-81E260D4A08C}"/>
              </a:ext>
            </a:extLst>
          </p:cNvPr>
          <p:cNvSpPr>
            <a:spLocks noGrp="1"/>
          </p:cNvSpPr>
          <p:nvPr>
            <p:ph idx="1"/>
          </p:nvPr>
        </p:nvSpPr>
        <p:spPr>
          <a:xfrm>
            <a:off x="1828800" y="1371600"/>
            <a:ext cx="7162800" cy="4648200"/>
          </a:xfrm>
        </p:spPr>
        <p:txBody>
          <a:bodyPr/>
          <a:lstStyle/>
          <a:p>
            <a:pPr marL="0" indent="0">
              <a:lnSpc>
                <a:spcPct val="90000"/>
              </a:lnSpc>
              <a:spcAft>
                <a:spcPts val="1200"/>
              </a:spcAft>
              <a:buNone/>
            </a:pPr>
            <a:r>
              <a:rPr lang="en-US" sz="2400" dirty="0"/>
              <a:t>Join the continuation education listserv to receive timely information about the establishment and operation of continuation education schools and programs This includes professional development and funding opportunities, opportunities for your students, and policy and best practices.</a:t>
            </a:r>
          </a:p>
          <a:p>
            <a:pPr marL="0" indent="0">
              <a:lnSpc>
                <a:spcPct val="90000"/>
              </a:lnSpc>
              <a:spcAft>
                <a:spcPts val="1200"/>
              </a:spcAft>
              <a:buNone/>
            </a:pPr>
            <a:r>
              <a:rPr lang="en-US" sz="2400" dirty="0"/>
              <a:t>To subscribe to the listserv, go to the CDE Listservs web page at </a:t>
            </a:r>
            <a:r>
              <a:rPr lang="en-US" sz="2400" dirty="0">
                <a:hlinkClick r:id="rId2" tooltip="CDE Listservs web page"/>
              </a:rPr>
              <a:t>https://www.cde.ca.gov/re/di/cd/listservs.asp</a:t>
            </a:r>
            <a:r>
              <a:rPr lang="en-US" sz="2400" dirty="0"/>
              <a:t>. Select the subscribe link for the Continuation Education listserv. This will cause your default email program to open a blank pre-addressed email. There is no need to include a subject or message content. Simply send this email in order to submit your subscribe request. </a:t>
            </a:r>
          </a:p>
        </p:txBody>
      </p:sp>
      <p:sp>
        <p:nvSpPr>
          <p:cNvPr id="4" name="Slide Number Placeholder 3">
            <a:extLst>
              <a:ext uri="{FF2B5EF4-FFF2-40B4-BE49-F238E27FC236}">
                <a16:creationId xmlns:a16="http://schemas.microsoft.com/office/drawing/2014/main" id="{F90C42C8-3762-DCE0-948F-D33C4F7F4C32}"/>
              </a:ext>
            </a:extLst>
          </p:cNvPr>
          <p:cNvSpPr>
            <a:spLocks noGrp="1"/>
          </p:cNvSpPr>
          <p:nvPr>
            <p:ph type="sldNum" sz="quarter" idx="12"/>
          </p:nvPr>
        </p:nvSpPr>
        <p:spPr/>
        <p:txBody>
          <a:bodyPr/>
          <a:lstStyle/>
          <a:p>
            <a:pPr>
              <a:defRPr/>
            </a:pPr>
            <a:fld id="{44D49D5E-395F-45AE-94B9-00F533986075}" type="slidenum">
              <a:rPr lang="en-US" altLang="en-US" smtClean="0"/>
              <a:pPr>
                <a:defRPr/>
              </a:pPr>
              <a:t>76</a:t>
            </a:fld>
            <a:endParaRPr lang="en-US" altLang="en-US" dirty="0"/>
          </a:p>
        </p:txBody>
      </p:sp>
    </p:spTree>
    <p:extLst>
      <p:ext uri="{BB962C8B-B14F-4D97-AF65-F5344CB8AC3E}">
        <p14:creationId xmlns:p14="http://schemas.microsoft.com/office/powerpoint/2010/main" val="293732154"/>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497169-41A9-82EC-64A1-4F5AD9DA3F51}"/>
              </a:ext>
            </a:extLst>
          </p:cNvPr>
          <p:cNvSpPr>
            <a:spLocks noGrp="1"/>
          </p:cNvSpPr>
          <p:nvPr>
            <p:ph type="title"/>
          </p:nvPr>
        </p:nvSpPr>
        <p:spPr>
          <a:xfrm>
            <a:off x="1905000" y="304800"/>
            <a:ext cx="6858000" cy="1143000"/>
          </a:xfrm>
        </p:spPr>
        <p:txBody>
          <a:bodyPr/>
          <a:lstStyle/>
          <a:p>
            <a:r>
              <a:rPr lang="en-US" dirty="0"/>
              <a:t>Contact Information</a:t>
            </a:r>
          </a:p>
        </p:txBody>
      </p:sp>
      <p:sp>
        <p:nvSpPr>
          <p:cNvPr id="3" name="Content Placeholder 2">
            <a:extLst>
              <a:ext uri="{FF2B5EF4-FFF2-40B4-BE49-F238E27FC236}">
                <a16:creationId xmlns:a16="http://schemas.microsoft.com/office/drawing/2014/main" id="{60DA1E8E-1CC4-929D-9853-5A24225DAA40}"/>
              </a:ext>
            </a:extLst>
          </p:cNvPr>
          <p:cNvSpPr>
            <a:spLocks noGrp="1"/>
          </p:cNvSpPr>
          <p:nvPr>
            <p:ph idx="1"/>
          </p:nvPr>
        </p:nvSpPr>
        <p:spPr>
          <a:xfrm>
            <a:off x="1905000" y="1524000"/>
            <a:ext cx="6858000" cy="5410200"/>
          </a:xfrm>
        </p:spPr>
        <p:txBody>
          <a:bodyPr/>
          <a:lstStyle/>
          <a:p>
            <a:pPr marL="0" indent="0" algn="ctr">
              <a:spcBef>
                <a:spcPts val="0"/>
              </a:spcBef>
              <a:spcAft>
                <a:spcPts val="0"/>
              </a:spcAft>
              <a:buNone/>
            </a:pPr>
            <a:r>
              <a:rPr lang="en-US" sz="2400" b="1" dirty="0"/>
              <a:t>For application questions, please contact:</a:t>
            </a:r>
          </a:p>
          <a:p>
            <a:pPr marL="0" indent="0" algn="ctr">
              <a:spcBef>
                <a:spcPts val="0"/>
              </a:spcBef>
              <a:spcAft>
                <a:spcPts val="3000"/>
              </a:spcAft>
              <a:buNone/>
            </a:pPr>
            <a:r>
              <a:rPr lang="en-US" sz="2400" dirty="0"/>
              <a:t>Dan Sackheim,</a:t>
            </a:r>
            <a:br>
              <a:rPr lang="en-US" sz="2400" dirty="0"/>
            </a:br>
            <a:r>
              <a:rPr lang="en-US" sz="2400" dirty="0"/>
              <a:t>Education Programs Consultant</a:t>
            </a:r>
          </a:p>
          <a:p>
            <a:pPr marL="0" indent="0" algn="ctr">
              <a:spcBef>
                <a:spcPts val="0"/>
              </a:spcBef>
              <a:buNone/>
            </a:pPr>
            <a:r>
              <a:rPr lang="en-US" sz="2400" b="1" dirty="0"/>
              <a:t>For technical assistance, please contact:</a:t>
            </a:r>
          </a:p>
          <a:p>
            <a:pPr marL="0" indent="0" algn="ctr">
              <a:spcBef>
                <a:spcPts val="0"/>
              </a:spcBef>
              <a:spcAft>
                <a:spcPts val="4200"/>
              </a:spcAft>
              <a:buNone/>
            </a:pPr>
            <a:r>
              <a:rPr lang="en-US" sz="2400" dirty="0"/>
              <a:t>Darice Barefield,</a:t>
            </a:r>
            <a:br>
              <a:rPr lang="en-US" sz="2400" dirty="0"/>
            </a:br>
            <a:r>
              <a:rPr lang="en-US" sz="2400" dirty="0"/>
              <a:t>Associate Governmental Program Analyst</a:t>
            </a:r>
          </a:p>
          <a:p>
            <a:pPr marL="0" indent="0" algn="ctr">
              <a:spcBef>
                <a:spcPts val="0"/>
              </a:spcBef>
              <a:spcAft>
                <a:spcPts val="0"/>
              </a:spcAft>
              <a:buNone/>
            </a:pPr>
            <a:r>
              <a:rPr lang="en-US" sz="2400" dirty="0"/>
              <a:t>California Department of Education</a:t>
            </a:r>
          </a:p>
          <a:p>
            <a:pPr marL="0" indent="0" algn="ctr">
              <a:spcBef>
                <a:spcPts val="0"/>
              </a:spcBef>
              <a:spcAft>
                <a:spcPts val="0"/>
              </a:spcAft>
              <a:buNone/>
            </a:pPr>
            <a:r>
              <a:rPr lang="en-US" sz="2400" dirty="0"/>
              <a:t>Educational Options Office</a:t>
            </a:r>
          </a:p>
          <a:p>
            <a:pPr marL="0" indent="0" algn="ctr">
              <a:buNone/>
            </a:pPr>
            <a:r>
              <a:rPr lang="en-US" sz="2400" dirty="0"/>
              <a:t>916-323-2183</a:t>
            </a:r>
          </a:p>
          <a:p>
            <a:pPr marL="0" indent="0" algn="ctr">
              <a:spcBef>
                <a:spcPts val="0"/>
              </a:spcBef>
              <a:buNone/>
            </a:pPr>
            <a:r>
              <a:rPr lang="en-US" sz="2400" dirty="0">
                <a:hlinkClick r:id="rId2"/>
              </a:rPr>
              <a:t>CommunityDaySch@cde.ca.gov</a:t>
            </a:r>
            <a:r>
              <a:rPr lang="en-US" sz="2400" dirty="0"/>
              <a:t> </a:t>
            </a:r>
          </a:p>
          <a:p>
            <a:pPr marL="0" indent="0" algn="ctr">
              <a:spcBef>
                <a:spcPts val="0"/>
              </a:spcBef>
              <a:buNone/>
            </a:pPr>
            <a:r>
              <a:rPr lang="en-US" sz="2400" dirty="0">
                <a:hlinkClick r:id="rId3"/>
              </a:rPr>
              <a:t>ContinuationEduc@cde.ca.gov</a:t>
            </a:r>
            <a:endParaRPr lang="en-US" sz="2400" dirty="0"/>
          </a:p>
          <a:p>
            <a:pPr marL="0" indent="0">
              <a:spcAft>
                <a:spcPts val="1800"/>
              </a:spcAft>
              <a:buNone/>
            </a:pPr>
            <a:endParaRPr lang="en-US" sz="2400" dirty="0"/>
          </a:p>
          <a:p>
            <a:pPr marL="0" indent="0">
              <a:buNone/>
            </a:pPr>
            <a:endParaRPr lang="en-US" sz="2400" dirty="0"/>
          </a:p>
          <a:p>
            <a:pPr marL="0" indent="0">
              <a:buNone/>
            </a:pPr>
            <a:endParaRPr lang="en-US" sz="2400" dirty="0"/>
          </a:p>
        </p:txBody>
      </p:sp>
      <p:sp>
        <p:nvSpPr>
          <p:cNvPr id="4" name="Slide Number Placeholder 3">
            <a:extLst>
              <a:ext uri="{FF2B5EF4-FFF2-40B4-BE49-F238E27FC236}">
                <a16:creationId xmlns:a16="http://schemas.microsoft.com/office/drawing/2014/main" id="{6A672D58-62DD-265D-1469-DF8C7F3E561C}"/>
              </a:ext>
            </a:extLst>
          </p:cNvPr>
          <p:cNvSpPr>
            <a:spLocks noGrp="1"/>
          </p:cNvSpPr>
          <p:nvPr>
            <p:ph type="sldNum" sz="quarter" idx="12"/>
          </p:nvPr>
        </p:nvSpPr>
        <p:spPr/>
        <p:txBody>
          <a:bodyPr/>
          <a:lstStyle/>
          <a:p>
            <a:pPr>
              <a:defRPr/>
            </a:pPr>
            <a:fld id="{44D49D5E-395F-45AE-94B9-00F533986075}" type="slidenum">
              <a:rPr lang="en-US" altLang="en-US" smtClean="0"/>
              <a:pPr>
                <a:defRPr/>
              </a:pPr>
              <a:t>77</a:t>
            </a:fld>
            <a:endParaRPr lang="en-US" altLang="en-US" dirty="0"/>
          </a:p>
        </p:txBody>
      </p:sp>
    </p:spTree>
    <p:extLst>
      <p:ext uri="{BB962C8B-B14F-4D97-AF65-F5344CB8AC3E}">
        <p14:creationId xmlns:p14="http://schemas.microsoft.com/office/powerpoint/2010/main" val="3894252385"/>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41997F-9476-12F9-4855-8159E851B6F8}"/>
              </a:ext>
            </a:extLst>
          </p:cNvPr>
          <p:cNvSpPr>
            <a:spLocks noGrp="1"/>
          </p:cNvSpPr>
          <p:nvPr>
            <p:ph type="title"/>
          </p:nvPr>
        </p:nvSpPr>
        <p:spPr>
          <a:xfrm>
            <a:off x="1828800" y="457200"/>
            <a:ext cx="6938962" cy="1143000"/>
          </a:xfrm>
        </p:spPr>
        <p:txBody>
          <a:bodyPr/>
          <a:lstStyle/>
          <a:p>
            <a:r>
              <a:rPr lang="en-US" sz="3300" dirty="0"/>
              <a:t>California Continuation Education Association Plus 2025 State Conference</a:t>
            </a:r>
          </a:p>
        </p:txBody>
      </p:sp>
      <p:sp>
        <p:nvSpPr>
          <p:cNvPr id="3" name="Content Placeholder 2">
            <a:extLst>
              <a:ext uri="{FF2B5EF4-FFF2-40B4-BE49-F238E27FC236}">
                <a16:creationId xmlns:a16="http://schemas.microsoft.com/office/drawing/2014/main" id="{2D1E9DDF-1932-8261-F047-E9134D2F265B}"/>
              </a:ext>
            </a:extLst>
          </p:cNvPr>
          <p:cNvSpPr>
            <a:spLocks noGrp="1"/>
          </p:cNvSpPr>
          <p:nvPr>
            <p:ph idx="1"/>
          </p:nvPr>
        </p:nvSpPr>
        <p:spPr>
          <a:xfrm>
            <a:off x="1828801" y="2362200"/>
            <a:ext cx="6938962" cy="4114800"/>
          </a:xfrm>
        </p:spPr>
        <p:txBody>
          <a:bodyPr/>
          <a:lstStyle/>
          <a:p>
            <a:pPr marL="0" indent="0">
              <a:buNone/>
            </a:pPr>
            <a:r>
              <a:rPr lang="en-US" sz="2400" b="1" dirty="0"/>
              <a:t>General Details About the Conference</a:t>
            </a:r>
          </a:p>
          <a:p>
            <a:pPr>
              <a:spcBef>
                <a:spcPts val="1000"/>
              </a:spcBef>
            </a:pPr>
            <a:r>
              <a:rPr lang="en-US" sz="2400" dirty="0"/>
              <a:t>Date: April 24–27, 2025</a:t>
            </a:r>
          </a:p>
          <a:p>
            <a:pPr>
              <a:spcBef>
                <a:spcPts val="1000"/>
              </a:spcBef>
              <a:spcAft>
                <a:spcPts val="0"/>
              </a:spcAft>
            </a:pPr>
            <a:r>
              <a:rPr lang="en-US" sz="2400" dirty="0"/>
              <a:t>Location: San Diego, California</a:t>
            </a:r>
          </a:p>
          <a:p>
            <a:pPr>
              <a:spcBef>
                <a:spcPts val="1000"/>
              </a:spcBef>
              <a:spcAft>
                <a:spcPts val="4200"/>
              </a:spcAft>
            </a:pPr>
            <a:r>
              <a:rPr lang="en-US" sz="2400" dirty="0"/>
              <a:t>Model Schools Gala Awards Ceremony and Dinner: April 26, 2025, at 7 p.m.</a:t>
            </a:r>
          </a:p>
          <a:p>
            <a:pPr marL="0" indent="0" algn="ctr">
              <a:spcAft>
                <a:spcPts val="0"/>
              </a:spcAft>
              <a:buNone/>
            </a:pPr>
            <a:r>
              <a:rPr lang="en-US" sz="2400" dirty="0"/>
              <a:t>For more information, please visit the CCEA Plus Conference 2025 web page at </a:t>
            </a:r>
            <a:r>
              <a:rPr lang="en-US" sz="2400" dirty="0">
                <a:hlinkClick r:id="rId2"/>
              </a:rPr>
              <a:t>https://cceanet.org/ccea-conference-2025/</a:t>
            </a:r>
            <a:r>
              <a:rPr lang="en-US" sz="2400" dirty="0"/>
              <a:t>. </a:t>
            </a:r>
          </a:p>
        </p:txBody>
      </p:sp>
      <p:sp>
        <p:nvSpPr>
          <p:cNvPr id="4" name="Slide Number Placeholder 3">
            <a:extLst>
              <a:ext uri="{FF2B5EF4-FFF2-40B4-BE49-F238E27FC236}">
                <a16:creationId xmlns:a16="http://schemas.microsoft.com/office/drawing/2014/main" id="{FC9D1EE0-1A0D-5BF8-7637-D73934DD6FD6}"/>
              </a:ext>
            </a:extLst>
          </p:cNvPr>
          <p:cNvSpPr>
            <a:spLocks noGrp="1"/>
          </p:cNvSpPr>
          <p:nvPr>
            <p:ph type="sldNum" sz="quarter" idx="12"/>
          </p:nvPr>
        </p:nvSpPr>
        <p:spPr/>
        <p:txBody>
          <a:bodyPr/>
          <a:lstStyle/>
          <a:p>
            <a:pPr>
              <a:defRPr/>
            </a:pPr>
            <a:fld id="{44D49D5E-395F-45AE-94B9-00F533986075}" type="slidenum">
              <a:rPr lang="en-US" altLang="en-US" smtClean="0"/>
              <a:pPr>
                <a:defRPr/>
              </a:pPr>
              <a:t>78</a:t>
            </a:fld>
            <a:endParaRPr lang="en-US" altLang="en-US" dirty="0"/>
          </a:p>
        </p:txBody>
      </p:sp>
    </p:spTree>
    <p:extLst>
      <p:ext uri="{BB962C8B-B14F-4D97-AF65-F5344CB8AC3E}">
        <p14:creationId xmlns:p14="http://schemas.microsoft.com/office/powerpoint/2010/main" val="375882677"/>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75248B-9339-7B4C-AC27-227A7586B769}"/>
              </a:ext>
            </a:extLst>
          </p:cNvPr>
          <p:cNvSpPr>
            <a:spLocks noGrp="1"/>
          </p:cNvSpPr>
          <p:nvPr>
            <p:ph type="title"/>
          </p:nvPr>
        </p:nvSpPr>
        <p:spPr>
          <a:xfrm>
            <a:off x="1909763" y="2362200"/>
            <a:ext cx="6858000" cy="1143000"/>
          </a:xfrm>
        </p:spPr>
        <p:txBody>
          <a:bodyPr/>
          <a:lstStyle/>
          <a:p>
            <a:r>
              <a:rPr lang="en-US" sz="7200" dirty="0"/>
              <a:t>Thank You</a:t>
            </a:r>
          </a:p>
        </p:txBody>
      </p:sp>
      <p:sp>
        <p:nvSpPr>
          <p:cNvPr id="3" name="Slide Number Placeholder 2">
            <a:extLst>
              <a:ext uri="{FF2B5EF4-FFF2-40B4-BE49-F238E27FC236}">
                <a16:creationId xmlns:a16="http://schemas.microsoft.com/office/drawing/2014/main" id="{8E38F925-3AA4-1773-F950-1603AD24BA93}"/>
              </a:ext>
            </a:extLst>
          </p:cNvPr>
          <p:cNvSpPr>
            <a:spLocks noGrp="1"/>
          </p:cNvSpPr>
          <p:nvPr>
            <p:ph type="sldNum" sz="quarter" idx="12"/>
          </p:nvPr>
        </p:nvSpPr>
        <p:spPr/>
        <p:txBody>
          <a:bodyPr/>
          <a:lstStyle/>
          <a:p>
            <a:pPr>
              <a:defRPr/>
            </a:pPr>
            <a:fld id="{F30AF8A1-53B2-4B27-92B5-2E9297874BE1}" type="slidenum">
              <a:rPr lang="en-US" altLang="en-US" smtClean="0"/>
              <a:pPr>
                <a:defRPr/>
              </a:pPr>
              <a:t>79</a:t>
            </a:fld>
            <a:endParaRPr lang="en-US" altLang="en-US" dirty="0"/>
          </a:p>
        </p:txBody>
      </p:sp>
    </p:spTree>
    <p:extLst>
      <p:ext uri="{BB962C8B-B14F-4D97-AF65-F5344CB8AC3E}">
        <p14:creationId xmlns:p14="http://schemas.microsoft.com/office/powerpoint/2010/main" val="4653606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32DCCD-E396-0344-B36E-DB905B37B882}"/>
              </a:ext>
            </a:extLst>
          </p:cNvPr>
          <p:cNvSpPr>
            <a:spLocks noGrp="1"/>
          </p:cNvSpPr>
          <p:nvPr>
            <p:ph type="title"/>
          </p:nvPr>
        </p:nvSpPr>
        <p:spPr>
          <a:xfrm>
            <a:off x="1983554" y="688522"/>
            <a:ext cx="6447501" cy="604157"/>
          </a:xfrm>
        </p:spPr>
        <p:txBody>
          <a:bodyPr>
            <a:noAutofit/>
          </a:bodyPr>
          <a:lstStyle/>
          <a:p>
            <a:r>
              <a:rPr lang="en-US" sz="4000" dirty="0"/>
              <a:t>The Role of </a:t>
            </a:r>
            <a:br>
              <a:rPr lang="en-US" sz="4000" dirty="0"/>
            </a:br>
            <a:r>
              <a:rPr lang="en-US" sz="4000" dirty="0"/>
              <a:t>Model School Educators</a:t>
            </a:r>
          </a:p>
        </p:txBody>
      </p:sp>
      <p:sp>
        <p:nvSpPr>
          <p:cNvPr id="3" name="Content Placeholder 2">
            <a:extLst>
              <a:ext uri="{FF2B5EF4-FFF2-40B4-BE49-F238E27FC236}">
                <a16:creationId xmlns:a16="http://schemas.microsoft.com/office/drawing/2014/main" id="{AD177E88-AED2-9D3B-4408-640DDC72352A}"/>
              </a:ext>
            </a:extLst>
          </p:cNvPr>
          <p:cNvSpPr>
            <a:spLocks noGrp="1"/>
          </p:cNvSpPr>
          <p:nvPr>
            <p:ph idx="1"/>
          </p:nvPr>
        </p:nvSpPr>
        <p:spPr>
          <a:xfrm>
            <a:off x="1983554" y="1946374"/>
            <a:ext cx="6750050" cy="3921025"/>
          </a:xfrm>
        </p:spPr>
        <p:txBody>
          <a:bodyPr>
            <a:noAutofit/>
          </a:bodyPr>
          <a:lstStyle/>
          <a:p>
            <a:pPr marL="0" indent="0">
              <a:spcBef>
                <a:spcPts val="0"/>
              </a:spcBef>
              <a:spcAft>
                <a:spcPts val="1200"/>
              </a:spcAft>
              <a:buNone/>
            </a:pPr>
            <a:r>
              <a:rPr lang="en-US" sz="2400" dirty="0"/>
              <a:t>The MCDS and MCHS educators may meet as groups, facilitated by the CDE Education Programs Consultant (EPC) who oversees community day schools and continuation education, to discuss how best to:</a:t>
            </a:r>
          </a:p>
          <a:p>
            <a:pPr>
              <a:lnSpc>
                <a:spcPct val="90000"/>
              </a:lnSpc>
              <a:spcAft>
                <a:spcPts val="1200"/>
              </a:spcAft>
              <a:buFont typeface="Arial" panose="020B0604020202020204" pitchFamily="34" charset="0"/>
              <a:buChar char="•"/>
            </a:pPr>
            <a:r>
              <a:rPr lang="en-US" sz="2400" dirty="0"/>
              <a:t>Bring forward their expertise and exemplary practices (and needs), through webinars, web pages, statewide or regional summits, etc.</a:t>
            </a:r>
          </a:p>
          <a:p>
            <a:pPr>
              <a:lnSpc>
                <a:spcPct val="90000"/>
              </a:lnSpc>
              <a:spcAft>
                <a:spcPts val="1200"/>
              </a:spcAft>
              <a:buFont typeface="Arial" panose="020B0604020202020204" pitchFamily="34" charset="0"/>
              <a:buChar char="•"/>
            </a:pPr>
            <a:r>
              <a:rPr lang="en-US" sz="2400" dirty="0"/>
              <a:t>The CDE EPC will document the participation of the MCDS and MCHS educators in providing their knowledge to others.</a:t>
            </a:r>
          </a:p>
        </p:txBody>
      </p:sp>
      <p:sp>
        <p:nvSpPr>
          <p:cNvPr id="4" name="Slide Number Placeholder 3">
            <a:extLst>
              <a:ext uri="{FF2B5EF4-FFF2-40B4-BE49-F238E27FC236}">
                <a16:creationId xmlns:a16="http://schemas.microsoft.com/office/drawing/2014/main" id="{CB3AF9A7-1780-62A1-4809-6848EC28B3A2}"/>
              </a:ext>
            </a:extLst>
          </p:cNvPr>
          <p:cNvSpPr>
            <a:spLocks noGrp="1"/>
          </p:cNvSpPr>
          <p:nvPr>
            <p:ph type="sldNum" sz="quarter" idx="12"/>
          </p:nvPr>
        </p:nvSpPr>
        <p:spPr/>
        <p:txBody>
          <a:bodyPr/>
          <a:lstStyle/>
          <a:p>
            <a:fld id="{1A814AAE-762C-4AC7-BD8A-A2CC080682BD}" type="slidenum">
              <a:rPr lang="en-US" smtClean="0"/>
              <a:pPr/>
              <a:t>8</a:t>
            </a:fld>
            <a:endParaRPr lang="en-US" dirty="0"/>
          </a:p>
        </p:txBody>
      </p:sp>
    </p:spTree>
    <p:extLst>
      <p:ext uri="{BB962C8B-B14F-4D97-AF65-F5344CB8AC3E}">
        <p14:creationId xmlns:p14="http://schemas.microsoft.com/office/powerpoint/2010/main" val="9661715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7D7141-2796-F88E-1C81-861F29C3D262}"/>
              </a:ext>
            </a:extLst>
          </p:cNvPr>
          <p:cNvSpPr>
            <a:spLocks noGrp="1"/>
          </p:cNvSpPr>
          <p:nvPr>
            <p:ph type="title"/>
          </p:nvPr>
        </p:nvSpPr>
        <p:spPr>
          <a:xfrm>
            <a:off x="1905000" y="76200"/>
            <a:ext cx="6858000" cy="1143000"/>
          </a:xfrm>
        </p:spPr>
        <p:txBody>
          <a:bodyPr/>
          <a:lstStyle/>
          <a:p>
            <a:r>
              <a:rPr lang="en-US" dirty="0"/>
              <a:t>Timeline (1)</a:t>
            </a:r>
          </a:p>
        </p:txBody>
      </p:sp>
      <p:graphicFrame>
        <p:nvGraphicFramePr>
          <p:cNvPr id="6" name="Content Placeholder 5">
            <a:extLst>
              <a:ext uri="{FF2B5EF4-FFF2-40B4-BE49-F238E27FC236}">
                <a16:creationId xmlns:a16="http://schemas.microsoft.com/office/drawing/2014/main" id="{24A2515C-7AC8-36E7-E997-95F23F0585E2}"/>
              </a:ext>
            </a:extLst>
          </p:cNvPr>
          <p:cNvGraphicFramePr>
            <a:graphicFrameLocks noGrp="1"/>
          </p:cNvGraphicFramePr>
          <p:nvPr>
            <p:ph idx="1"/>
            <p:extLst>
              <p:ext uri="{D42A27DB-BD31-4B8C-83A1-F6EECF244321}">
                <p14:modId xmlns:p14="http://schemas.microsoft.com/office/powerpoint/2010/main" val="364273778"/>
              </p:ext>
            </p:extLst>
          </p:nvPr>
        </p:nvGraphicFramePr>
        <p:xfrm>
          <a:off x="1905000" y="1143000"/>
          <a:ext cx="6934200" cy="5120640"/>
        </p:xfrm>
        <a:graphic>
          <a:graphicData uri="http://schemas.openxmlformats.org/drawingml/2006/table">
            <a:tbl>
              <a:tblPr firstRow="1" bandRow="1">
                <a:tableStyleId>{5C22544A-7EE6-4342-B048-85BDC9FD1C3A}</a:tableStyleId>
              </a:tblPr>
              <a:tblGrid>
                <a:gridCol w="2209800">
                  <a:extLst>
                    <a:ext uri="{9D8B030D-6E8A-4147-A177-3AD203B41FA5}">
                      <a16:colId xmlns:a16="http://schemas.microsoft.com/office/drawing/2014/main" val="2080066274"/>
                    </a:ext>
                  </a:extLst>
                </a:gridCol>
                <a:gridCol w="4724400">
                  <a:extLst>
                    <a:ext uri="{9D8B030D-6E8A-4147-A177-3AD203B41FA5}">
                      <a16:colId xmlns:a16="http://schemas.microsoft.com/office/drawing/2014/main" val="465470418"/>
                    </a:ext>
                  </a:extLst>
                </a:gridCol>
              </a:tblGrid>
              <a:tr h="370840">
                <a:tc>
                  <a:txBody>
                    <a:bodyPr/>
                    <a:lstStyle/>
                    <a:p>
                      <a:r>
                        <a:rPr lang="en-US" sz="2400" dirty="0">
                          <a:solidFill>
                            <a:schemeClr val="tx1"/>
                          </a:solidFill>
                        </a:rPr>
                        <a:t>Date </a:t>
                      </a:r>
                    </a:p>
                  </a:txBody>
                  <a:tcPr/>
                </a:tc>
                <a:tc>
                  <a:txBody>
                    <a:bodyPr/>
                    <a:lstStyle/>
                    <a:p>
                      <a:r>
                        <a:rPr lang="en-US" sz="2400" dirty="0">
                          <a:solidFill>
                            <a:schemeClr val="tx1"/>
                          </a:solidFill>
                        </a:rPr>
                        <a:t>Activity</a:t>
                      </a:r>
                    </a:p>
                  </a:txBody>
                  <a:tcPr/>
                </a:tc>
                <a:extLst>
                  <a:ext uri="{0D108BD9-81ED-4DB2-BD59-A6C34878D82A}">
                    <a16:rowId xmlns:a16="http://schemas.microsoft.com/office/drawing/2014/main" val="1599934833"/>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kern="1200" dirty="0">
                          <a:solidFill>
                            <a:schemeClr val="dk1"/>
                          </a:solidFill>
                          <a:effectLst/>
                        </a:rPr>
                        <a:t>April 3, 2025</a:t>
                      </a:r>
                      <a:endParaRPr lang="en-US" sz="2400" dirty="0">
                        <a:latin typeface="Arial" panose="020B0604020202020204" pitchFamily="34" charset="0"/>
                        <a:cs typeface="Arial" panose="020B0604020202020204" pitchFamily="34"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Applications available to the field</a:t>
                      </a:r>
                      <a:endParaRPr lang="en-US" sz="24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2774003364"/>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kern="1200" dirty="0">
                          <a:solidFill>
                            <a:schemeClr val="dk1"/>
                          </a:solidFill>
                          <a:effectLst/>
                        </a:rPr>
                        <a:t>April 16, 2025</a:t>
                      </a:r>
                      <a:endParaRPr lang="en-US" sz="2400" dirty="0">
                        <a:latin typeface="Arial" panose="020B0604020202020204" pitchFamily="34" charset="0"/>
                        <a:cs typeface="Arial" panose="020B0604020202020204" pitchFamily="34"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Application Webinar</a:t>
                      </a:r>
                      <a:endParaRPr lang="en-US" sz="24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3088923414"/>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kern="1200" dirty="0">
                          <a:solidFill>
                            <a:schemeClr val="dk1"/>
                          </a:solidFill>
                          <a:effectLst/>
                        </a:rPr>
                        <a:t>May 30, 2025</a:t>
                      </a:r>
                      <a:endParaRPr lang="en-US" sz="2400" dirty="0">
                        <a:latin typeface="Arial" panose="020B0604020202020204" pitchFamily="34" charset="0"/>
                        <a:cs typeface="Arial" panose="020B0604020202020204" pitchFamily="34"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Intent to Submit online forms to be completed</a:t>
                      </a:r>
                      <a:endParaRPr lang="en-US" sz="24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728368405"/>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kern="1200" dirty="0">
                          <a:solidFill>
                            <a:schemeClr val="dk1"/>
                          </a:solidFill>
                          <a:effectLst/>
                        </a:rPr>
                        <a:t>July 16, 2025</a:t>
                      </a:r>
                      <a:endParaRPr lang="en-US" sz="2400" dirty="0">
                        <a:latin typeface="Arial" panose="020B0604020202020204" pitchFamily="34" charset="0"/>
                        <a:cs typeface="Arial" panose="020B0604020202020204" pitchFamily="34"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Applications due</a:t>
                      </a:r>
                      <a:endParaRPr lang="en-US" sz="24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2128179501"/>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kern="1200" dirty="0">
                          <a:solidFill>
                            <a:schemeClr val="dk1"/>
                          </a:solidFill>
                          <a:effectLst/>
                        </a:rPr>
                        <a:t>September 5, 2025</a:t>
                      </a:r>
                      <a:endParaRPr lang="en-US" sz="2400" kern="1200" dirty="0">
                        <a:solidFill>
                          <a:schemeClr val="dk1"/>
                        </a:solidFill>
                        <a:effectLst/>
                        <a:latin typeface="Arial" panose="020B0604020202020204" pitchFamily="34" charset="0"/>
                        <a:ea typeface="+mn-ea"/>
                        <a:cs typeface="Arial" panose="020B0604020202020204" pitchFamily="34"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Applications reviewed and rated (Central)</a:t>
                      </a:r>
                      <a:endParaRPr lang="en-US" sz="24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4188625004"/>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September 19, 2025</a:t>
                      </a:r>
                      <a:endParaRPr lang="en-US" sz="2400" dirty="0">
                        <a:latin typeface="Arial" panose="020B0604020202020204" pitchFamily="34" charset="0"/>
                        <a:cs typeface="Arial" panose="020B0604020202020204" pitchFamily="34"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Applications reviewed and rated (Northern)</a:t>
                      </a:r>
                      <a:endParaRPr lang="en-US" sz="24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2513405102"/>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October 3, 2025</a:t>
                      </a:r>
                      <a:endParaRPr lang="en-US" sz="2400" dirty="0">
                        <a:latin typeface="Arial" panose="020B0604020202020204" pitchFamily="34" charset="0"/>
                        <a:cs typeface="Arial" panose="020B0604020202020204" pitchFamily="34"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Applications reviewed and rated (Southern)</a:t>
                      </a:r>
                      <a:endParaRPr lang="en-US" sz="24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24741898"/>
                  </a:ext>
                </a:extLst>
              </a:tr>
            </a:tbl>
          </a:graphicData>
        </a:graphic>
      </p:graphicFrame>
      <p:sp>
        <p:nvSpPr>
          <p:cNvPr id="4" name="Slide Number Placeholder 3">
            <a:extLst>
              <a:ext uri="{FF2B5EF4-FFF2-40B4-BE49-F238E27FC236}">
                <a16:creationId xmlns:a16="http://schemas.microsoft.com/office/drawing/2014/main" id="{5BB63DFD-EE8B-9789-C185-E151B907535B}"/>
              </a:ext>
            </a:extLst>
          </p:cNvPr>
          <p:cNvSpPr>
            <a:spLocks noGrp="1"/>
          </p:cNvSpPr>
          <p:nvPr>
            <p:ph type="sldNum" sz="quarter" idx="12"/>
          </p:nvPr>
        </p:nvSpPr>
        <p:spPr/>
        <p:txBody>
          <a:bodyPr/>
          <a:lstStyle/>
          <a:p>
            <a:pPr>
              <a:defRPr/>
            </a:pPr>
            <a:fld id="{44D49D5E-395F-45AE-94B9-00F533986075}" type="slidenum">
              <a:rPr lang="en-US" altLang="en-US" smtClean="0"/>
              <a:pPr>
                <a:defRPr/>
              </a:pPr>
              <a:t>9</a:t>
            </a:fld>
            <a:endParaRPr lang="en-US" altLang="en-US" dirty="0"/>
          </a:p>
        </p:txBody>
      </p:sp>
    </p:spTree>
    <p:extLst>
      <p:ext uri="{BB962C8B-B14F-4D97-AF65-F5344CB8AC3E}">
        <p14:creationId xmlns:p14="http://schemas.microsoft.com/office/powerpoint/2010/main" val="173094365"/>
      </p:ext>
    </p:extLst>
  </p:cSld>
  <p:clrMapOvr>
    <a:masterClrMapping/>
  </p:clrMapOvr>
</p:sld>
</file>

<file path=ppt/theme/theme1.xml><?xml version="1.0" encoding="utf-8"?>
<a:theme xmlns:a="http://schemas.openxmlformats.org/drawingml/2006/main" name="Master">
  <a:themeElements>
    <a:clrScheme name="Custom 20">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21218A"/>
      </a:hlink>
      <a:folHlink>
        <a:srgbClr val="21218A"/>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300" b="0" i="0" u="none" strike="noStrike" cap="none" normalizeH="0" baseline="0" smtClean="0">
            <a:ln>
              <a:noFill/>
            </a:ln>
            <a:solidFill>
              <a:srgbClr val="000054"/>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300" b="0" i="0" u="none" strike="noStrike" cap="none" normalizeH="0" baseline="0" smtClean="0">
            <a:ln>
              <a:noFill/>
            </a:ln>
            <a:solidFill>
              <a:srgbClr val="000054"/>
            </a:solidFill>
            <a:effectLst/>
            <a:latin typeface="Arial" charset="0"/>
          </a:defRPr>
        </a:defPPr>
      </a:lstStyle>
    </a:lnDef>
  </a:objectDefaults>
  <a:extraClrSchemeLst>
    <a:extraClrScheme>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Master</Template>
  <TotalTime>0</TotalTime>
  <Words>5585</Words>
  <Application>Microsoft Office PowerPoint</Application>
  <PresentationFormat>On-screen Show (4:3)</PresentationFormat>
  <Paragraphs>413</Paragraphs>
  <Slides>79</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79</vt:i4>
      </vt:variant>
    </vt:vector>
  </HeadingPairs>
  <TitlesOfParts>
    <vt:vector size="85" baseType="lpstr">
      <vt:lpstr>Arial</vt:lpstr>
      <vt:lpstr>Calibri</vt:lpstr>
      <vt:lpstr>Courier New</vt:lpstr>
      <vt:lpstr>Times</vt:lpstr>
      <vt:lpstr>Times New Roman</vt:lpstr>
      <vt:lpstr>Master</vt:lpstr>
      <vt:lpstr>Model Community Day School and Model Continuation High School Application Webinar  2025–26 Program Year Technical Assistance Webinar Wednesday, April 16, 2025</vt:lpstr>
      <vt:lpstr>Getting to Know You</vt:lpstr>
      <vt:lpstr>Overview (1)</vt:lpstr>
      <vt:lpstr>Overview (2)</vt:lpstr>
      <vt:lpstr>Background (1)</vt:lpstr>
      <vt:lpstr>Background (2)</vt:lpstr>
      <vt:lpstr>Purpose</vt:lpstr>
      <vt:lpstr>The Role of  Model School Educators</vt:lpstr>
      <vt:lpstr>Timeline (1)</vt:lpstr>
      <vt:lpstr>Timeline (2)</vt:lpstr>
      <vt:lpstr>Time for a Quick Poll </vt:lpstr>
      <vt:lpstr>Public Information</vt:lpstr>
      <vt:lpstr>Eligibility Criteria:  Community Day Schools</vt:lpstr>
      <vt:lpstr>Eligibility Criteria: Continuation High Schools</vt:lpstr>
      <vt:lpstr>Intent to Submit</vt:lpstr>
      <vt:lpstr>Overall Content  of the Application</vt:lpstr>
      <vt:lpstr>Narrative Statements</vt:lpstr>
      <vt:lpstr>How to Prepare the Narrative Statements</vt:lpstr>
      <vt:lpstr>Sample Narrative Statement (1)</vt:lpstr>
      <vt:lpstr>Sample Narrative Statement (2)</vt:lpstr>
      <vt:lpstr>Underlying Questions When  Writing Narrative Statements (1) </vt:lpstr>
      <vt:lpstr>Underlying Questions When  Writing Narrative Statements (2)</vt:lpstr>
      <vt:lpstr>Central Theme:  This Whole Child (1)</vt:lpstr>
      <vt:lpstr>Central Theme: This Whole Child (2)</vt:lpstr>
      <vt:lpstr>Narrative Statement 1:  School Profile (1) </vt:lpstr>
      <vt:lpstr>Narrative Statement 1:  School Profile (2) </vt:lpstr>
      <vt:lpstr>Narrative Statement 1:  School Profile (3) </vt:lpstr>
      <vt:lpstr>Narrative Statement 1:  School Profile (4) </vt:lpstr>
      <vt:lpstr>Narrative Statement 2: School Leadership and Management (1)</vt:lpstr>
      <vt:lpstr>Narrative Statement 2: School Leadership and Management (2)</vt:lpstr>
      <vt:lpstr>Narrative Statement 3: Educating “This Whole Child” (Instruction) (1) </vt:lpstr>
      <vt:lpstr>Narrative Statement 3: Educating “This Whole Child” (Instruction) (2) </vt:lpstr>
      <vt:lpstr>Narrative Statement 3: Educating “This Whole Child” (Instruction) (3) </vt:lpstr>
      <vt:lpstr>Narrative Statement 4: Educating “This Whole Child” (Social, Emotional and Mental Health and Development) (1)  </vt:lpstr>
      <vt:lpstr>Narrative Statement 4: Educating “This Whole Child” (Social, Emotional and Mental Health and Development) (2) </vt:lpstr>
      <vt:lpstr>Narrative Statement 4: Educating “This Whole Child” (Social, Emotional and Mental Health and Development) (3) </vt:lpstr>
      <vt:lpstr>Narrative Statement 4: Educating “This Whole Child” (Social, Emotional and Mental Health and Development) (4) </vt:lpstr>
      <vt:lpstr>Narrative Statement 4: Educating “This Whole Child” (Social, Emotional and Mental Health and Development) (5) </vt:lpstr>
      <vt:lpstr>Narrative Statement 4: Educating “This Whole Child” (Social, Emotional and Mental Health and Development) (Reference1) </vt:lpstr>
      <vt:lpstr>Narrative Statement 5:  School Evaluation of Effectiveness (1)</vt:lpstr>
      <vt:lpstr>Narrative Statement 5:  School Evaluation of Effectiveness (2)</vt:lpstr>
      <vt:lpstr>Narrative Statement 5:  School Evaluation of Effectiveness (3)</vt:lpstr>
      <vt:lpstr>Western Association of Schools and Colleges Accreditation for Community  Day Schools (1)</vt:lpstr>
      <vt:lpstr>Western Association of Schools and Colleges Accreditation for Community  Day Schools (2)</vt:lpstr>
      <vt:lpstr>Western Association of Schools and Colleges Accreditation for Continuation High Schools (1)</vt:lpstr>
      <vt:lpstr>Western Association of Schools and Colleges Accreditation for Continuation High Schools (2)</vt:lpstr>
      <vt:lpstr>Attachments (PDF Forms)</vt:lpstr>
      <vt:lpstr>Attachment A:  Application Cover Sheet</vt:lpstr>
      <vt:lpstr>Attachment B:  School Information Sheet</vt:lpstr>
      <vt:lpstr>Attachment C:  Certification Form (1)</vt:lpstr>
      <vt:lpstr>Attachment C:  Certification Form (2)</vt:lpstr>
      <vt:lpstr>Attachment D: Glossary (1)</vt:lpstr>
      <vt:lpstr>Attachment D: Glossary (2)</vt:lpstr>
      <vt:lpstr>Assembling the Application (1)</vt:lpstr>
      <vt:lpstr>Assembling the Application (2)</vt:lpstr>
      <vt:lpstr>Submitting the Application (1)</vt:lpstr>
      <vt:lpstr>Submitting the Application (2)</vt:lpstr>
      <vt:lpstr>Evaluation Process (1)</vt:lpstr>
      <vt:lpstr>Evaluation Process (2)</vt:lpstr>
      <vt:lpstr>Evaluation Process (3)</vt:lpstr>
      <vt:lpstr>Evaluation Process (4)</vt:lpstr>
      <vt:lpstr>Evaluation Process (5)</vt:lpstr>
      <vt:lpstr>Evaluation Process (6)</vt:lpstr>
      <vt:lpstr>Evaluation Process (7)</vt:lpstr>
      <vt:lpstr>Reasons for Disqualification from the Screening Process:  Community Day Schools</vt:lpstr>
      <vt:lpstr>Reasons for Disqualification from the Screening Process:  Continuation High Schools</vt:lpstr>
      <vt:lpstr>District Audit Report (1)</vt:lpstr>
      <vt:lpstr>District Audit Report (2)</vt:lpstr>
      <vt:lpstr>District Audit Report (3)</vt:lpstr>
      <vt:lpstr>Designation Period</vt:lpstr>
      <vt:lpstr>Obligation of Model Schools (1)</vt:lpstr>
      <vt:lpstr>Obligation of Model Schools (2)</vt:lpstr>
      <vt:lpstr>exFiles</vt:lpstr>
      <vt:lpstr>Questions &amp; Answers</vt:lpstr>
      <vt:lpstr>Listserv: Community Day School</vt:lpstr>
      <vt:lpstr>Listserv:  Continuation Education</vt:lpstr>
      <vt:lpstr>Contact Information</vt:lpstr>
      <vt:lpstr>California Continuation Education Association Plus 2025 State Conference</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2025-26 MCDS and MCHS Application Webinar - Awards and Recognition (CA Dept of Education)</dc:title>
  <dc:subject>Model Community Day School (MCDS) and Model Continuation High School (MCHS) Application Webinar 2025-26 Program Year.</dc:subject>
  <dc:creator/>
  <cp:keywords/>
  <cp:lastModifiedBy/>
  <cp:revision>1</cp:revision>
  <dcterms:created xsi:type="dcterms:W3CDTF">2025-04-18T20:08:25Z</dcterms:created>
  <dcterms:modified xsi:type="dcterms:W3CDTF">2025-04-22T14:31:55Z</dcterms:modified>
</cp:coreProperties>
</file>