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20"/>
  </p:notesMasterIdLst>
  <p:handoutMasterIdLst>
    <p:handoutMasterId r:id="rId21"/>
  </p:handoutMasterIdLst>
  <p:sldIdLst>
    <p:sldId id="326" r:id="rId2"/>
    <p:sldId id="327" r:id="rId3"/>
    <p:sldId id="330" r:id="rId4"/>
    <p:sldId id="290" r:id="rId5"/>
    <p:sldId id="300" r:id="rId6"/>
    <p:sldId id="302" r:id="rId7"/>
    <p:sldId id="317" r:id="rId8"/>
    <p:sldId id="304" r:id="rId9"/>
    <p:sldId id="312" r:id="rId10"/>
    <p:sldId id="313" r:id="rId11"/>
    <p:sldId id="305" r:id="rId12"/>
    <p:sldId id="512" r:id="rId13"/>
    <p:sldId id="511" r:id="rId14"/>
    <p:sldId id="310" r:id="rId15"/>
    <p:sldId id="315" r:id="rId16"/>
    <p:sldId id="316" r:id="rId17"/>
    <p:sldId id="319" r:id="rId18"/>
    <p:sldId id="510" r:id="rId19"/>
  </p:sldIdLst>
  <p:sldSz cx="12192000" cy="6858000"/>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55275"/>
    <a:srgbClr val="993300"/>
    <a:srgbClr val="1E5E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21" autoAdjust="0"/>
  </p:normalViewPr>
  <p:slideViewPr>
    <p:cSldViewPr snapToGrid="0">
      <p:cViewPr varScale="1">
        <p:scale>
          <a:sx n="55" d="100"/>
          <a:sy n="55" d="100"/>
        </p:scale>
        <p:origin x="1072" y="36"/>
      </p:cViewPr>
      <p:guideLst/>
    </p:cSldViewPr>
  </p:slideViewPr>
  <p:notesTextViewPr>
    <p:cViewPr>
      <p:scale>
        <a:sx n="1" d="1"/>
        <a:sy n="1" d="1"/>
      </p:scale>
      <p:origin x="0" y="0"/>
    </p:cViewPr>
  </p:notesTextViewPr>
  <p:notesViewPr>
    <p:cSldViewPr snapToGrid="0">
      <p:cViewPr varScale="1">
        <p:scale>
          <a:sx n="171" d="100"/>
          <a:sy n="171" d="100"/>
        </p:scale>
        <p:origin x="84" y="-42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9266523C-5B6B-4917-ACBD-5B142FA87CB1}" type="datetimeFigureOut">
              <a:rPr lang="en-US" smtClean="0"/>
              <a:t>2/20/2024</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28BCFB73-BD69-4747-8711-5CADA590E388}" type="datetimeFigureOut">
              <a:rPr lang="en-US" smtClean="0"/>
              <a:t>2/20/2024</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CD288F63-9FDF-44ED-A025-DC21EFE06F06}" type="slidenum">
              <a:rPr lang="en-US" smtClean="0"/>
              <a:t>‹#›</a:t>
            </a:fld>
            <a:endParaRPr lang="en-US"/>
          </a:p>
        </p:txBody>
      </p:sp>
    </p:spTree>
    <p:extLst>
      <p:ext uri="{BB962C8B-B14F-4D97-AF65-F5344CB8AC3E}">
        <p14:creationId xmlns:p14="http://schemas.microsoft.com/office/powerpoint/2010/main" val="328861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Question: </a:t>
            </a:r>
            <a:r>
              <a:rPr lang="en-US" b="0" dirty="0">
                <a:latin typeface="Arial" panose="020B0604020202020204" pitchFamily="34" charset="0"/>
                <a:cs typeface="Arial" panose="020B0604020202020204" pitchFamily="34" charset="0"/>
              </a:rPr>
              <a:t>May multiple spreadsheets be provided?</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No, we need one sortable spreadsheet with all the required information. </a:t>
            </a:r>
          </a:p>
        </p:txBody>
      </p:sp>
      <p:sp>
        <p:nvSpPr>
          <p:cNvPr id="4" name="Slide Number Placeholder 3"/>
          <p:cNvSpPr>
            <a:spLocks noGrp="1"/>
          </p:cNvSpPr>
          <p:nvPr>
            <p:ph type="sldNum" sz="quarter" idx="5"/>
          </p:nvPr>
        </p:nvSpPr>
        <p:spPr/>
        <p:txBody>
          <a:bodyPr/>
          <a:lstStyle/>
          <a:p>
            <a:fld id="{CD288F63-9FDF-44ED-A025-DC21EFE06F06}" type="slidenum">
              <a:rPr lang="en-US" smtClean="0"/>
              <a:t>10</a:t>
            </a:fld>
            <a:endParaRPr lang="en-US"/>
          </a:p>
        </p:txBody>
      </p:sp>
    </p:spTree>
    <p:extLst>
      <p:ext uri="{BB962C8B-B14F-4D97-AF65-F5344CB8AC3E}">
        <p14:creationId xmlns:p14="http://schemas.microsoft.com/office/powerpoint/2010/main" val="34654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SEI 09 – Paraprofessionals. This is the second part of SEI 09.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LEA shall ensure that all paraprofessionals working in Title I, Part A funded schools meet applicable state certification and licensure requirements which are listed on the next slide.</a:t>
            </a:r>
          </a:p>
          <a:p>
            <a:pPr lvl="1">
              <a:lnSpc>
                <a:spcPct val="100000"/>
              </a:lnSpc>
              <a:spcBef>
                <a:spcPts val="0"/>
              </a:spcBef>
              <a:spcAft>
                <a:spcPts val="1200"/>
              </a:spcAft>
              <a:buFont typeface="Arial" panose="020B0604020202020204" pitchFamily="34" charset="0"/>
              <a:buChar char="•"/>
            </a:pPr>
            <a:r>
              <a:rPr lang="en-US" dirty="0"/>
              <a:t>Completion of at least two years of study at an institution of higher education</a:t>
            </a:r>
            <a:r>
              <a:rPr lang="fr-FR" dirty="0"/>
              <a:t> (</a:t>
            </a:r>
            <a:r>
              <a:rPr lang="fr-FR" i="1" dirty="0"/>
              <a:t>EC</a:t>
            </a:r>
            <a:r>
              <a:rPr lang="fr-FR" dirty="0"/>
              <a:t> Section 45330[c][1])</a:t>
            </a:r>
          </a:p>
          <a:p>
            <a:pPr lvl="1">
              <a:lnSpc>
                <a:spcPct val="100000"/>
              </a:lnSpc>
              <a:spcBef>
                <a:spcPts val="0"/>
              </a:spcBef>
              <a:spcAft>
                <a:spcPts val="0"/>
              </a:spcAft>
              <a:buFont typeface="Arial" panose="020B0604020202020204" pitchFamily="34" charset="0"/>
              <a:buChar char="•"/>
            </a:pPr>
            <a:r>
              <a:rPr lang="en-US" dirty="0"/>
              <a:t>Possession of an associate’s degree or higher </a:t>
            </a:r>
            <a:r>
              <a:rPr lang="fr-FR" dirty="0"/>
              <a:t>(</a:t>
            </a:r>
            <a:r>
              <a:rPr lang="fr-FR" i="1" dirty="0"/>
              <a:t>EC</a:t>
            </a:r>
            <a:r>
              <a:rPr lang="fr-FR" dirty="0"/>
              <a:t> Section 45330[c][2])</a:t>
            </a:r>
            <a:r>
              <a:rPr lang="en-US" dirty="0"/>
              <a:t>, or</a:t>
            </a:r>
          </a:p>
          <a:p>
            <a:pPr lvl="1">
              <a:lnSpc>
                <a:spcPct val="100000"/>
              </a:lnSpc>
              <a:spcBef>
                <a:spcPts val="0"/>
              </a:spcBef>
              <a:spcAft>
                <a:spcPts val="0"/>
              </a:spcAft>
              <a:buFont typeface="Arial" panose="020B0604020202020204" pitchFamily="34" charset="0"/>
              <a:buChar char="•"/>
            </a:pPr>
            <a:r>
              <a:rPr lang="en-US" dirty="0"/>
              <a:t>Knowledge of, and ability to assist in, instructing reading, writing, and mathematics demonstrated through a local or state assessment, that is appropriate to the responsibilities to be assigned to the paraprofessional </a:t>
            </a:r>
            <a:r>
              <a:rPr lang="fr-FR" dirty="0"/>
              <a:t>(</a:t>
            </a:r>
            <a:r>
              <a:rPr lang="fr-FR" i="1" dirty="0"/>
              <a:t>EC</a:t>
            </a:r>
            <a:r>
              <a:rPr lang="fr-FR" dirty="0"/>
              <a:t> Section 45330[c][3])</a:t>
            </a:r>
            <a:endParaRPr lang="en-US"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335436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marR="0" indent="-1371600">
              <a:spcBef>
                <a:spcPts val="0"/>
              </a:spcBef>
              <a:spcAft>
                <a:spcPts val="12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Description:	Provide a sortable spreadsheet of paraprofessionals, including full names and qualifications.</a:t>
            </a:r>
          </a:p>
          <a:p>
            <a:pPr marL="1371600" marR="0" indent="-1371600">
              <a:spcBef>
                <a:spcPts val="0"/>
              </a:spcBef>
              <a:spcAft>
                <a:spcPts val="12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Item Instructions:	SEI 09: Submit </a:t>
            </a:r>
            <a:r>
              <a:rPr lang="en-US" sz="1800" dirty="0">
                <a:effectLst/>
                <a:latin typeface="Arial" panose="020B0604020202020204" pitchFamily="34" charset="0"/>
                <a:ea typeface="Calibri" panose="020F0502020204030204" pitchFamily="34" charset="0"/>
                <a:cs typeface="Times New Roman" panose="02020603050405020304" pitchFamily="18" charset="0"/>
              </a:rPr>
              <a:t>a sortable spreadsheet for each instructional paraprofessional districtwide which includes full name, school site, current assignment(s), and how each paraprofessional meets the qualification listed on slide 11. </a:t>
            </a: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12</a:t>
            </a:fld>
            <a:endParaRPr lang="en-US"/>
          </a:p>
        </p:txBody>
      </p:sp>
    </p:spTree>
    <p:extLst>
      <p:ext uri="{BB962C8B-B14F-4D97-AF65-F5344CB8AC3E}">
        <p14:creationId xmlns:p14="http://schemas.microsoft.com/office/powerpoint/2010/main" val="3742863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list </a:t>
            </a:r>
            <a:r>
              <a:rPr lang="en-US"/>
              <a:t>of paraprofessionals</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13</a:t>
            </a:fld>
            <a:endParaRPr lang="en-US"/>
          </a:p>
        </p:txBody>
      </p:sp>
    </p:spTree>
    <p:extLst>
      <p:ext uri="{BB962C8B-B14F-4D97-AF65-F5344CB8AC3E}">
        <p14:creationId xmlns:p14="http://schemas.microsoft.com/office/powerpoint/2010/main" val="424556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Question: </a:t>
            </a:r>
            <a:r>
              <a:rPr lang="en-US" b="0" dirty="0">
                <a:latin typeface="Arial" panose="020B0604020202020204" pitchFamily="34" charset="0"/>
                <a:cs typeface="Arial" panose="020B0604020202020204" pitchFamily="34" charset="0"/>
              </a:rPr>
              <a:t>Is an instructional aide a paraprofessional?</a:t>
            </a:r>
          </a:p>
          <a:p>
            <a:pPr marL="0" indent="0">
              <a:buNone/>
            </a:pPr>
            <a:endParaRPr lang="en-US" b="0"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California </a:t>
            </a:r>
            <a:r>
              <a:rPr lang="en-US" i="1" dirty="0">
                <a:latin typeface="Arial" panose="020B0604020202020204" pitchFamily="34" charset="0"/>
                <a:cs typeface="Arial" panose="020B0604020202020204" pitchFamily="34" charset="0"/>
              </a:rPr>
              <a:t>Education Code</a:t>
            </a:r>
            <a:r>
              <a:rPr lang="en-US" dirty="0">
                <a:latin typeface="Arial" panose="020B0604020202020204" pitchFamily="34" charset="0"/>
                <a:cs typeface="Arial" panose="020B0604020202020204" pitchFamily="34" charset="0"/>
              </a:rPr>
              <a:t> Section 45330 provides the following: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a:cs typeface="Arial"/>
              </a:rPr>
              <a:t>A paraprofessional means a person who assists classroom teachers and other certificated personnel in instructing reading, writing, and mathematics. A paraprofessional includes an instructional aide.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14</a:t>
            </a:fld>
            <a:endParaRPr lang="en-US"/>
          </a:p>
        </p:txBody>
      </p:sp>
    </p:spTree>
    <p:extLst>
      <p:ext uri="{BB962C8B-B14F-4D97-AF65-F5344CB8AC3E}">
        <p14:creationId xmlns:p14="http://schemas.microsoft.com/office/powerpoint/2010/main" val="2208038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Question: </a:t>
            </a:r>
            <a:r>
              <a:rPr lang="en-US" dirty="0">
                <a:latin typeface="Arial" panose="020B0604020202020204" pitchFamily="34" charset="0"/>
                <a:cs typeface="Arial" panose="020B0604020202020204" pitchFamily="34" charset="0"/>
              </a:rPr>
              <a:t>We have paraprofessionals who do not provide instructional support. Do they need to have the licensure requirements as a Title I paraprofessional if they are at a Title I site?</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Answer: </a:t>
            </a:r>
            <a:r>
              <a:rPr lang="en-US" sz="1200" dirty="0">
                <a:latin typeface="Arial" panose="020B0604020202020204" pitchFamily="34" charset="0"/>
                <a:cs typeface="Arial" panose="020B0604020202020204" pitchFamily="34" charset="0"/>
              </a:rPr>
              <a:t>No, if their role does not involve instructional support, such as a paraprofessional who solely provides personal care services or translation, they do not need to meet the Title I paraprofessional requirements.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34 </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Code of Federal Regulations</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200.58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15</a:t>
            </a:fld>
            <a:endParaRPr lang="en-US"/>
          </a:p>
        </p:txBody>
      </p:sp>
    </p:spTree>
    <p:extLst>
      <p:ext uri="{BB962C8B-B14F-4D97-AF65-F5344CB8AC3E}">
        <p14:creationId xmlns:p14="http://schemas.microsoft.com/office/powerpoint/2010/main" val="3238345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Question: </a:t>
            </a:r>
            <a:r>
              <a:rPr lang="en-US" dirty="0">
                <a:latin typeface="Arial" panose="020B0604020202020204" pitchFamily="34" charset="0"/>
                <a:cs typeface="Arial" panose="020B0604020202020204" pitchFamily="34" charset="0"/>
              </a:rPr>
              <a:t>Do we need to upload information on paraprofessionals employed at non-Title I sites?</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Yes, upload a sortable spreadsheet that includes all instructional paraprofessionals districtwide that indicate how they have met state certification and licensure requirements. </a:t>
            </a:r>
          </a:p>
        </p:txBody>
      </p:sp>
      <p:sp>
        <p:nvSpPr>
          <p:cNvPr id="4" name="Slide Number Placeholder 3"/>
          <p:cNvSpPr>
            <a:spLocks noGrp="1"/>
          </p:cNvSpPr>
          <p:nvPr>
            <p:ph type="sldNum" sz="quarter" idx="5"/>
          </p:nvPr>
        </p:nvSpPr>
        <p:spPr/>
        <p:txBody>
          <a:bodyPr/>
          <a:lstStyle/>
          <a:p>
            <a:fld id="{CD288F63-9FDF-44ED-A025-DC21EFE06F06}" type="slidenum">
              <a:rPr lang="en-US" smtClean="0"/>
              <a:t>16</a:t>
            </a:fld>
            <a:endParaRPr lang="en-US"/>
          </a:p>
        </p:txBody>
      </p:sp>
    </p:spTree>
    <p:extLst>
      <p:ext uri="{BB962C8B-B14F-4D97-AF65-F5344CB8AC3E}">
        <p14:creationId xmlns:p14="http://schemas.microsoft.com/office/powerpoint/2010/main" val="17505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Findings for SEI 09 staff credentials and paraprofessionals are often a result of the LEA not providing the staff credential list with the required information.</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Many LEAs, as a best practice, begin to pull the required data prior to the evidence review due date to ensure they have ample time to gather the information. </a:t>
            </a: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17</a:t>
            </a:fld>
            <a:endParaRPr lang="en-US"/>
          </a:p>
        </p:txBody>
      </p:sp>
    </p:spTree>
    <p:extLst>
      <p:ext uri="{BB962C8B-B14F-4D97-AF65-F5344CB8AC3E}">
        <p14:creationId xmlns:p14="http://schemas.microsoft.com/office/powerpoint/2010/main" val="241717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dirty="0"/>
              <a:t>Legal requirements for Supporting Effective Instruction (SEI) 09: Certification and Licensure</a:t>
            </a:r>
            <a:endParaRPr lang="en-US" dirty="0"/>
          </a:p>
          <a:p>
            <a:pPr marL="285750" indent="-285750">
              <a:spcAft>
                <a:spcPts val="600"/>
              </a:spcAft>
              <a:buFont typeface="Arial" panose="020B0604020202020204" pitchFamily="34" charset="0"/>
              <a:buChar char="•"/>
            </a:pPr>
            <a:r>
              <a:rPr lang="en-US" sz="1200" dirty="0"/>
              <a:t>Evidence requests</a:t>
            </a:r>
          </a:p>
          <a:p>
            <a:pPr marL="285750" indent="-285750">
              <a:spcAft>
                <a:spcPts val="600"/>
              </a:spcAft>
              <a:buFont typeface="Arial" panose="020B0604020202020204" pitchFamily="34" charset="0"/>
              <a:buChar char="•"/>
            </a:pPr>
            <a:r>
              <a:rPr lang="en-US" dirty="0"/>
              <a:t>Findings and resolutions </a:t>
            </a:r>
            <a:endParaRPr lang="en-US" sz="1200"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a:t>
            </a:fld>
            <a:endParaRPr lang="en-US"/>
          </a:p>
        </p:txBody>
      </p:sp>
    </p:spTree>
    <p:extLst>
      <p:ext uri="{BB962C8B-B14F-4D97-AF65-F5344CB8AC3E}">
        <p14:creationId xmlns:p14="http://schemas.microsoft.com/office/powerpoint/2010/main" val="216876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 understand the purpose of Title II, Part A. The purpose of Title II, Part A is to:</a:t>
            </a:r>
          </a:p>
          <a:p>
            <a:endParaRPr lang="en-US" dirty="0"/>
          </a:p>
          <a:p>
            <a:pPr marL="514350" indent="-514350">
              <a:buFont typeface="Arial" panose="020B0604020202020204" pitchFamily="34" charset="0"/>
              <a:buChar char="•"/>
            </a:pPr>
            <a:r>
              <a:rPr lang="en-US" dirty="0"/>
              <a:t>Increase student achievement consistent with the challenging state academic standards</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r>
              <a:rPr lang="en-US" dirty="0"/>
              <a:t>Improve the quality and effectiveness of teachers, principals, and other school leaders</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r>
              <a:rPr lang="en-US" dirty="0"/>
              <a:t>Increase the number of teachers, principals, and other school leaders who are effective in improving student academic achievement in schools</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r>
              <a:rPr lang="en-US" dirty="0"/>
              <a:t>Provide low-income and minority students greater access to effective teachers, principals, and other school leaders</a:t>
            </a:r>
          </a:p>
          <a:p>
            <a:pPr marL="514350" indent="-514350">
              <a:buAutoNum type="arabicPeriod"/>
            </a:pPr>
            <a:endParaRPr lang="en-US" dirty="0"/>
          </a:p>
          <a:p>
            <a:endParaRPr lang="en-US" dirty="0"/>
          </a:p>
          <a:p>
            <a:endParaRPr lang="en-US" dirty="0"/>
          </a:p>
          <a:p>
            <a:pPr>
              <a:spcAft>
                <a:spcPts val="1800"/>
              </a:spcAft>
            </a:pPr>
            <a:endParaRPr lang="en-US" dirty="0">
              <a:cs typeface="Calibri" panose="020F0502020204030204"/>
            </a:endParaRPr>
          </a:p>
          <a:p>
            <a:pPr algn="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87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SEI 09: Certification and Licensure</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All teachers and paraprofessionals meet applicable </a:t>
            </a:r>
            <a:r>
              <a:rPr lang="en-US" b="0" dirty="0">
                <a:latin typeface="Arial" panose="020B0604020202020204" pitchFamily="34" charset="0"/>
                <a:cs typeface="Arial" panose="020B0604020202020204" pitchFamily="34" charset="0"/>
              </a:rPr>
              <a:t>state certification and licensure requirements, </a:t>
            </a:r>
            <a:r>
              <a:rPr lang="en-US" dirty="0">
                <a:latin typeface="Arial" panose="020B0604020202020204" pitchFamily="34" charset="0"/>
                <a:cs typeface="Arial" panose="020B0604020202020204" pitchFamily="34" charset="0"/>
              </a:rPr>
              <a:t>including any requirements for certification obtained through alternative routes to certification.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Let’s look at teachers first and then we will dive into paraprofessionals. So, all teachers meet state certification and licensure requirements—what exactly does that mean? </a:t>
            </a:r>
          </a:p>
          <a:p>
            <a:endParaRPr lang="en-US" dirty="0">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4</a:t>
            </a:fld>
            <a:endParaRPr lang="en-US"/>
          </a:p>
        </p:txBody>
      </p:sp>
    </p:spTree>
    <p:extLst>
      <p:ext uri="{BB962C8B-B14F-4D97-AF65-F5344CB8AC3E}">
        <p14:creationId xmlns:p14="http://schemas.microsoft.com/office/powerpoint/2010/main" val="164783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SEI 09 requires the LEA or charter school to upload evidence into the California Department of Education Monitoring Tool (CMT) for all certificated staff. In the SEI instrument you will see the evidence requirement as shown on this page. The sortable spreadsheet must include all the information listed: teacher’s name, credentials, any subject matter authorizations they may have, school site, and their current assignment. If the teacher is assigned to more than one class, please list all the classes assigned to the teacher. This list must include all the classes a teacher teaches.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This information is required for all teachers in the district, not just the sites that are selected for review. </a:t>
            </a:r>
          </a:p>
        </p:txBody>
      </p:sp>
      <p:sp>
        <p:nvSpPr>
          <p:cNvPr id="4" name="Slide Number Placeholder 3"/>
          <p:cNvSpPr>
            <a:spLocks noGrp="1"/>
          </p:cNvSpPr>
          <p:nvPr>
            <p:ph type="sldNum" sz="quarter" idx="5"/>
          </p:nvPr>
        </p:nvSpPr>
        <p:spPr/>
        <p:txBody>
          <a:bodyPr/>
          <a:lstStyle/>
          <a:p>
            <a:fld id="{CD288F63-9FDF-44ED-A025-DC21EFE06F06}" type="slidenum">
              <a:rPr lang="en-US" smtClean="0"/>
              <a:t>5</a:t>
            </a:fld>
            <a:endParaRPr lang="en-US"/>
          </a:p>
        </p:txBody>
      </p:sp>
    </p:spTree>
    <p:extLst>
      <p:ext uri="{BB962C8B-B14F-4D97-AF65-F5344CB8AC3E}">
        <p14:creationId xmlns:p14="http://schemas.microsoft.com/office/powerpoint/2010/main" val="182615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panose="020B0604020202020204" pitchFamily="34" charset="0"/>
                <a:cs typeface="Arial" panose="020B0604020202020204" pitchFamily="34" charset="0"/>
              </a:rPr>
              <a:t>Here is an example of a sortable spreadsheet with staff credentials for a high school that could be uploaded into CMT as evidence. In this example the LEA has a teacher represented on multiple lines for each credential and/or authorization they hold when applicable.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a:p>
        </p:txBody>
      </p:sp>
    </p:spTree>
    <p:extLst>
      <p:ext uri="{BB962C8B-B14F-4D97-AF65-F5344CB8AC3E}">
        <p14:creationId xmlns:p14="http://schemas.microsoft.com/office/powerpoint/2010/main" val="281286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panose="020B0604020202020204" pitchFamily="34" charset="0"/>
                <a:cs typeface="Arial" panose="020B0604020202020204" pitchFamily="34" charset="0"/>
              </a:rPr>
              <a:t>Here is another example of a sortable spreadsheet with staff credentials for an elementary and middle school that could be uploaded into CMT as evidence. In this example the LEA has a teacher represented on multiple lines for each credential and/or authorization they hold when applicable.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a:p>
        </p:txBody>
      </p:sp>
    </p:spTree>
    <p:extLst>
      <p:ext uri="{BB962C8B-B14F-4D97-AF65-F5344CB8AC3E}">
        <p14:creationId xmlns:p14="http://schemas.microsoft.com/office/powerpoint/2010/main" val="299483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a:cs typeface="Arial"/>
              </a:rPr>
              <a:t>Question</a:t>
            </a:r>
            <a:r>
              <a:rPr lang="en-US" b="0" dirty="0">
                <a:latin typeface="Arial"/>
                <a:cs typeface="Arial"/>
              </a:rPr>
              <a:t>: Does the list need to include administrators and psychologist?</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No, the list only needs to include your certificated teachers. The list does not need to include custodians, psychologists, counselors, nurses, or non-teaching district personnel. </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372052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Question: </a:t>
            </a:r>
            <a:r>
              <a:rPr lang="en-US" b="0" dirty="0">
                <a:latin typeface="Arial" panose="020B0604020202020204" pitchFamily="34" charset="0"/>
                <a:cs typeface="Arial" panose="020B0604020202020204" pitchFamily="34" charset="0"/>
              </a:rPr>
              <a:t>Does the list need to include all certificated staff districtwide?</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Yes, </a:t>
            </a:r>
            <a:r>
              <a:rPr lang="en-US" dirty="0"/>
              <a:t>the list must include certificated staff districtwide. </a:t>
            </a:r>
            <a:r>
              <a:rPr lang="en-US" dirty="0">
                <a:latin typeface="Arial" panose="020B0604020202020204" pitchFamily="34" charset="0"/>
                <a:cs typeface="Arial" panose="020B0604020202020204" pitchFamily="34" charset="0"/>
              </a:rPr>
              <a:t>Title II is monitoring credentials for the entire district. </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9</a:t>
            </a:fld>
            <a:endParaRPr lang="en-US"/>
          </a:p>
        </p:txBody>
      </p:sp>
    </p:spTree>
    <p:extLst>
      <p:ext uri="{BB962C8B-B14F-4D97-AF65-F5344CB8AC3E}">
        <p14:creationId xmlns:p14="http://schemas.microsoft.com/office/powerpoint/2010/main" val="160260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2/20/2024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2/20/2024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2/20/2024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2/20/2024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2/20/2024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2/20/2024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2/20/2024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2/20/2024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join-Title-II@mlist.cde.ca.gov" TargetMode="External"/><Relationship Id="rId5" Type="http://schemas.openxmlformats.org/officeDocument/2006/relationships/hyperlink" Target="mailto:TitleII@cde.ca.gov" TargetMode="External"/><Relationship Id="rId4" Type="http://schemas.openxmlformats.org/officeDocument/2006/relationships/hyperlink" Target="https://www.cde.ca.gov/pd/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158461"/>
            <a:ext cx="9242425" cy="4008438"/>
          </a:xfrm>
        </p:spPr>
        <p:txBody>
          <a:bodyPr anchor="ctr">
            <a:normAutofit/>
          </a:bodyPr>
          <a:lstStyle/>
          <a:p>
            <a:pPr algn="ctr" eaLnBrk="1" fontAlgn="auto" hangingPunct="1">
              <a:lnSpc>
                <a:spcPct val="100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01860"/>
            <a:ext cx="9155112" cy="867405"/>
          </a:xfrm>
        </p:spPr>
        <p:txBody>
          <a:bodyPr rtlCol="0">
            <a:normAutofit/>
          </a:bodyPr>
          <a:lstStyle/>
          <a:p>
            <a:pPr algn="ctr" eaLnBrk="1" fontAlgn="auto" hangingPunct="1">
              <a:lnSpc>
                <a:spcPct val="150000"/>
              </a:lnSpc>
              <a:defRPr/>
            </a:pPr>
            <a:r>
              <a:rPr lang="en-US" sz="2800" b="1" dirty="0">
                <a:solidFill>
                  <a:schemeClr val="tx1"/>
                </a:solidFill>
                <a:cs typeface="Arial"/>
              </a:rPr>
              <a:t>SEI 09: Certification and Licensure</a:t>
            </a:r>
            <a:endParaRPr lang="en-US" sz="2800" b="1" dirty="0">
              <a:solidFill>
                <a:schemeClr val="tx1"/>
              </a:solidFill>
            </a:endParaRPr>
          </a:p>
          <a:p>
            <a:pPr algn="ctr" eaLnBrk="1" fontAlgn="auto" hangingPunct="1">
              <a:lnSpc>
                <a:spcPct val="150000"/>
              </a:lnSpc>
              <a:spcBef>
                <a:spcPts val="600"/>
              </a:spcBef>
              <a:defRPr/>
            </a:pPr>
            <a:endParaRPr lang="en-US" sz="2800" b="1" dirty="0">
              <a:solidFill>
                <a:schemeClr val="tx1"/>
              </a:solidFill>
              <a:cs typeface="Arial"/>
            </a:endParaRPr>
          </a:p>
        </p:txBody>
      </p:sp>
    </p:spTree>
    <p:extLst>
      <p:ext uri="{BB962C8B-B14F-4D97-AF65-F5344CB8AC3E}">
        <p14:creationId xmlns:p14="http://schemas.microsoft.com/office/powerpoint/2010/main" val="136271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84FFF94-2E03-4B43-8DB9-304C6F60D2C7}"/>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Staff Credentials – Question (3)</a:t>
            </a:r>
          </a:p>
        </p:txBody>
      </p:sp>
      <p:sp>
        <p:nvSpPr>
          <p:cNvPr id="3" name="Content Placeholder 2">
            <a:extLst>
              <a:ext uri="{FF2B5EF4-FFF2-40B4-BE49-F238E27FC236}">
                <a16:creationId xmlns:a16="http://schemas.microsoft.com/office/drawing/2014/main" id="{80018FF1-64F6-44EB-BEB6-59A9A994C8E5}"/>
              </a:ext>
            </a:extLst>
          </p:cNvPr>
          <p:cNvSpPr>
            <a:spLocks noGrp="1"/>
          </p:cNvSpPr>
          <p:nvPr>
            <p:ph idx="1"/>
          </p:nvPr>
        </p:nvSpPr>
        <p:spPr>
          <a:xfrm>
            <a:off x="1097279" y="2236304"/>
            <a:ext cx="5977938" cy="3652667"/>
          </a:xfrm>
        </p:spPr>
        <p:txBody>
          <a:bodyPr>
            <a:normAutofit/>
          </a:bodyPr>
          <a:lstStyle/>
          <a:p>
            <a:pPr marL="0" indent="0">
              <a:lnSpc>
                <a:spcPct val="100000"/>
              </a:lnSpc>
              <a:spcBef>
                <a:spcPts val="0"/>
              </a:spcBef>
              <a:spcAft>
                <a:spcPts val="1200"/>
              </a:spcAft>
              <a:buNone/>
            </a:pPr>
            <a:r>
              <a:rPr lang="en-US" sz="3200" b="1" dirty="0">
                <a:solidFill>
                  <a:srgbClr val="FFFFFF"/>
                </a:solidFill>
              </a:rPr>
              <a:t>Question: </a:t>
            </a:r>
            <a:r>
              <a:rPr lang="en-US" sz="3200" dirty="0">
                <a:solidFill>
                  <a:srgbClr val="FFFFFF"/>
                </a:solidFill>
              </a:rPr>
              <a:t>Can multiple spreadsheets be provided?</a:t>
            </a:r>
            <a:endParaRPr lang="en-US" sz="3200" b="1" dirty="0">
              <a:solidFill>
                <a:srgbClr val="FFFFFF"/>
              </a:solidFill>
            </a:endParaRPr>
          </a:p>
          <a:p>
            <a:pPr marL="0" indent="0">
              <a:lnSpc>
                <a:spcPct val="100000"/>
              </a:lnSpc>
              <a:spcBef>
                <a:spcPts val="0"/>
              </a:spcBef>
              <a:spcAft>
                <a:spcPts val="1200"/>
              </a:spcAft>
              <a:buNone/>
            </a:pPr>
            <a:r>
              <a:rPr lang="en-US" sz="3200" b="1" dirty="0">
                <a:solidFill>
                  <a:srgbClr val="FFFFFF"/>
                </a:solidFill>
              </a:rPr>
              <a:t>Answer: No</a:t>
            </a:r>
            <a:r>
              <a:rPr lang="en-US" sz="3200" dirty="0">
                <a:solidFill>
                  <a:srgbClr val="FFFFFF"/>
                </a:solidFill>
              </a:rPr>
              <a:t>, we need one sortable spreadsheet with all the required information. </a:t>
            </a:r>
            <a:endParaRPr lang="en-US" sz="3200" b="1" dirty="0">
              <a:solidFill>
                <a:srgbClr val="FFFFFF"/>
              </a:solidFill>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B6408B3A-49C7-C4E3-EE29-940D7867F1E1}"/>
              </a:ext>
              <a:ext uri="{C183D7F6-B498-43B3-948B-1728B52AA6E4}">
                <adec:decorative xmlns:adec="http://schemas.microsoft.com/office/drawing/2017/decorative" val="1"/>
              </a:ext>
            </a:extLst>
          </p:cNvPr>
          <p:cNvPicPr>
            <a:picLocks noChangeAspect="1"/>
          </p:cNvPicPr>
          <p:nvPr/>
        </p:nvPicPr>
        <p:blipFill rotWithShape="1">
          <a:blip r:embed="rId3"/>
          <a:srcRect l="44952" r="4960"/>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1D1A818F-FD5A-45F8-9A8D-61E6E13E3088}"/>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10</a:t>
            </a:fld>
            <a:endParaRPr lang="en-US"/>
          </a:p>
        </p:txBody>
      </p:sp>
    </p:spTree>
    <p:extLst>
      <p:ext uri="{BB962C8B-B14F-4D97-AF65-F5344CB8AC3E}">
        <p14:creationId xmlns:p14="http://schemas.microsoft.com/office/powerpoint/2010/main" val="325562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75680-5B93-45FC-A8D4-9ED87B751115}"/>
              </a:ext>
            </a:extLst>
          </p:cNvPr>
          <p:cNvSpPr>
            <a:spLocks noGrp="1"/>
          </p:cNvSpPr>
          <p:nvPr>
            <p:ph type="title"/>
          </p:nvPr>
        </p:nvSpPr>
        <p:spPr>
          <a:xfrm>
            <a:off x="781877" y="643467"/>
            <a:ext cx="3467569" cy="5571066"/>
          </a:xfrm>
        </p:spPr>
        <p:txBody>
          <a:bodyPr anchor="ctr">
            <a:normAutofit/>
          </a:bodyPr>
          <a:lstStyle/>
          <a:p>
            <a:r>
              <a:rPr lang="en-US" sz="3100" dirty="0">
                <a:solidFill>
                  <a:srgbClr val="FFFFFF"/>
                </a:solidFill>
              </a:rPr>
              <a:t>Supporting Effective Instruction 09 – Paraprofessionals </a:t>
            </a: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5AC7121-EC78-4699-BB43-10CD545D7583}"/>
              </a:ext>
            </a:extLst>
          </p:cNvPr>
          <p:cNvSpPr>
            <a:spLocks noGrp="1"/>
          </p:cNvSpPr>
          <p:nvPr>
            <p:ph idx="1"/>
          </p:nvPr>
        </p:nvSpPr>
        <p:spPr>
          <a:xfrm>
            <a:off x="4708479" y="643467"/>
            <a:ext cx="7246960" cy="5948402"/>
          </a:xfrm>
        </p:spPr>
        <p:txBody>
          <a:bodyPr anchor="ctr">
            <a:normAutofit/>
          </a:bodyPr>
          <a:lstStyle/>
          <a:p>
            <a:pPr marL="0" indent="0">
              <a:lnSpc>
                <a:spcPct val="100000"/>
              </a:lnSpc>
              <a:spcBef>
                <a:spcPts val="0"/>
              </a:spcBef>
              <a:spcAft>
                <a:spcPts val="1200"/>
              </a:spcAft>
              <a:buNone/>
            </a:pPr>
            <a:r>
              <a:rPr lang="en-US" sz="2400" dirty="0">
                <a:solidFill>
                  <a:srgbClr val="FFFFFF"/>
                </a:solidFill>
              </a:rPr>
              <a:t>LEA shall ensure that all paraprofessionals working in Title I, Part A funded schools meet applicable state certification and licensure requirements. </a:t>
            </a:r>
          </a:p>
          <a:p>
            <a:pPr lvl="1">
              <a:lnSpc>
                <a:spcPct val="100000"/>
              </a:lnSpc>
              <a:spcBef>
                <a:spcPts val="0"/>
              </a:spcBef>
              <a:spcAft>
                <a:spcPts val="1200"/>
              </a:spcAft>
              <a:buFont typeface="Arial" panose="020B0604020202020204" pitchFamily="34" charset="0"/>
              <a:buChar char="•"/>
            </a:pPr>
            <a:r>
              <a:rPr lang="en-US" dirty="0">
                <a:solidFill>
                  <a:srgbClr val="FFFFFF"/>
                </a:solidFill>
              </a:rPr>
              <a:t>Completion of at least two years of study at an institution of higher education</a:t>
            </a:r>
            <a:r>
              <a:rPr lang="fr-FR" dirty="0">
                <a:solidFill>
                  <a:srgbClr val="FFFFFF"/>
                </a:solidFill>
              </a:rPr>
              <a:t> (California </a:t>
            </a:r>
            <a:r>
              <a:rPr lang="fr-FR" i="1" dirty="0">
                <a:solidFill>
                  <a:srgbClr val="FFFFFF"/>
                </a:solidFill>
              </a:rPr>
              <a:t>Education Code </a:t>
            </a:r>
            <a:r>
              <a:rPr lang="fr-FR" dirty="0">
                <a:solidFill>
                  <a:srgbClr val="FFFFFF"/>
                </a:solidFill>
              </a:rPr>
              <a:t>[</a:t>
            </a:r>
            <a:r>
              <a:rPr lang="fr-FR" i="1" dirty="0">
                <a:solidFill>
                  <a:srgbClr val="FFFFFF"/>
                </a:solidFill>
              </a:rPr>
              <a:t>EC</a:t>
            </a:r>
            <a:r>
              <a:rPr lang="fr-FR" dirty="0">
                <a:solidFill>
                  <a:srgbClr val="FFFFFF"/>
                </a:solidFill>
              </a:rPr>
              <a:t>] Section 45330[c][1])</a:t>
            </a:r>
          </a:p>
          <a:p>
            <a:pPr lvl="1">
              <a:lnSpc>
                <a:spcPct val="100000"/>
              </a:lnSpc>
              <a:spcBef>
                <a:spcPts val="0"/>
              </a:spcBef>
              <a:spcAft>
                <a:spcPts val="1200"/>
              </a:spcAft>
              <a:buFont typeface="Arial" panose="020B0604020202020204" pitchFamily="34" charset="0"/>
              <a:buChar char="•"/>
            </a:pPr>
            <a:r>
              <a:rPr lang="en-US" dirty="0">
                <a:solidFill>
                  <a:srgbClr val="FFFFFF"/>
                </a:solidFill>
              </a:rPr>
              <a:t>Possession of an associate’s degree or higher </a:t>
            </a:r>
            <a:r>
              <a:rPr lang="fr-FR" dirty="0">
                <a:solidFill>
                  <a:srgbClr val="FFFFFF"/>
                </a:solidFill>
              </a:rPr>
              <a:t>(</a:t>
            </a:r>
            <a:r>
              <a:rPr lang="fr-FR" i="1" dirty="0">
                <a:solidFill>
                  <a:srgbClr val="FFFFFF"/>
                </a:solidFill>
              </a:rPr>
              <a:t>EC</a:t>
            </a:r>
            <a:r>
              <a:rPr lang="fr-FR" dirty="0">
                <a:solidFill>
                  <a:srgbClr val="FFFFFF"/>
                </a:solidFill>
              </a:rPr>
              <a:t> Section 45330[c][2])</a:t>
            </a:r>
            <a:r>
              <a:rPr lang="en-US" dirty="0">
                <a:solidFill>
                  <a:srgbClr val="FFFFFF"/>
                </a:solidFill>
              </a:rPr>
              <a:t>, or</a:t>
            </a:r>
          </a:p>
          <a:p>
            <a:pPr lvl="1">
              <a:lnSpc>
                <a:spcPct val="100000"/>
              </a:lnSpc>
              <a:spcBef>
                <a:spcPts val="0"/>
              </a:spcBef>
              <a:spcAft>
                <a:spcPts val="1200"/>
              </a:spcAft>
              <a:buFont typeface="Arial" panose="020B0604020202020204" pitchFamily="34" charset="0"/>
              <a:buChar char="•"/>
            </a:pPr>
            <a:r>
              <a:rPr lang="en-US" dirty="0">
                <a:solidFill>
                  <a:srgbClr val="FFFFFF"/>
                </a:solidFill>
              </a:rPr>
              <a:t>Knowledge of, and ability to assist in, instructing reading, writing, and mathematics demonstrated through a local or state assessment, that is appropriate to the responsibilities to be assigned to the paraprofessional </a:t>
            </a:r>
            <a:r>
              <a:rPr lang="fr-FR" dirty="0">
                <a:solidFill>
                  <a:srgbClr val="FFFFFF"/>
                </a:solidFill>
              </a:rPr>
              <a:t>(</a:t>
            </a:r>
            <a:r>
              <a:rPr lang="fr-FR" i="1" dirty="0">
                <a:solidFill>
                  <a:srgbClr val="FFFFFF"/>
                </a:solidFill>
              </a:rPr>
              <a:t>EC</a:t>
            </a:r>
            <a:r>
              <a:rPr lang="fr-FR" dirty="0">
                <a:solidFill>
                  <a:srgbClr val="FFFFFF"/>
                </a:solidFill>
              </a:rPr>
              <a:t> Section 45330[c][3])</a:t>
            </a:r>
            <a:r>
              <a:rPr lang="en-US" dirty="0">
                <a:solidFill>
                  <a:srgbClr val="FFFFFF"/>
                </a:solidFill>
              </a:rPr>
              <a:t>.</a:t>
            </a:r>
          </a:p>
          <a:p>
            <a:pPr marL="0" indent="0">
              <a:lnSpc>
                <a:spcPct val="100000"/>
              </a:lnSpc>
              <a:spcBef>
                <a:spcPts val="0"/>
              </a:spcBef>
              <a:spcAft>
                <a:spcPts val="1200"/>
              </a:spcAft>
              <a:buNone/>
            </a:pPr>
            <a:endParaRPr lang="en-US" sz="2400" dirty="0">
              <a:solidFill>
                <a:srgbClr val="FFFFFF"/>
              </a:solidFill>
            </a:endParaRPr>
          </a:p>
        </p:txBody>
      </p:sp>
      <p:sp>
        <p:nvSpPr>
          <p:cNvPr id="4" name="Slide Number Placeholder 3">
            <a:extLst>
              <a:ext uri="{FF2B5EF4-FFF2-40B4-BE49-F238E27FC236}">
                <a16:creationId xmlns:a16="http://schemas.microsoft.com/office/drawing/2014/main" id="{47270DDB-5F38-40EE-90CC-3FC5FE5875BD}"/>
              </a:ext>
            </a:extLst>
          </p:cNvPr>
          <p:cNvSpPr>
            <a:spLocks noGrp="1"/>
          </p:cNvSpPr>
          <p:nvPr>
            <p:ph type="sldNum" sz="quarter" idx="12"/>
          </p:nvPr>
        </p:nvSpPr>
        <p:spPr>
          <a:xfrm>
            <a:off x="10455966" y="6459785"/>
            <a:ext cx="756517" cy="365125"/>
          </a:xfrm>
        </p:spPr>
        <p:txBody>
          <a:bodyPr>
            <a:normAutofit/>
          </a:bodyPr>
          <a:lstStyle/>
          <a:p>
            <a:pPr>
              <a:spcAft>
                <a:spcPts val="600"/>
              </a:spcAft>
            </a:pPr>
            <a:fld id="{469BC29B-CD14-4172-9B93-F334EF7BA94E}" type="slidenum">
              <a:rPr lang="en-US" smtClean="0"/>
              <a:pPr>
                <a:spcAft>
                  <a:spcPts val="600"/>
                </a:spcAft>
              </a:pPr>
              <a:t>11</a:t>
            </a:fld>
            <a:endParaRPr lang="en-US"/>
          </a:p>
        </p:txBody>
      </p:sp>
    </p:spTree>
    <p:extLst>
      <p:ext uri="{BB962C8B-B14F-4D97-AF65-F5344CB8AC3E}">
        <p14:creationId xmlns:p14="http://schemas.microsoft.com/office/powerpoint/2010/main" val="348864353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B78E-9183-EFAA-F1A5-186944D90818}"/>
              </a:ext>
            </a:extLst>
          </p:cNvPr>
          <p:cNvSpPr>
            <a:spLocks noGrp="1"/>
          </p:cNvSpPr>
          <p:nvPr>
            <p:ph type="title"/>
          </p:nvPr>
        </p:nvSpPr>
        <p:spPr/>
        <p:txBody>
          <a:bodyPr/>
          <a:lstStyle/>
          <a:p>
            <a:r>
              <a:rPr lang="en-US" dirty="0">
                <a:solidFill>
                  <a:schemeClr val="tx1"/>
                </a:solidFill>
              </a:rPr>
              <a:t>Paraprofessional Staff Authorizations Evidence</a:t>
            </a:r>
          </a:p>
        </p:txBody>
      </p:sp>
      <p:sp>
        <p:nvSpPr>
          <p:cNvPr id="3" name="Content Placeholder 2">
            <a:extLst>
              <a:ext uri="{FF2B5EF4-FFF2-40B4-BE49-F238E27FC236}">
                <a16:creationId xmlns:a16="http://schemas.microsoft.com/office/drawing/2014/main" id="{4B14DFE7-BC76-377D-9B41-BD092B44E1AD}"/>
              </a:ext>
            </a:extLst>
          </p:cNvPr>
          <p:cNvSpPr>
            <a:spLocks noGrp="1"/>
          </p:cNvSpPr>
          <p:nvPr>
            <p:ph idx="1"/>
          </p:nvPr>
        </p:nvSpPr>
        <p:spPr/>
        <p:txBody>
          <a:bodyPr/>
          <a:lstStyle/>
          <a:p>
            <a:pPr marL="0" indent="0">
              <a:lnSpc>
                <a:spcPct val="100000"/>
              </a:lnSpc>
              <a:spcBef>
                <a:spcPts val="0"/>
              </a:spcBef>
              <a:spcAft>
                <a:spcPts val="1200"/>
              </a:spcAft>
              <a:buNone/>
            </a:pPr>
            <a:r>
              <a:rPr lang="en-US" dirty="0">
                <a:solidFill>
                  <a:schemeClr val="tx1"/>
                </a:solidFill>
              </a:rPr>
              <a:t>Item Description: </a:t>
            </a:r>
            <a:r>
              <a:rPr lang="en-US" dirty="0">
                <a:solidFill>
                  <a:schemeClr val="tx1"/>
                </a:solidFill>
                <a:effectLst/>
                <a:latin typeface="Arial" panose="020B0604020202020204" pitchFamily="34" charset="0"/>
                <a:ea typeface="Calibri" panose="020F0502020204030204" pitchFamily="34" charset="0"/>
              </a:rPr>
              <a:t>Provide a sortable spreadsheet of 					paraprofessionals including full names and 			qualifications.</a:t>
            </a:r>
            <a:endParaRPr lang="en-US" dirty="0">
              <a:solidFill>
                <a:schemeClr val="tx1"/>
              </a:solidFill>
              <a:latin typeface="Arial" panose="020B0604020202020204" pitchFamily="34" charset="0"/>
            </a:endParaRPr>
          </a:p>
          <a:p>
            <a:pPr marL="0" indent="0">
              <a:lnSpc>
                <a:spcPct val="100000"/>
              </a:lnSpc>
              <a:spcBef>
                <a:spcPts val="0"/>
              </a:spcBef>
              <a:spcAft>
                <a:spcPts val="1200"/>
              </a:spcAft>
              <a:buNone/>
            </a:pPr>
            <a:r>
              <a:rPr lang="en-US" dirty="0">
                <a:solidFill>
                  <a:schemeClr val="tx1"/>
                </a:solidFill>
                <a:latin typeface="Arial" panose="020B0604020202020204" pitchFamily="34" charset="0"/>
              </a:rPr>
              <a:t>Item Instructions: </a:t>
            </a:r>
            <a:r>
              <a:rPr lang="en-US" dirty="0">
                <a:solidFill>
                  <a:schemeClr val="tx1"/>
                </a:solidFill>
                <a:effectLst/>
                <a:latin typeface="Arial" panose="020B0604020202020204" pitchFamily="34" charset="0"/>
                <a:ea typeface="Arial" panose="020B0604020202020204" pitchFamily="34" charset="0"/>
              </a:rPr>
              <a:t>Submit </a:t>
            </a:r>
            <a:r>
              <a:rPr lang="en-US" dirty="0">
                <a:solidFill>
                  <a:schemeClr val="tx1"/>
                </a:solidFill>
                <a:effectLst/>
                <a:latin typeface="Arial" panose="020B0604020202020204" pitchFamily="34" charset="0"/>
                <a:ea typeface="Calibri" panose="020F0502020204030204" pitchFamily="34" charset="0"/>
              </a:rPr>
              <a:t>a sortable spreadsheet for each 				instructional paraprofessional districtwide, 			which includes full name, school site, current 			assignment(s), and how each 					paraprofessional meets the qualifications.</a:t>
            </a:r>
            <a:endParaRPr lang="en-US" dirty="0">
              <a:solidFill>
                <a:schemeClr val="tx1"/>
              </a:solidFill>
            </a:endParaRPr>
          </a:p>
        </p:txBody>
      </p:sp>
      <p:sp>
        <p:nvSpPr>
          <p:cNvPr id="4" name="Slide Number Placeholder 3">
            <a:extLst>
              <a:ext uri="{FF2B5EF4-FFF2-40B4-BE49-F238E27FC236}">
                <a16:creationId xmlns:a16="http://schemas.microsoft.com/office/drawing/2014/main" id="{B27B58C8-B09C-4C86-B658-1E1584724737}"/>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265926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99F-CCF2-1CE0-F21E-522E5E35A1EE}"/>
              </a:ext>
            </a:extLst>
          </p:cNvPr>
          <p:cNvSpPr>
            <a:spLocks noGrp="1"/>
          </p:cNvSpPr>
          <p:nvPr>
            <p:ph type="title"/>
          </p:nvPr>
        </p:nvSpPr>
        <p:spPr/>
        <p:txBody>
          <a:bodyPr/>
          <a:lstStyle/>
          <a:p>
            <a:r>
              <a:rPr lang="en-US" dirty="0">
                <a:solidFill>
                  <a:schemeClr val="tx1"/>
                </a:solidFill>
              </a:rPr>
              <a:t>Example of Paraprofessional List</a:t>
            </a:r>
          </a:p>
        </p:txBody>
      </p:sp>
      <p:sp>
        <p:nvSpPr>
          <p:cNvPr id="4" name="Slide Number Placeholder 3">
            <a:extLst>
              <a:ext uri="{FF2B5EF4-FFF2-40B4-BE49-F238E27FC236}">
                <a16:creationId xmlns:a16="http://schemas.microsoft.com/office/drawing/2014/main" id="{72964A42-E639-6052-A55B-A65F60308601}"/>
              </a:ext>
            </a:extLst>
          </p:cNvPr>
          <p:cNvSpPr>
            <a:spLocks noGrp="1"/>
          </p:cNvSpPr>
          <p:nvPr>
            <p:ph type="sldNum" sz="quarter" idx="12"/>
          </p:nvPr>
        </p:nvSpPr>
        <p:spPr/>
        <p:txBody>
          <a:bodyPr/>
          <a:lstStyle/>
          <a:p>
            <a:fld id="{4E637404-0BCF-4192-AEAE-F6A882F231C4}" type="slidenum">
              <a:rPr lang="en-US" altLang="en-US" smtClean="0"/>
              <a:pPr/>
              <a:t>13</a:t>
            </a:fld>
            <a:endParaRPr lang="en-US" altLang="en-US"/>
          </a:p>
        </p:txBody>
      </p:sp>
      <p:pic>
        <p:nvPicPr>
          <p:cNvPr id="12" name="Content Placeholder 11" descr="A screenshot of an example paraprofessional list, including names, positions, location, and qualifications.">
            <a:extLst>
              <a:ext uri="{FF2B5EF4-FFF2-40B4-BE49-F238E27FC236}">
                <a16:creationId xmlns:a16="http://schemas.microsoft.com/office/drawing/2014/main" id="{1EEFAEFA-5DDC-E877-0FF7-D353668D2B7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375267" y="2067588"/>
            <a:ext cx="11441465" cy="1787857"/>
          </a:xfrm>
        </p:spPr>
      </p:pic>
    </p:spTree>
    <p:extLst>
      <p:ext uri="{BB962C8B-B14F-4D97-AF65-F5344CB8AC3E}">
        <p14:creationId xmlns:p14="http://schemas.microsoft.com/office/powerpoint/2010/main" val="81391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044D0-3D2D-460F-8607-572551DF9DF9}"/>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Paraprofessional Question (1)</a:t>
            </a:r>
          </a:p>
        </p:txBody>
      </p:sp>
      <p:pic>
        <p:nvPicPr>
          <p:cNvPr id="6" name="Picture 5">
            <a:extLst>
              <a:ext uri="{FF2B5EF4-FFF2-40B4-BE49-F238E27FC236}">
                <a16:creationId xmlns:a16="http://schemas.microsoft.com/office/drawing/2014/main" id="{38B86DFD-26D6-95B4-3209-81FDFD07027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B4A787-AA75-46FA-9EBF-FFD09140BFE8}"/>
              </a:ext>
            </a:extLst>
          </p:cNvPr>
          <p:cNvSpPr>
            <a:spLocks noGrp="1"/>
          </p:cNvSpPr>
          <p:nvPr>
            <p:ph idx="1"/>
          </p:nvPr>
        </p:nvSpPr>
        <p:spPr>
          <a:xfrm>
            <a:off x="4926842" y="2198913"/>
            <a:ext cx="6622901" cy="4365655"/>
          </a:xfrm>
        </p:spPr>
        <p:txBody>
          <a:bodyPr vert="horz" lIns="91440" tIns="45720" rIns="91440" bIns="45720" rtlCol="0">
            <a:norm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Is an instructional aide a paraprofessional?</a:t>
            </a:r>
          </a:p>
          <a:p>
            <a:pPr marL="0" indent="0">
              <a:lnSpc>
                <a:spcPct val="100000"/>
              </a:lnSpc>
              <a:spcBef>
                <a:spcPts val="0"/>
              </a:spcBef>
              <a:spcAft>
                <a:spcPts val="1200"/>
              </a:spcAft>
              <a:buNone/>
            </a:pPr>
            <a:r>
              <a:rPr lang="en-US" sz="2400" b="1" dirty="0">
                <a:solidFill>
                  <a:schemeClr val="tx1"/>
                </a:solidFill>
              </a:rPr>
              <a:t>Answer:</a:t>
            </a:r>
            <a:r>
              <a:rPr lang="en-US" sz="2400" b="1" i="1" dirty="0">
                <a:solidFill>
                  <a:schemeClr val="tx1"/>
                </a:solidFill>
              </a:rPr>
              <a:t> </a:t>
            </a:r>
            <a:r>
              <a:rPr lang="en-US" sz="2400" i="1" dirty="0">
                <a:solidFill>
                  <a:schemeClr val="tx1"/>
                </a:solidFill>
              </a:rPr>
              <a:t>EC </a:t>
            </a:r>
            <a:r>
              <a:rPr lang="en-US" sz="2400" dirty="0">
                <a:solidFill>
                  <a:schemeClr val="tx1"/>
                </a:solidFill>
              </a:rPr>
              <a:t>Section</a:t>
            </a:r>
            <a:r>
              <a:rPr lang="en-US" sz="2400" i="1" dirty="0">
                <a:solidFill>
                  <a:schemeClr val="tx1"/>
                </a:solidFill>
              </a:rPr>
              <a:t> </a:t>
            </a:r>
            <a:r>
              <a:rPr lang="en-US" sz="2400" dirty="0">
                <a:solidFill>
                  <a:schemeClr val="tx1"/>
                </a:solidFill>
              </a:rPr>
              <a:t>45330 provides the following: </a:t>
            </a:r>
          </a:p>
          <a:p>
            <a:pPr marL="0" indent="0">
              <a:lnSpc>
                <a:spcPct val="100000"/>
              </a:lnSpc>
              <a:spcBef>
                <a:spcPts val="0"/>
              </a:spcBef>
              <a:spcAft>
                <a:spcPts val="1200"/>
              </a:spcAft>
              <a:buNone/>
            </a:pPr>
            <a:r>
              <a:rPr lang="en-US" sz="2400" dirty="0">
                <a:solidFill>
                  <a:schemeClr val="tx1"/>
                </a:solidFill>
              </a:rPr>
              <a:t>A paraprofessional means a person who assists classroom teachers and other certificated personnel in instructing reading, writing, and mathematics. A paraprofessional includes an instructional aide.</a:t>
            </a:r>
            <a:endParaRPr lang="en-US" sz="2400" dirty="0">
              <a:solidFill>
                <a:schemeClr val="tx1"/>
              </a:solidFill>
              <a:cs typeface="Arial"/>
            </a:endParaRPr>
          </a:p>
        </p:txBody>
      </p:sp>
      <p:sp>
        <p:nvSpPr>
          <p:cNvPr id="4" name="Slide Number Placeholder 3">
            <a:extLst>
              <a:ext uri="{FF2B5EF4-FFF2-40B4-BE49-F238E27FC236}">
                <a16:creationId xmlns:a16="http://schemas.microsoft.com/office/drawing/2014/main" id="{4475D404-DCF5-4C73-ADBC-4E5510C70AED}"/>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14</a:t>
            </a:fld>
            <a:endParaRPr lang="en-US">
              <a:solidFill>
                <a:schemeClr val="tx1">
                  <a:lumMod val="75000"/>
                  <a:lumOff val="25000"/>
                </a:schemeClr>
              </a:solidFill>
            </a:endParaRPr>
          </a:p>
        </p:txBody>
      </p:sp>
    </p:spTree>
    <p:extLst>
      <p:ext uri="{BB962C8B-B14F-4D97-AF65-F5344CB8AC3E}">
        <p14:creationId xmlns:p14="http://schemas.microsoft.com/office/powerpoint/2010/main" val="44766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044D0-3D2D-460F-8607-572551DF9DF9}"/>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Paraprofessional – Question (2)</a:t>
            </a:r>
          </a:p>
        </p:txBody>
      </p:sp>
      <p:pic>
        <p:nvPicPr>
          <p:cNvPr id="6" name="Picture 5">
            <a:extLst>
              <a:ext uri="{FF2B5EF4-FFF2-40B4-BE49-F238E27FC236}">
                <a16:creationId xmlns:a16="http://schemas.microsoft.com/office/drawing/2014/main" id="{4C4F68C0-13E5-F44B-F515-F03BC58D5A6F}"/>
              </a:ext>
              <a:ext uri="{C183D7F6-B498-43B3-948B-1728B52AA6E4}">
                <adec:decorative xmlns:adec="http://schemas.microsoft.com/office/drawing/2017/decorative" val="1"/>
              </a:ext>
            </a:extLst>
          </p:cNvPr>
          <p:cNvPicPr>
            <a:picLocks noChangeAspect="1"/>
          </p:cNvPicPr>
          <p:nvPr/>
        </p:nvPicPr>
        <p:blipFill rotWithShape="1">
          <a:blip r:embed="rId3"/>
          <a:srcRect l="32770" r="29122"/>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B4A787-AA75-46FA-9EBF-FFD09140BFE8}"/>
              </a:ext>
            </a:extLst>
          </p:cNvPr>
          <p:cNvSpPr>
            <a:spLocks noGrp="1"/>
          </p:cNvSpPr>
          <p:nvPr>
            <p:ph idx="1"/>
          </p:nvPr>
        </p:nvSpPr>
        <p:spPr>
          <a:xfrm>
            <a:off x="4954136" y="2198913"/>
            <a:ext cx="6837529" cy="4365655"/>
          </a:xfrm>
        </p:spPr>
        <p:txBody>
          <a:bodyPr>
            <a:normAutofit/>
          </a:bodyPr>
          <a:lstStyle/>
          <a:p>
            <a:pPr marL="0" indent="0">
              <a:lnSpc>
                <a:spcPct val="110000"/>
              </a:lnSpc>
              <a:spcBef>
                <a:spcPts val="0"/>
              </a:spcBef>
              <a:spcAft>
                <a:spcPts val="1200"/>
              </a:spcAft>
              <a:buNone/>
            </a:pPr>
            <a:r>
              <a:rPr lang="en-US" sz="2400" b="1" dirty="0">
                <a:solidFill>
                  <a:schemeClr val="tx1"/>
                </a:solidFill>
              </a:rPr>
              <a:t>Question: </a:t>
            </a:r>
            <a:r>
              <a:rPr lang="en-US" sz="2400" dirty="0">
                <a:solidFill>
                  <a:schemeClr val="tx1"/>
                </a:solidFill>
              </a:rPr>
              <a:t>We have paraprofessionals who do not provide instructional support. Do they need to have the licensure requirements as a Title I paraprofessional if they are at a Title I site?</a:t>
            </a:r>
            <a:endParaRPr lang="en-US" sz="2400" b="1" dirty="0">
              <a:solidFill>
                <a:schemeClr val="tx1"/>
              </a:solidFill>
            </a:endParaRPr>
          </a:p>
          <a:p>
            <a:pPr marL="0" indent="0">
              <a:lnSpc>
                <a:spcPct val="110000"/>
              </a:lnSpc>
              <a:spcBef>
                <a:spcPts val="0"/>
              </a:spcBef>
              <a:spcAft>
                <a:spcPts val="1200"/>
              </a:spcAft>
              <a:buNone/>
            </a:pPr>
            <a:r>
              <a:rPr lang="en-US" sz="2400" b="1" dirty="0">
                <a:solidFill>
                  <a:schemeClr val="tx1"/>
                </a:solidFill>
              </a:rPr>
              <a:t>Answer: No</a:t>
            </a:r>
            <a:r>
              <a:rPr lang="en-US" sz="2400" dirty="0">
                <a:solidFill>
                  <a:schemeClr val="tx1"/>
                </a:solidFill>
              </a:rPr>
              <a:t>, if their role does not involve instructional support, such as a paraprofessional who solely provides personal care services or translation, they do not need to meet the Title I paraprofessional requirements. Title 34 </a:t>
            </a:r>
            <a:r>
              <a:rPr lang="en-US" sz="2400" i="1" dirty="0">
                <a:solidFill>
                  <a:schemeClr val="tx1"/>
                </a:solidFill>
              </a:rPr>
              <a:t>Code of Federal Regulations</a:t>
            </a:r>
            <a:r>
              <a:rPr lang="en-US" sz="2400" dirty="0">
                <a:solidFill>
                  <a:schemeClr val="tx1"/>
                </a:solidFill>
              </a:rPr>
              <a:t>, Section 200.58 </a:t>
            </a:r>
            <a:endParaRPr lang="en-US" sz="2400" dirty="0">
              <a:solidFill>
                <a:schemeClr val="tx1"/>
              </a:solidFill>
              <a:cs typeface="Arial"/>
            </a:endParaRPr>
          </a:p>
        </p:txBody>
      </p:sp>
      <p:sp>
        <p:nvSpPr>
          <p:cNvPr id="4" name="Slide Number Placeholder 3">
            <a:extLst>
              <a:ext uri="{FF2B5EF4-FFF2-40B4-BE49-F238E27FC236}">
                <a16:creationId xmlns:a16="http://schemas.microsoft.com/office/drawing/2014/main" id="{4475D404-DCF5-4C73-ADBC-4E5510C70AED}"/>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15</a:t>
            </a:fld>
            <a:endParaRPr lang="en-US">
              <a:solidFill>
                <a:schemeClr val="tx1">
                  <a:lumMod val="75000"/>
                  <a:lumOff val="25000"/>
                </a:schemeClr>
              </a:solidFill>
            </a:endParaRPr>
          </a:p>
        </p:txBody>
      </p:sp>
    </p:spTree>
    <p:extLst>
      <p:ext uri="{BB962C8B-B14F-4D97-AF65-F5344CB8AC3E}">
        <p14:creationId xmlns:p14="http://schemas.microsoft.com/office/powerpoint/2010/main" val="157882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044D0-3D2D-460F-8607-572551DF9DF9}"/>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Paraprofessional – Question (3)</a:t>
            </a:r>
          </a:p>
        </p:txBody>
      </p:sp>
      <p:pic>
        <p:nvPicPr>
          <p:cNvPr id="6" name="Picture 5">
            <a:extLst>
              <a:ext uri="{FF2B5EF4-FFF2-40B4-BE49-F238E27FC236}">
                <a16:creationId xmlns:a16="http://schemas.microsoft.com/office/drawing/2014/main" id="{DAD5FEB9-EA0B-2590-8453-63D1BD5D1F7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B4A787-AA75-46FA-9EBF-FFD09140BFE8}"/>
              </a:ext>
            </a:extLst>
          </p:cNvPr>
          <p:cNvSpPr>
            <a:spLocks noGrp="1"/>
          </p:cNvSpPr>
          <p:nvPr>
            <p:ph idx="1"/>
          </p:nvPr>
        </p:nvSpPr>
        <p:spPr>
          <a:xfrm>
            <a:off x="5181601" y="2198914"/>
            <a:ext cx="6368142" cy="3670180"/>
          </a:xfrm>
        </p:spPr>
        <p:txBody>
          <a:bodyPr>
            <a:normAutofit lnSpcReduction="10000"/>
          </a:bodyPr>
          <a:lstStyle/>
          <a:p>
            <a:pPr marL="0" indent="0">
              <a:lnSpc>
                <a:spcPct val="110000"/>
              </a:lnSpc>
              <a:spcBef>
                <a:spcPts val="0"/>
              </a:spcBef>
              <a:spcAft>
                <a:spcPts val="1200"/>
              </a:spcAft>
              <a:buNone/>
            </a:pPr>
            <a:r>
              <a:rPr lang="en-US" sz="2600" b="1" dirty="0">
                <a:solidFill>
                  <a:schemeClr val="tx1"/>
                </a:solidFill>
              </a:rPr>
              <a:t>Question: </a:t>
            </a:r>
            <a:r>
              <a:rPr lang="en-US" sz="2600" dirty="0">
                <a:solidFill>
                  <a:schemeClr val="tx1"/>
                </a:solidFill>
              </a:rPr>
              <a:t>Do we need to upload information on paraprofessionals employed at non-Title I sites?</a:t>
            </a:r>
            <a:endParaRPr lang="en-US" sz="2600" b="1" dirty="0">
              <a:solidFill>
                <a:schemeClr val="tx1"/>
              </a:solidFill>
            </a:endParaRPr>
          </a:p>
          <a:p>
            <a:pPr marL="0" indent="0">
              <a:lnSpc>
                <a:spcPct val="110000"/>
              </a:lnSpc>
              <a:spcBef>
                <a:spcPts val="0"/>
              </a:spcBef>
              <a:spcAft>
                <a:spcPts val="1200"/>
              </a:spcAft>
              <a:buNone/>
            </a:pPr>
            <a:r>
              <a:rPr lang="en-US" sz="2600" b="1" dirty="0">
                <a:solidFill>
                  <a:schemeClr val="tx1"/>
                </a:solidFill>
              </a:rPr>
              <a:t>Answer: Yes</a:t>
            </a:r>
            <a:r>
              <a:rPr lang="en-US" sz="2600" dirty="0">
                <a:solidFill>
                  <a:schemeClr val="tx1"/>
                </a:solidFill>
              </a:rPr>
              <a:t>, upload a sortable spreadsheet that includes all instructional paraprofessionals districtwide that indicates how they have met state certification and licensure requirements. </a:t>
            </a:r>
          </a:p>
        </p:txBody>
      </p:sp>
      <p:sp>
        <p:nvSpPr>
          <p:cNvPr id="4" name="Slide Number Placeholder 3">
            <a:extLst>
              <a:ext uri="{FF2B5EF4-FFF2-40B4-BE49-F238E27FC236}">
                <a16:creationId xmlns:a16="http://schemas.microsoft.com/office/drawing/2014/main" id="{4475D404-DCF5-4C73-ADBC-4E5510C70AED}"/>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16</a:t>
            </a:fld>
            <a:endParaRPr lang="en-US">
              <a:solidFill>
                <a:schemeClr val="tx1">
                  <a:lumMod val="75000"/>
                  <a:lumOff val="25000"/>
                </a:schemeClr>
              </a:solidFill>
            </a:endParaRPr>
          </a:p>
        </p:txBody>
      </p:sp>
    </p:spTree>
    <p:extLst>
      <p:ext uri="{BB962C8B-B14F-4D97-AF65-F5344CB8AC3E}">
        <p14:creationId xmlns:p14="http://schemas.microsoft.com/office/powerpoint/2010/main" val="112801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7072C-79E6-413C-A852-CD6A5B52261B}"/>
              </a:ext>
            </a:extLst>
          </p:cNvPr>
          <p:cNvSpPr>
            <a:spLocks noGrp="1"/>
          </p:cNvSpPr>
          <p:nvPr>
            <p:ph type="title"/>
          </p:nvPr>
        </p:nvSpPr>
        <p:spPr>
          <a:xfrm>
            <a:off x="6096000" y="635304"/>
            <a:ext cx="5715372" cy="1450757"/>
          </a:xfrm>
        </p:spPr>
        <p:txBody>
          <a:bodyPr>
            <a:normAutofit fontScale="90000"/>
          </a:bodyPr>
          <a:lstStyle/>
          <a:p>
            <a:r>
              <a:rPr lang="en-US" dirty="0">
                <a:solidFill>
                  <a:schemeClr val="tx1"/>
                </a:solidFill>
              </a:rPr>
              <a:t>Supporting Effective Instruction 09: Findings and Resolutions</a:t>
            </a:r>
          </a:p>
        </p:txBody>
      </p:sp>
      <p:pic>
        <p:nvPicPr>
          <p:cNvPr id="8" name="Graphic 7">
            <a:extLst>
              <a:ext uri="{FF2B5EF4-FFF2-40B4-BE49-F238E27FC236}">
                <a16:creationId xmlns:a16="http://schemas.microsoft.com/office/drawing/2014/main" id="{41A69C9D-135D-6E5E-40AF-7FA8F0733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3" name="Straight Connector 12">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2CBFBD-C28D-4914-B4AC-711DD304C15E}"/>
              </a:ext>
            </a:extLst>
          </p:cNvPr>
          <p:cNvSpPr>
            <a:spLocks noGrp="1"/>
          </p:cNvSpPr>
          <p:nvPr>
            <p:ph idx="1"/>
          </p:nvPr>
        </p:nvSpPr>
        <p:spPr>
          <a:xfrm>
            <a:off x="6199123" y="2198913"/>
            <a:ext cx="5715373" cy="4168795"/>
          </a:xfrm>
        </p:spPr>
        <p:txBody>
          <a:bodyPr vert="horz" lIns="91440" tIns="45720" rIns="91440" bIns="45720" rtlCol="0">
            <a:normAutofit/>
          </a:bodyPr>
          <a:lstStyle/>
          <a:p>
            <a:pPr>
              <a:lnSpc>
                <a:spcPct val="100000"/>
              </a:lnSpc>
              <a:spcBef>
                <a:spcPts val="0"/>
              </a:spcBef>
              <a:spcAft>
                <a:spcPts val="1200"/>
              </a:spcAft>
            </a:pPr>
            <a:r>
              <a:rPr lang="en-US" sz="2400" dirty="0">
                <a:solidFill>
                  <a:schemeClr val="tx1"/>
                </a:solidFill>
              </a:rPr>
              <a:t>Findings for SEI 09 staff credentials and paraprofessionals are often a result of the LEA not providing the staff credential list with all the required information.</a:t>
            </a:r>
          </a:p>
          <a:p>
            <a:pPr>
              <a:lnSpc>
                <a:spcPct val="100000"/>
              </a:lnSpc>
              <a:spcBef>
                <a:spcPts val="0"/>
              </a:spcBef>
              <a:spcAft>
                <a:spcPts val="1200"/>
              </a:spcAft>
            </a:pPr>
            <a:r>
              <a:rPr lang="en-US" sz="2400" dirty="0">
                <a:solidFill>
                  <a:schemeClr val="tx1"/>
                </a:solidFill>
              </a:rPr>
              <a:t>Many LEAs, as a best practice, begin to pull the required data prior to the evidence review due date to ensure they have ample time to gather the information. </a:t>
            </a:r>
          </a:p>
        </p:txBody>
      </p:sp>
      <p:sp>
        <p:nvSpPr>
          <p:cNvPr id="15" name="Rectangle 14">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FC90E104-5D8B-45E8-815E-3F3661922250}"/>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17</a:t>
            </a:fld>
            <a:endParaRPr lang="en-US"/>
          </a:p>
        </p:txBody>
      </p:sp>
    </p:spTree>
    <p:extLst>
      <p:ext uri="{BB962C8B-B14F-4D97-AF65-F5344CB8AC3E}">
        <p14:creationId xmlns:p14="http://schemas.microsoft.com/office/powerpoint/2010/main" val="206851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descr="Person holding mouse">
            <a:extLst>
              <a:ext uri="{FF2B5EF4-FFF2-40B4-BE49-F238E27FC236}">
                <a16:creationId xmlns:a16="http://schemas.microsoft.com/office/drawing/2014/main" id="{AE8DEA07-B523-CD8E-B71F-03B74BF7BD51}"/>
              </a:ext>
            </a:extLst>
          </p:cNvPr>
          <p:cNvPicPr>
            <a:picLocks noChangeAspect="1"/>
          </p:cNvPicPr>
          <p:nvPr/>
        </p:nvPicPr>
        <p:blipFill rotWithShape="1">
          <a:blip r:embed="rId3"/>
          <a:srcRect l="29084" r="2569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5181601" y="2198914"/>
            <a:ext cx="6368142" cy="3670180"/>
          </a:xfrm>
        </p:spPr>
        <p:txBody>
          <a:bodyPr>
            <a:normAutofit/>
          </a:bodyPr>
          <a:lstStyle/>
          <a:p>
            <a:pPr marL="0" indent="0">
              <a:lnSpc>
                <a:spcPct val="100000"/>
              </a:lnSpc>
              <a:spcBef>
                <a:spcPts val="0"/>
              </a:spcBef>
              <a:spcAft>
                <a:spcPts val="1200"/>
              </a:spcAft>
              <a:buNone/>
            </a:pPr>
            <a:r>
              <a:rPr lang="en-US" sz="2600" b="1" dirty="0">
                <a:solidFill>
                  <a:schemeClr val="tx1"/>
                </a:solidFill>
              </a:rPr>
              <a:t>Title II web page: </a:t>
            </a:r>
            <a:r>
              <a:rPr lang="en-US" sz="2600" dirty="0">
                <a:hlinkClick r:id="rId4" tooltip="Title II web page"/>
              </a:rPr>
              <a:t>https://www.cde.ca.gov/pd/ti/</a:t>
            </a:r>
            <a:endParaRPr lang="en-US" sz="2600" dirty="0"/>
          </a:p>
          <a:p>
            <a:pPr marL="0" indent="0">
              <a:lnSpc>
                <a:spcPct val="100000"/>
              </a:lnSpc>
              <a:spcBef>
                <a:spcPts val="0"/>
              </a:spcBef>
              <a:spcAft>
                <a:spcPts val="1200"/>
              </a:spcAft>
              <a:buNone/>
            </a:pPr>
            <a:r>
              <a:rPr lang="en-US" sz="2600" b="1" dirty="0">
                <a:solidFill>
                  <a:schemeClr val="tx1"/>
                </a:solidFill>
              </a:rPr>
              <a:t>Title II Email: </a:t>
            </a:r>
            <a:r>
              <a:rPr lang="en-US" sz="2600" dirty="0">
                <a:hlinkClick r:id="rId5"/>
              </a:rPr>
              <a:t>TitleII@cde.ca.gov</a:t>
            </a:r>
            <a:endParaRPr lang="en-US" sz="2600" dirty="0"/>
          </a:p>
          <a:p>
            <a:pPr marL="0" indent="0">
              <a:lnSpc>
                <a:spcPct val="100000"/>
              </a:lnSpc>
              <a:spcBef>
                <a:spcPts val="0"/>
              </a:spcBef>
              <a:spcAft>
                <a:spcPts val="1200"/>
              </a:spcAft>
              <a:buNone/>
            </a:pPr>
            <a:r>
              <a:rPr lang="en-US" sz="2600" dirty="0">
                <a:solidFill>
                  <a:schemeClr val="tx1"/>
                </a:solidFill>
                <a:cs typeface="Arial"/>
              </a:rPr>
              <a:t>If you are not already on our listserv, please take a moment and send a blank email to </a:t>
            </a:r>
            <a:r>
              <a:rPr lang="en-US" sz="2600" dirty="0">
                <a:hlinkClick r:id="rId6"/>
              </a:rPr>
              <a:t>join-Title-II@mlist.cde.ca.gov</a:t>
            </a:r>
            <a:endParaRPr lang="en-US" sz="2600" dirty="0"/>
          </a:p>
          <a:p>
            <a:pPr marL="0" indent="0">
              <a:lnSpc>
                <a:spcPct val="100000"/>
              </a:lnSpc>
              <a:spcBef>
                <a:spcPts val="0"/>
              </a:spcBef>
              <a:spcAft>
                <a:spcPts val="1200"/>
              </a:spcAft>
              <a:buNone/>
            </a:pPr>
            <a:r>
              <a:rPr lang="en-US" sz="2600" b="1" dirty="0">
                <a:solidFill>
                  <a:schemeClr val="tx1"/>
                </a:solidFill>
                <a:cs typeface="Arial"/>
              </a:rPr>
              <a:t>Thank You!</a:t>
            </a:r>
          </a:p>
          <a:p>
            <a:pPr marL="0" indent="0">
              <a:lnSpc>
                <a:spcPct val="100000"/>
              </a:lnSpc>
              <a:spcAft>
                <a:spcPts val="1200"/>
              </a:spcAft>
              <a:buNone/>
            </a:pPr>
            <a:endParaRPr lang="en-US" sz="2600" dirty="0"/>
          </a:p>
          <a:p>
            <a:pPr marL="0" indent="0">
              <a:lnSpc>
                <a:spcPct val="100000"/>
              </a:lnSpc>
              <a:spcAft>
                <a:spcPts val="1200"/>
              </a:spcAft>
              <a:buNone/>
            </a:pPr>
            <a:endParaRPr lang="en-US" sz="26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18</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cs typeface="Arial"/>
              </a:rPr>
              <a:t>Agenda</a:t>
            </a:r>
            <a:endParaRPr lang="en-US" dirty="0">
              <a:solidFill>
                <a:schemeClr val="tx1"/>
              </a:solidFill>
            </a:endParaRPr>
          </a:p>
        </p:txBody>
      </p:sp>
      <p:pic>
        <p:nvPicPr>
          <p:cNvPr id="6" name="Picture 5" descr="Pen placed on top of a signature line">
            <a:extLst>
              <a:ext uri="{FF2B5EF4-FFF2-40B4-BE49-F238E27FC236}">
                <a16:creationId xmlns:a16="http://schemas.microsoft.com/office/drawing/2014/main" id="{1F7F9935-060B-549F-7E6E-F93C76FBC6A4}"/>
              </a:ext>
            </a:extLst>
          </p:cNvPr>
          <p:cNvPicPr>
            <a:picLocks noChangeAspect="1"/>
          </p:cNvPicPr>
          <p:nvPr/>
        </p:nvPicPr>
        <p:blipFill rotWithShape="1">
          <a:blip r:embed="rId3"/>
          <a:srcRect l="52335" r="2444"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81601" y="2198914"/>
            <a:ext cx="6368142" cy="3670180"/>
          </a:xfrm>
        </p:spPr>
        <p:txBody>
          <a:bodyPr>
            <a:noAutofit/>
          </a:bodyPr>
          <a:lstStyle/>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rPr>
              <a:t>Legal requirements for Supporting Effective Instruction (SEI) 09: Certification and Licensure</a:t>
            </a:r>
          </a:p>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rPr>
              <a:t>Evidence requests</a:t>
            </a:r>
          </a:p>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rPr>
              <a:t>Findings and resolutions </a:t>
            </a:r>
          </a:p>
          <a:p>
            <a:pPr marL="0" indent="0">
              <a:lnSpc>
                <a:spcPct val="100000"/>
              </a:lnSpc>
              <a:spcBef>
                <a:spcPts val="0"/>
              </a:spcBef>
              <a:spcAft>
                <a:spcPts val="1200"/>
              </a:spcAft>
              <a:buNone/>
            </a:pPr>
            <a:endParaRPr lang="en-US" dirty="0">
              <a:solidFill>
                <a:schemeClr val="tx1"/>
              </a:solidFill>
            </a:endParaRPr>
          </a:p>
          <a:p>
            <a:pPr marL="0" indent="0">
              <a:lnSpc>
                <a:spcPct val="100000"/>
              </a:lnSpc>
              <a:spcBef>
                <a:spcPts val="0"/>
              </a:spcBef>
              <a:spcAft>
                <a:spcPts val="1200"/>
              </a:spcAft>
              <a:buNone/>
            </a:pPr>
            <a:endParaRPr lang="en-US" dirty="0">
              <a:solidFill>
                <a:schemeClr val="tx1"/>
              </a:solidFill>
            </a:endParaRPr>
          </a:p>
          <a:p>
            <a:pPr marL="0" indent="0">
              <a:lnSpc>
                <a:spcPct val="100000"/>
              </a:lnSpc>
              <a:spcBef>
                <a:spcPts val="0"/>
              </a:spcBef>
              <a:spcAft>
                <a:spcPts val="1200"/>
              </a:spcAft>
              <a:buNone/>
            </a:pPr>
            <a:r>
              <a:rPr lang="en-US" sz="2400" dirty="0">
                <a:solidFill>
                  <a:schemeClr val="tx1"/>
                </a:solidFill>
              </a:rPr>
              <a:t>Slide notes are present throughout this presentation.</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202548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solidFill>
                  <a:schemeClr val="tx1"/>
                </a:solidFill>
              </a:rPr>
              <a:t>Title II, Part A Purpose </a:t>
            </a:r>
            <a:endParaRPr lang="en-US" sz="1800" dirty="0">
              <a:solidFill>
                <a:schemeClr val="tx1"/>
              </a:solidFill>
            </a:endParaRP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864519"/>
            <a:ext cx="10058400" cy="4464050"/>
          </a:xfrm>
        </p:spPr>
        <p:txBody>
          <a:bodyPr/>
          <a:lstStyle/>
          <a:p>
            <a:pPr lvl="0">
              <a:lnSpc>
                <a:spcPct val="100000"/>
              </a:lnSpc>
              <a:spcBef>
                <a:spcPts val="0"/>
              </a:spcBef>
              <a:spcAft>
                <a:spcPts val="1200"/>
              </a:spcAft>
            </a:pPr>
            <a:r>
              <a:rPr lang="en-US" sz="2400" dirty="0">
                <a:solidFill>
                  <a:schemeClr val="tx1"/>
                </a:solidFill>
              </a:rPr>
              <a:t>Increasing student achievement consistent with the challenging state academic standards;</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Improving the quality and effectiveness of teachers, principals, and other school leaders;</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 and </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Providing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a:p>
            <a:pPr marL="0" indent="0">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2762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Supporting Effective Instruction 09: Certification and Licensure</a:t>
            </a:r>
          </a:p>
        </p:txBody>
      </p: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1097279" y="1845734"/>
            <a:ext cx="6923291" cy="4466166"/>
          </a:xfrm>
        </p:spPr>
        <p:txBody>
          <a:bodyPr vert="horz" lIns="91440" tIns="45720" rIns="91440" bIns="45720" rtlCol="0">
            <a:normAutofit lnSpcReduction="10000"/>
          </a:bodyPr>
          <a:lstStyle/>
          <a:p>
            <a:pPr marL="0" indent="0">
              <a:lnSpc>
                <a:spcPct val="110000"/>
              </a:lnSpc>
              <a:spcBef>
                <a:spcPts val="0"/>
              </a:spcBef>
              <a:spcAft>
                <a:spcPts val="1200"/>
              </a:spcAft>
              <a:buNone/>
            </a:pPr>
            <a:r>
              <a:rPr lang="en-US" sz="2600" dirty="0">
                <a:solidFill>
                  <a:schemeClr val="tx1"/>
                </a:solidFill>
                <a:ea typeface="+mn-lt"/>
                <a:cs typeface="+mn-lt"/>
              </a:rPr>
              <a:t>All teachers and paraprofessionals meet applicable state certification and licensure requirements, including any requirements for certification obtained through alternative routes to certification.  </a:t>
            </a:r>
          </a:p>
          <a:p>
            <a:pPr marL="390525" lvl="2" indent="0">
              <a:lnSpc>
                <a:spcPct val="110000"/>
              </a:lnSpc>
              <a:spcBef>
                <a:spcPts val="0"/>
              </a:spcBef>
              <a:spcAft>
                <a:spcPts val="1200"/>
              </a:spcAft>
              <a:buNone/>
            </a:pPr>
            <a:r>
              <a:rPr lang="en-US" sz="2600" dirty="0">
                <a:solidFill>
                  <a:schemeClr val="tx1"/>
                </a:solidFill>
                <a:ea typeface="+mn-lt"/>
                <a:cs typeface="+mn-lt"/>
              </a:rPr>
              <a:t>20 </a:t>
            </a:r>
            <a:r>
              <a:rPr lang="en-US" sz="2600" i="1" dirty="0">
                <a:solidFill>
                  <a:schemeClr val="tx1"/>
                </a:solidFill>
                <a:ea typeface="+mn-lt"/>
                <a:cs typeface="+mn-lt"/>
              </a:rPr>
              <a:t>U.S.C.</a:t>
            </a:r>
            <a:r>
              <a:rPr lang="en-US" sz="2600" dirty="0">
                <a:solidFill>
                  <a:schemeClr val="tx1"/>
                </a:solidFill>
                <a:ea typeface="+mn-lt"/>
                <a:cs typeface="+mn-lt"/>
              </a:rPr>
              <a:t> sections 6601, 6311[g][2][J], 6312[c][6], 6611[c][4][B][</a:t>
            </a:r>
            <a:r>
              <a:rPr lang="en-US" sz="2600" dirty="0" err="1">
                <a:solidFill>
                  <a:schemeClr val="tx1"/>
                </a:solidFill>
                <a:ea typeface="+mn-lt"/>
                <a:cs typeface="+mn-lt"/>
              </a:rPr>
              <a:t>i</a:t>
            </a:r>
            <a:r>
              <a:rPr lang="en-US" sz="2600" dirty="0">
                <a:solidFill>
                  <a:schemeClr val="tx1"/>
                </a:solidFill>
                <a:ea typeface="+mn-lt"/>
                <a:cs typeface="+mn-lt"/>
              </a:rPr>
              <a:t>], 6611[c][4][B][iv], 6611[d][2][B], and 6613[b][3][B]; California </a:t>
            </a:r>
            <a:r>
              <a:rPr lang="en-US" sz="2600" i="1" dirty="0">
                <a:solidFill>
                  <a:schemeClr val="tx1"/>
                </a:solidFill>
                <a:ea typeface="+mn-lt"/>
                <a:cs typeface="+mn-lt"/>
              </a:rPr>
              <a:t>Education Code</a:t>
            </a:r>
            <a:r>
              <a:rPr lang="en-US" sz="2600" dirty="0">
                <a:solidFill>
                  <a:schemeClr val="tx1"/>
                </a:solidFill>
                <a:ea typeface="+mn-lt"/>
                <a:cs typeface="+mn-lt"/>
              </a:rPr>
              <a:t> [</a:t>
            </a:r>
            <a:r>
              <a:rPr lang="en-US" sz="2600" i="1" dirty="0">
                <a:solidFill>
                  <a:schemeClr val="tx1"/>
                </a:solidFill>
                <a:ea typeface="+mn-lt"/>
                <a:cs typeface="+mn-lt"/>
              </a:rPr>
              <a:t>EC</a:t>
            </a:r>
            <a:r>
              <a:rPr lang="en-US" sz="2600" dirty="0">
                <a:solidFill>
                  <a:schemeClr val="tx1"/>
                </a:solidFill>
                <a:ea typeface="+mn-lt"/>
                <a:cs typeface="+mn-lt"/>
              </a:rPr>
              <a:t>] sections 41401, 44001, and 48000[g]</a:t>
            </a:r>
            <a:endParaRPr lang="en-US" sz="2600" dirty="0">
              <a:solidFill>
                <a:schemeClr val="tx1"/>
              </a:solidFill>
              <a:cs typeface="Arial"/>
            </a:endParaRPr>
          </a:p>
          <a:p>
            <a:pPr marL="0" indent="0">
              <a:lnSpc>
                <a:spcPct val="100000"/>
              </a:lnSpc>
              <a:spcAft>
                <a:spcPts val="1200"/>
              </a:spcAft>
              <a:buNone/>
            </a:pPr>
            <a:endParaRPr lang="en-US" sz="2400" dirty="0">
              <a:solidFill>
                <a:schemeClr val="tx1"/>
              </a:solidFill>
              <a:cs typeface="Arial"/>
            </a:endParaRPr>
          </a:p>
          <a:p>
            <a:pPr marL="0" indent="0">
              <a:lnSpc>
                <a:spcPct val="100000"/>
              </a:lnSpc>
              <a:spcBef>
                <a:spcPts val="0"/>
              </a:spcBef>
              <a:spcAft>
                <a:spcPts val="1200"/>
              </a:spcAft>
              <a:buNone/>
            </a:pPr>
            <a:endParaRPr lang="en-US" sz="2400" dirty="0">
              <a:solidFill>
                <a:schemeClr val="tx1"/>
              </a:solidFill>
              <a:cs typeface="Arial"/>
            </a:endParaRPr>
          </a:p>
          <a:p>
            <a:pPr marL="0" lvl="0" indent="0" fontAlgn="base">
              <a:lnSpc>
                <a:spcPct val="100000"/>
              </a:lnSpc>
              <a:spcAft>
                <a:spcPts val="1200"/>
              </a:spcAft>
              <a:buNone/>
            </a:pPr>
            <a:endParaRPr lang="en-US" sz="2400" dirty="0">
              <a:solidFill>
                <a:schemeClr val="tx1"/>
              </a:solidFill>
              <a:cs typeface="Arial"/>
            </a:endParaRPr>
          </a:p>
          <a:p>
            <a:pPr marL="0" lvl="0" indent="0" fontAlgn="base">
              <a:lnSpc>
                <a:spcPct val="100000"/>
              </a:lnSpc>
              <a:spcAft>
                <a:spcPts val="1200"/>
              </a:spcAft>
              <a:buNone/>
            </a:pPr>
            <a:endParaRPr lang="en-US" sz="2400" dirty="0">
              <a:solidFill>
                <a:schemeClr val="tx1"/>
              </a:solidFill>
              <a:cs typeface="Arial"/>
            </a:endParaRPr>
          </a:p>
          <a:p>
            <a:pPr marL="0" lvl="0" indent="0" fontAlgn="base">
              <a:lnSpc>
                <a:spcPct val="100000"/>
              </a:lnSpc>
              <a:spcAft>
                <a:spcPts val="1200"/>
              </a:spcAft>
              <a:buNone/>
            </a:pPr>
            <a:endParaRPr lang="en-US" sz="2400" dirty="0">
              <a:solidFill>
                <a:schemeClr val="tx1"/>
              </a:solidFill>
              <a:cs typeface="Arial"/>
            </a:endParaRPr>
          </a:p>
        </p:txBody>
      </p:sp>
      <p:pic>
        <p:nvPicPr>
          <p:cNvPr id="9" name="Graphic 8">
            <a:extLst>
              <a:ext uri="{FF2B5EF4-FFF2-40B4-BE49-F238E27FC236}">
                <a16:creationId xmlns:a16="http://schemas.microsoft.com/office/drawing/2014/main" id="{05C5BB9B-4612-65A1-E2B3-433F49B2C4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5" name="Slide Number Placeholder 4"/>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4</a:t>
            </a:fld>
            <a:endParaRPr lang="en-US"/>
          </a:p>
        </p:txBody>
      </p:sp>
    </p:spTree>
    <p:extLst>
      <p:ext uri="{BB962C8B-B14F-4D97-AF65-F5344CB8AC3E}">
        <p14:creationId xmlns:p14="http://schemas.microsoft.com/office/powerpoint/2010/main" val="417796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dirty="0">
                <a:solidFill>
                  <a:schemeClr val="tx1"/>
                </a:solidFill>
              </a:rPr>
              <a:t>Staff Credentials Evidence</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1354239" y="1843790"/>
            <a:ext cx="9479666" cy="4198236"/>
          </a:xfrm>
        </p:spPr>
        <p:txBody>
          <a:bodyPr vert="horz" lIns="91440" tIns="45720" rIns="91440" bIns="45720" rtlCol="0" anchor="t">
            <a:noAutofit/>
          </a:bodyPr>
          <a:lstStyle/>
          <a:p>
            <a:pPr marL="0" indent="0">
              <a:lnSpc>
                <a:spcPct val="100000"/>
              </a:lnSpc>
              <a:spcBef>
                <a:spcPts val="0"/>
              </a:spcBef>
              <a:spcAft>
                <a:spcPts val="1200"/>
              </a:spcAft>
              <a:buNone/>
            </a:pPr>
            <a:r>
              <a:rPr lang="en-US" sz="2400" dirty="0">
                <a:solidFill>
                  <a:schemeClr val="tx1"/>
                </a:solidFill>
                <a:ea typeface="+mn-lt"/>
                <a:cs typeface="+mn-lt"/>
              </a:rPr>
              <a:t>Item Description: 	Provide a sortable spreadsheet of all 					certificated staff displaying credentials 					and full staff name, including full middle name.</a:t>
            </a:r>
            <a:endParaRPr lang="en-US" sz="2400" dirty="0">
              <a:solidFill>
                <a:schemeClr val="tx1"/>
              </a:solidFill>
              <a:cs typeface="Arial"/>
            </a:endParaRPr>
          </a:p>
          <a:p>
            <a:pPr marL="0" indent="0">
              <a:lnSpc>
                <a:spcPct val="100000"/>
              </a:lnSpc>
              <a:spcBef>
                <a:spcPts val="0"/>
              </a:spcBef>
              <a:spcAft>
                <a:spcPts val="1200"/>
              </a:spcAft>
              <a:buNone/>
            </a:pPr>
            <a:r>
              <a:rPr lang="en-US" sz="2400" dirty="0">
                <a:solidFill>
                  <a:schemeClr val="tx1"/>
                </a:solidFill>
                <a:ea typeface="+mn-lt"/>
                <a:cs typeface="+mn-lt"/>
              </a:rPr>
              <a:t>Item Instructions: 	Include each teacher’s name, credential(s), 				subject matter authorization(s), waiver(s), 				permit(s), authorization(s), school site, and 				current assignment(s). For current assignment, 			list all classes the teacher teaches. Include 				information for all teachers throughout the local 			educational agency (LEA).</a:t>
            </a:r>
            <a:endParaRPr lang="en-US" sz="2400" dirty="0">
              <a:solidFill>
                <a:schemeClr val="tx1"/>
              </a:solidFill>
            </a:endParaRPr>
          </a:p>
          <a:p>
            <a:pPr marL="0" indent="0">
              <a:lnSpc>
                <a:spcPct val="100000"/>
              </a:lnSpc>
              <a:spcBef>
                <a:spcPts val="0"/>
              </a:spcBef>
              <a:spcAft>
                <a:spcPts val="1200"/>
              </a:spcAft>
              <a:buNone/>
            </a:pPr>
            <a:endParaRPr lang="en-US" dirty="0">
              <a:solidFill>
                <a:schemeClr val="tx1"/>
              </a:solidFill>
              <a:cs typeface="Arial" panose="020B0604020202020204"/>
            </a:endParaRP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5</a:t>
            </a:fld>
            <a:endParaRPr lang="en-US"/>
          </a:p>
        </p:txBody>
      </p:sp>
    </p:spTree>
    <p:extLst>
      <p:ext uri="{BB962C8B-B14F-4D97-AF65-F5344CB8AC3E}">
        <p14:creationId xmlns:p14="http://schemas.microsoft.com/office/powerpoint/2010/main" val="403102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1340734" y="0"/>
            <a:ext cx="9479666" cy="1325563"/>
          </a:xfrm>
        </p:spPr>
        <p:txBody>
          <a:bodyPr>
            <a:normAutofit fontScale="90000"/>
          </a:bodyPr>
          <a:lstStyle/>
          <a:p>
            <a:r>
              <a:rPr lang="en-US" dirty="0">
                <a:solidFill>
                  <a:schemeClr val="tx1"/>
                </a:solidFill>
              </a:rPr>
              <a:t>Example list of Staff Credentials (1)</a:t>
            </a:r>
          </a:p>
        </p:txBody>
      </p:sp>
      <p:graphicFrame>
        <p:nvGraphicFramePr>
          <p:cNvPr id="11" name="Content Placeholder 10" descr="Table that is the first example of the Staff Credential list.">
            <a:extLst>
              <a:ext uri="{FF2B5EF4-FFF2-40B4-BE49-F238E27FC236}">
                <a16:creationId xmlns:a16="http://schemas.microsoft.com/office/drawing/2014/main" id="{D0C762D1-8DA4-4426-B3D8-91E92E09CB0D}"/>
              </a:ext>
            </a:extLst>
          </p:cNvPr>
          <p:cNvGraphicFramePr>
            <a:graphicFrameLocks noGrp="1"/>
          </p:cNvGraphicFramePr>
          <p:nvPr>
            <p:ph idx="1"/>
            <p:extLst>
              <p:ext uri="{D42A27DB-BD31-4B8C-83A1-F6EECF244321}">
                <p14:modId xmlns:p14="http://schemas.microsoft.com/office/powerpoint/2010/main" val="4020213836"/>
              </p:ext>
            </p:extLst>
          </p:nvPr>
        </p:nvGraphicFramePr>
        <p:xfrm>
          <a:off x="464025" y="1469036"/>
          <a:ext cx="11158479" cy="4808385"/>
        </p:xfrm>
        <a:graphic>
          <a:graphicData uri="http://schemas.openxmlformats.org/drawingml/2006/table">
            <a:tbl>
              <a:tblPr firstRow="1" bandRow="1">
                <a:tableStyleId>{5C22544A-7EE6-4342-B048-85BDC9FD1C3A}</a:tableStyleId>
              </a:tblPr>
              <a:tblGrid>
                <a:gridCol w="1075353">
                  <a:extLst>
                    <a:ext uri="{9D8B030D-6E8A-4147-A177-3AD203B41FA5}">
                      <a16:colId xmlns:a16="http://schemas.microsoft.com/office/drawing/2014/main" val="1280539060"/>
                    </a:ext>
                  </a:extLst>
                </a:gridCol>
                <a:gridCol w="1180868">
                  <a:extLst>
                    <a:ext uri="{9D8B030D-6E8A-4147-A177-3AD203B41FA5}">
                      <a16:colId xmlns:a16="http://schemas.microsoft.com/office/drawing/2014/main" val="2646700257"/>
                    </a:ext>
                  </a:extLst>
                </a:gridCol>
                <a:gridCol w="1368959">
                  <a:extLst>
                    <a:ext uri="{9D8B030D-6E8A-4147-A177-3AD203B41FA5}">
                      <a16:colId xmlns:a16="http://schemas.microsoft.com/office/drawing/2014/main" val="426084777"/>
                    </a:ext>
                  </a:extLst>
                </a:gridCol>
                <a:gridCol w="1432648">
                  <a:extLst>
                    <a:ext uri="{9D8B030D-6E8A-4147-A177-3AD203B41FA5}">
                      <a16:colId xmlns:a16="http://schemas.microsoft.com/office/drawing/2014/main" val="3107334215"/>
                    </a:ext>
                  </a:extLst>
                </a:gridCol>
                <a:gridCol w="2412865">
                  <a:extLst>
                    <a:ext uri="{9D8B030D-6E8A-4147-A177-3AD203B41FA5}">
                      <a16:colId xmlns:a16="http://schemas.microsoft.com/office/drawing/2014/main" val="518889560"/>
                    </a:ext>
                  </a:extLst>
                </a:gridCol>
                <a:gridCol w="2093718">
                  <a:extLst>
                    <a:ext uri="{9D8B030D-6E8A-4147-A177-3AD203B41FA5}">
                      <a16:colId xmlns:a16="http://schemas.microsoft.com/office/drawing/2014/main" val="1297269909"/>
                    </a:ext>
                  </a:extLst>
                </a:gridCol>
                <a:gridCol w="1594068">
                  <a:extLst>
                    <a:ext uri="{9D8B030D-6E8A-4147-A177-3AD203B41FA5}">
                      <a16:colId xmlns:a16="http://schemas.microsoft.com/office/drawing/2014/main" val="3669882146"/>
                    </a:ext>
                  </a:extLst>
                </a:gridCol>
              </a:tblGrid>
              <a:tr h="1006851">
                <a:tc>
                  <a:txBody>
                    <a:bodyPr/>
                    <a:lstStyle/>
                    <a:p>
                      <a:r>
                        <a:rPr lang="en-US" sz="2400" dirty="0"/>
                        <a:t>Last Name</a:t>
                      </a:r>
                    </a:p>
                  </a:txBody>
                  <a:tcPr/>
                </a:tc>
                <a:tc>
                  <a:txBody>
                    <a:bodyPr/>
                    <a:lstStyle/>
                    <a:p>
                      <a:r>
                        <a:rPr lang="en-US" sz="2400" dirty="0"/>
                        <a:t>First Name</a:t>
                      </a:r>
                    </a:p>
                  </a:txBody>
                  <a:tcPr/>
                </a:tc>
                <a:tc>
                  <a:txBody>
                    <a:bodyPr/>
                    <a:lstStyle/>
                    <a:p>
                      <a:r>
                        <a:rPr lang="en-US" sz="2400" dirty="0"/>
                        <a:t>Site</a:t>
                      </a:r>
                    </a:p>
                  </a:txBody>
                  <a:tcPr/>
                </a:tc>
                <a:tc>
                  <a:txBody>
                    <a:bodyPr/>
                    <a:lstStyle/>
                    <a:p>
                      <a:r>
                        <a:rPr lang="en-US" sz="2400" dirty="0"/>
                        <a:t>Position</a:t>
                      </a:r>
                    </a:p>
                  </a:txBody>
                  <a:tcPr/>
                </a:tc>
                <a:tc>
                  <a:txBody>
                    <a:bodyPr/>
                    <a:lstStyle/>
                    <a:p>
                      <a:r>
                        <a:rPr lang="en-US" sz="2400" dirty="0"/>
                        <a:t>Assignment</a:t>
                      </a:r>
                    </a:p>
                  </a:txBody>
                  <a:tcPr/>
                </a:tc>
                <a:tc>
                  <a:txBody>
                    <a:bodyPr/>
                    <a:lstStyle/>
                    <a:p>
                      <a:r>
                        <a:rPr lang="en-US" sz="2400" dirty="0"/>
                        <a:t>Credential </a:t>
                      </a:r>
                    </a:p>
                  </a:txBody>
                  <a:tcPr/>
                </a:tc>
                <a:tc>
                  <a:txBody>
                    <a:bodyPr/>
                    <a:lstStyle/>
                    <a:p>
                      <a:r>
                        <a:rPr lang="en-US" sz="2400" dirty="0"/>
                        <a:t>Subject</a:t>
                      </a:r>
                    </a:p>
                  </a:txBody>
                  <a:tcPr/>
                </a:tc>
                <a:extLst>
                  <a:ext uri="{0D108BD9-81ED-4DB2-BD59-A6C34878D82A}">
                    <a16:rowId xmlns:a16="http://schemas.microsoft.com/office/drawing/2014/main" val="1253864385"/>
                  </a:ext>
                </a:extLst>
              </a:tr>
              <a:tr h="1424094">
                <a:tc>
                  <a:txBody>
                    <a:bodyPr/>
                    <a:lstStyle/>
                    <a:p>
                      <a:r>
                        <a:rPr lang="en-US" sz="2400" dirty="0"/>
                        <a:t>Lapp</a:t>
                      </a:r>
                    </a:p>
                  </a:txBody>
                  <a:tcPr/>
                </a:tc>
                <a:tc>
                  <a:txBody>
                    <a:bodyPr/>
                    <a:lstStyle/>
                    <a:p>
                      <a:r>
                        <a:rPr lang="en-US" sz="2400" dirty="0"/>
                        <a:t>Josh</a:t>
                      </a:r>
                    </a:p>
                  </a:txBody>
                  <a:tcPr/>
                </a:tc>
                <a:tc>
                  <a:txBody>
                    <a:bodyPr/>
                    <a:lstStyle/>
                    <a:p>
                      <a:r>
                        <a:rPr lang="en-US" sz="2400" dirty="0"/>
                        <a:t>Hill High School </a:t>
                      </a:r>
                    </a:p>
                  </a:txBody>
                  <a:tcPr/>
                </a:tc>
                <a:tc>
                  <a:txBody>
                    <a:bodyPr/>
                    <a:lstStyle/>
                    <a:p>
                      <a:r>
                        <a:rPr lang="en-US" sz="2400" dirty="0"/>
                        <a:t>Teacher Grades 9–12</a:t>
                      </a:r>
                    </a:p>
                  </a:txBody>
                  <a:tcPr/>
                </a:tc>
                <a:tc>
                  <a:txBody>
                    <a:bodyPr/>
                    <a:lstStyle/>
                    <a:p>
                      <a:r>
                        <a:rPr lang="en-US" sz="2400" dirty="0"/>
                        <a:t>Chemistry</a:t>
                      </a:r>
                    </a:p>
                  </a:txBody>
                  <a:tcPr/>
                </a:tc>
                <a:tc>
                  <a:txBody>
                    <a:bodyPr/>
                    <a:lstStyle/>
                    <a:p>
                      <a:r>
                        <a:rPr lang="en-US" sz="2400" dirty="0"/>
                        <a:t>Single Subject/ELA1</a:t>
                      </a:r>
                    </a:p>
                  </a:txBody>
                  <a:tcPr/>
                </a:tc>
                <a:tc>
                  <a:txBody>
                    <a:bodyPr/>
                    <a:lstStyle/>
                    <a:p>
                      <a:r>
                        <a:rPr lang="en-US" sz="2400" dirty="0"/>
                        <a:t>Chemistry</a:t>
                      </a:r>
                    </a:p>
                  </a:txBody>
                  <a:tcPr/>
                </a:tc>
                <a:extLst>
                  <a:ext uri="{0D108BD9-81ED-4DB2-BD59-A6C34878D82A}">
                    <a16:rowId xmlns:a16="http://schemas.microsoft.com/office/drawing/2014/main" val="2197397612"/>
                  </a:ext>
                </a:extLst>
              </a:tr>
              <a:tr h="997926">
                <a:tc>
                  <a:txBody>
                    <a:bodyPr/>
                    <a:lstStyle/>
                    <a:p>
                      <a:r>
                        <a:rPr lang="en-US" sz="2400" dirty="0"/>
                        <a:t>Lapp</a:t>
                      </a:r>
                    </a:p>
                  </a:txBody>
                  <a:tcPr/>
                </a:tc>
                <a:tc>
                  <a:txBody>
                    <a:bodyPr/>
                    <a:lstStyle/>
                    <a:p>
                      <a:r>
                        <a:rPr lang="en-US" sz="2400" dirty="0"/>
                        <a:t>Josh</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400" b="0" u="none" strike="noStrike" kern="1200" cap="none" spc="0" normalizeH="0" baseline="0" noProof="0" dirty="0">
                          <a:ln>
                            <a:noFill/>
                          </a:ln>
                          <a:effectLst/>
                          <a:uLnTx/>
                          <a:uFillTx/>
                        </a:rPr>
                        <a:t>Hill High School</a:t>
                      </a:r>
                      <a:r>
                        <a:rPr lang="en-US" sz="2400" b="0" u="none" strike="noStrike" kern="1200" cap="none" spc="0" normalizeH="0" baseline="0" noProof="0" dirty="0">
                          <a:ln>
                            <a:noFill/>
                          </a:ln>
                          <a:effectLst/>
                          <a:uLnTx/>
                          <a:uFillTx/>
                        </a:rPr>
                        <a:t> </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r>
                        <a:rPr lang="en-US" sz="2400" dirty="0"/>
                        <a:t>Teacher Grades 9</a:t>
                      </a:r>
                      <a:r>
                        <a:rPr kumimoji="0" lang="en-US" sz="2400" u="none" strike="noStrike" kern="1200" cap="none" spc="0" normalizeH="0" baseline="0" noProof="0" dirty="0">
                          <a:ln>
                            <a:noFill/>
                          </a:ln>
                          <a:effectLst/>
                          <a:uLnTx/>
                          <a:uFillTx/>
                        </a:rPr>
                        <a:t>–</a:t>
                      </a:r>
                      <a:r>
                        <a:rPr lang="en-US" sz="2400" dirty="0"/>
                        <a:t>12</a:t>
                      </a:r>
                    </a:p>
                  </a:txBody>
                  <a:tcPr/>
                </a:tc>
                <a:tc>
                  <a:txBody>
                    <a:bodyPr/>
                    <a:lstStyle/>
                    <a:p>
                      <a:r>
                        <a:rPr lang="en-US" sz="2400" dirty="0"/>
                        <a:t>CLAD </a:t>
                      </a:r>
                    </a:p>
                  </a:txBody>
                  <a:tcPr/>
                </a:tc>
                <a:tc>
                  <a:txBody>
                    <a:bodyPr/>
                    <a:lstStyle/>
                    <a:p>
                      <a:r>
                        <a:rPr lang="en-US" sz="2400" dirty="0"/>
                        <a:t>N/A</a:t>
                      </a:r>
                    </a:p>
                  </a:txBody>
                  <a:tcPr/>
                </a:tc>
                <a:tc>
                  <a:txBody>
                    <a:bodyPr/>
                    <a:lstStyle/>
                    <a:p>
                      <a:r>
                        <a:rPr lang="en-US" sz="2400" dirty="0"/>
                        <a:t>N/A</a:t>
                      </a:r>
                    </a:p>
                  </a:txBody>
                  <a:tcPr/>
                </a:tc>
                <a:extLst>
                  <a:ext uri="{0D108BD9-81ED-4DB2-BD59-A6C34878D82A}">
                    <a16:rowId xmlns:a16="http://schemas.microsoft.com/office/drawing/2014/main" val="1316947696"/>
                  </a:ext>
                </a:extLst>
              </a:tr>
              <a:tr h="997926">
                <a:tc>
                  <a:txBody>
                    <a:bodyPr/>
                    <a:lstStyle/>
                    <a:p>
                      <a:r>
                        <a:rPr lang="en-US" sz="2400" dirty="0"/>
                        <a:t>Tige</a:t>
                      </a:r>
                    </a:p>
                  </a:txBody>
                  <a:tcPr/>
                </a:tc>
                <a:tc>
                  <a:txBody>
                    <a:bodyPr/>
                    <a:lstStyle/>
                    <a:p>
                      <a:r>
                        <a:rPr lang="en-US" sz="2400" dirty="0"/>
                        <a:t>Peggy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rPr>
                        <a:t>Hill High School </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r>
                        <a:rPr lang="en-US" sz="2400" dirty="0"/>
                        <a:t>Teacher Grades 9</a:t>
                      </a:r>
                      <a:r>
                        <a:rPr kumimoji="0" lang="en-US" sz="2400" u="none" strike="noStrike" kern="1200" cap="none" spc="0" normalizeH="0" baseline="0" noProof="0" dirty="0">
                          <a:ln>
                            <a:noFill/>
                          </a:ln>
                          <a:effectLst/>
                          <a:uLnTx/>
                          <a:uFillTx/>
                        </a:rPr>
                        <a:t>–</a:t>
                      </a:r>
                      <a:r>
                        <a:rPr lang="en-US" sz="2400" dirty="0"/>
                        <a:t>12</a:t>
                      </a:r>
                    </a:p>
                  </a:txBody>
                  <a:tcPr/>
                </a:tc>
                <a:tc>
                  <a:txBody>
                    <a:bodyPr/>
                    <a:lstStyle/>
                    <a:p>
                      <a:r>
                        <a:rPr lang="en-US" sz="2400" dirty="0"/>
                        <a:t>English 10</a:t>
                      </a:r>
                    </a:p>
                  </a:txBody>
                  <a:tcPr/>
                </a:tc>
                <a:tc>
                  <a:txBody>
                    <a:bodyPr/>
                    <a:lstStyle/>
                    <a:p>
                      <a:r>
                        <a:rPr lang="en-US" sz="2400" dirty="0"/>
                        <a:t>Single Subject/ELA1</a:t>
                      </a:r>
                    </a:p>
                  </a:txBody>
                  <a:tcPr/>
                </a:tc>
                <a:tc>
                  <a:txBody>
                    <a:bodyPr/>
                    <a:lstStyle/>
                    <a:p>
                      <a:r>
                        <a:rPr lang="en-US" sz="2400" dirty="0"/>
                        <a:t>English</a:t>
                      </a:r>
                    </a:p>
                  </a:txBody>
                  <a:tcPr/>
                </a:tc>
                <a:extLst>
                  <a:ext uri="{0D108BD9-81ED-4DB2-BD59-A6C34878D82A}">
                    <a16:rowId xmlns:a16="http://schemas.microsoft.com/office/drawing/2014/main" val="2875123351"/>
                  </a:ext>
                </a:extLst>
              </a:tr>
            </a:tbl>
          </a:graphicData>
        </a:graphic>
      </p:graphicFrame>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6</a:t>
            </a:fld>
            <a:endParaRPr lang="en-US"/>
          </a:p>
        </p:txBody>
      </p:sp>
    </p:spTree>
    <p:extLst>
      <p:ext uri="{BB962C8B-B14F-4D97-AF65-F5344CB8AC3E}">
        <p14:creationId xmlns:p14="http://schemas.microsoft.com/office/powerpoint/2010/main" val="275567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1340734" y="0"/>
            <a:ext cx="9479666" cy="1325563"/>
          </a:xfrm>
        </p:spPr>
        <p:txBody>
          <a:bodyPr>
            <a:normAutofit fontScale="90000"/>
          </a:bodyPr>
          <a:lstStyle/>
          <a:p>
            <a:r>
              <a:rPr lang="en-US" dirty="0">
                <a:solidFill>
                  <a:schemeClr val="tx1"/>
                </a:solidFill>
              </a:rPr>
              <a:t>Example list of Staff Credentials (2)</a:t>
            </a:r>
          </a:p>
        </p:txBody>
      </p:sp>
      <p:graphicFrame>
        <p:nvGraphicFramePr>
          <p:cNvPr id="11" name="Content Placeholder 10" descr="Table that provides a second example of a staff credential list.">
            <a:extLst>
              <a:ext uri="{FF2B5EF4-FFF2-40B4-BE49-F238E27FC236}">
                <a16:creationId xmlns:a16="http://schemas.microsoft.com/office/drawing/2014/main" id="{D0C762D1-8DA4-4426-B3D8-91E92E09CB0D}"/>
              </a:ext>
            </a:extLst>
          </p:cNvPr>
          <p:cNvGraphicFramePr>
            <a:graphicFrameLocks noGrp="1"/>
          </p:cNvGraphicFramePr>
          <p:nvPr>
            <p:ph idx="1"/>
            <p:extLst>
              <p:ext uri="{D42A27DB-BD31-4B8C-83A1-F6EECF244321}">
                <p14:modId xmlns:p14="http://schemas.microsoft.com/office/powerpoint/2010/main" val="2634792233"/>
              </p:ext>
            </p:extLst>
          </p:nvPr>
        </p:nvGraphicFramePr>
        <p:xfrm>
          <a:off x="464024" y="1325563"/>
          <a:ext cx="11297114" cy="4720396"/>
        </p:xfrm>
        <a:graphic>
          <a:graphicData uri="http://schemas.openxmlformats.org/drawingml/2006/table">
            <a:tbl>
              <a:tblPr firstRow="1" bandRow="1">
                <a:tableStyleId>{5C22544A-7EE6-4342-B048-85BDC9FD1C3A}</a:tableStyleId>
              </a:tblPr>
              <a:tblGrid>
                <a:gridCol w="1052052">
                  <a:extLst>
                    <a:ext uri="{9D8B030D-6E8A-4147-A177-3AD203B41FA5}">
                      <a16:colId xmlns:a16="http://schemas.microsoft.com/office/drawing/2014/main" val="1280539060"/>
                    </a:ext>
                  </a:extLst>
                </a:gridCol>
                <a:gridCol w="1147403">
                  <a:extLst>
                    <a:ext uri="{9D8B030D-6E8A-4147-A177-3AD203B41FA5}">
                      <a16:colId xmlns:a16="http://schemas.microsoft.com/office/drawing/2014/main" val="2646700257"/>
                    </a:ext>
                  </a:extLst>
                </a:gridCol>
                <a:gridCol w="1782624">
                  <a:extLst>
                    <a:ext uri="{9D8B030D-6E8A-4147-A177-3AD203B41FA5}">
                      <a16:colId xmlns:a16="http://schemas.microsoft.com/office/drawing/2014/main" val="426084777"/>
                    </a:ext>
                  </a:extLst>
                </a:gridCol>
                <a:gridCol w="1766269">
                  <a:extLst>
                    <a:ext uri="{9D8B030D-6E8A-4147-A177-3AD203B41FA5}">
                      <a16:colId xmlns:a16="http://schemas.microsoft.com/office/drawing/2014/main" val="3107334215"/>
                    </a:ext>
                  </a:extLst>
                </a:gridCol>
                <a:gridCol w="2213739">
                  <a:extLst>
                    <a:ext uri="{9D8B030D-6E8A-4147-A177-3AD203B41FA5}">
                      <a16:colId xmlns:a16="http://schemas.microsoft.com/office/drawing/2014/main" val="518889560"/>
                    </a:ext>
                  </a:extLst>
                </a:gridCol>
                <a:gridCol w="1953001">
                  <a:extLst>
                    <a:ext uri="{9D8B030D-6E8A-4147-A177-3AD203B41FA5}">
                      <a16:colId xmlns:a16="http://schemas.microsoft.com/office/drawing/2014/main" val="1297269909"/>
                    </a:ext>
                  </a:extLst>
                </a:gridCol>
                <a:gridCol w="1382026">
                  <a:extLst>
                    <a:ext uri="{9D8B030D-6E8A-4147-A177-3AD203B41FA5}">
                      <a16:colId xmlns:a16="http://schemas.microsoft.com/office/drawing/2014/main" val="3669882146"/>
                    </a:ext>
                  </a:extLst>
                </a:gridCol>
              </a:tblGrid>
              <a:tr h="924128">
                <a:tc>
                  <a:txBody>
                    <a:bodyPr/>
                    <a:lstStyle/>
                    <a:p>
                      <a:r>
                        <a:rPr lang="en-US" sz="2400" dirty="0"/>
                        <a:t>Last Name</a:t>
                      </a:r>
                    </a:p>
                  </a:txBody>
                  <a:tcPr/>
                </a:tc>
                <a:tc>
                  <a:txBody>
                    <a:bodyPr/>
                    <a:lstStyle/>
                    <a:p>
                      <a:r>
                        <a:rPr lang="en-US" sz="2400" dirty="0"/>
                        <a:t>First Name</a:t>
                      </a:r>
                    </a:p>
                  </a:txBody>
                  <a:tcPr/>
                </a:tc>
                <a:tc>
                  <a:txBody>
                    <a:bodyPr/>
                    <a:lstStyle/>
                    <a:p>
                      <a:r>
                        <a:rPr lang="en-US" sz="2400" dirty="0"/>
                        <a:t>Site</a:t>
                      </a:r>
                    </a:p>
                  </a:txBody>
                  <a:tcPr/>
                </a:tc>
                <a:tc>
                  <a:txBody>
                    <a:bodyPr/>
                    <a:lstStyle/>
                    <a:p>
                      <a:r>
                        <a:rPr lang="en-US" sz="2400" dirty="0"/>
                        <a:t>Position</a:t>
                      </a:r>
                    </a:p>
                  </a:txBody>
                  <a:tcPr/>
                </a:tc>
                <a:tc>
                  <a:txBody>
                    <a:bodyPr/>
                    <a:lstStyle/>
                    <a:p>
                      <a:r>
                        <a:rPr lang="en-US" sz="2400" dirty="0"/>
                        <a:t>Assignment</a:t>
                      </a:r>
                    </a:p>
                  </a:txBody>
                  <a:tcPr/>
                </a:tc>
                <a:tc>
                  <a:txBody>
                    <a:bodyPr/>
                    <a:lstStyle/>
                    <a:p>
                      <a:r>
                        <a:rPr lang="en-US" sz="2400" dirty="0"/>
                        <a:t>Credential </a:t>
                      </a:r>
                    </a:p>
                  </a:txBody>
                  <a:tcPr/>
                </a:tc>
                <a:tc>
                  <a:txBody>
                    <a:bodyPr/>
                    <a:lstStyle/>
                    <a:p>
                      <a:r>
                        <a:rPr lang="en-US" sz="2400" dirty="0"/>
                        <a:t>Subject</a:t>
                      </a:r>
                    </a:p>
                  </a:txBody>
                  <a:tcPr/>
                </a:tc>
                <a:extLst>
                  <a:ext uri="{0D108BD9-81ED-4DB2-BD59-A6C34878D82A}">
                    <a16:rowId xmlns:a16="http://schemas.microsoft.com/office/drawing/2014/main" val="1253864385"/>
                  </a:ext>
                </a:extLst>
              </a:tr>
              <a:tr h="1307092">
                <a:tc>
                  <a:txBody>
                    <a:bodyPr/>
                    <a:lstStyle/>
                    <a:p>
                      <a:r>
                        <a:rPr lang="en-US" sz="2400" dirty="0"/>
                        <a:t>Heart</a:t>
                      </a:r>
                    </a:p>
                  </a:txBody>
                  <a:tcPr/>
                </a:tc>
                <a:tc>
                  <a:txBody>
                    <a:bodyPr/>
                    <a:lstStyle/>
                    <a:p>
                      <a:r>
                        <a:rPr lang="en-US" sz="2400" dirty="0"/>
                        <a:t>Beth</a:t>
                      </a:r>
                    </a:p>
                  </a:txBody>
                  <a:tcPr/>
                </a:tc>
                <a:tc>
                  <a:txBody>
                    <a:bodyPr/>
                    <a:lstStyle/>
                    <a:p>
                      <a:r>
                        <a:rPr lang="en-US" sz="2400" dirty="0"/>
                        <a:t>Bell Elementary School </a:t>
                      </a:r>
                    </a:p>
                  </a:txBody>
                  <a:tcPr/>
                </a:tc>
                <a:tc>
                  <a:txBody>
                    <a:bodyPr/>
                    <a:lstStyle/>
                    <a:p>
                      <a:r>
                        <a:rPr lang="en-US" sz="2400" dirty="0"/>
                        <a:t>Teacher -Elementary</a:t>
                      </a:r>
                    </a:p>
                  </a:txBody>
                  <a:tcPr/>
                </a:tc>
                <a:tc>
                  <a:txBody>
                    <a:bodyPr/>
                    <a:lstStyle/>
                    <a:p>
                      <a:r>
                        <a:rPr lang="en-US" sz="2400" dirty="0"/>
                        <a:t>Grade 4</a:t>
                      </a:r>
                    </a:p>
                  </a:txBody>
                  <a:tcPr/>
                </a:tc>
                <a:tc>
                  <a:txBody>
                    <a:bodyPr/>
                    <a:lstStyle/>
                    <a:p>
                      <a:r>
                        <a:rPr lang="en-US" sz="2400" dirty="0"/>
                        <a:t>Multiple Subject/</a:t>
                      </a:r>
                      <a:br>
                        <a:rPr lang="en-US" sz="2400" dirty="0"/>
                      </a:br>
                      <a:r>
                        <a:rPr lang="en-US" sz="2400" dirty="0"/>
                        <a:t>ELA1</a:t>
                      </a:r>
                    </a:p>
                  </a:txBody>
                  <a:tcPr/>
                </a:tc>
                <a:tc>
                  <a:txBody>
                    <a:bodyPr/>
                    <a:lstStyle/>
                    <a:p>
                      <a:r>
                        <a:rPr lang="en-US" sz="2400" dirty="0"/>
                        <a:t>General Subject</a:t>
                      </a:r>
                    </a:p>
                  </a:txBody>
                  <a:tcPr/>
                </a:tc>
                <a:extLst>
                  <a:ext uri="{0D108BD9-81ED-4DB2-BD59-A6C34878D82A}">
                    <a16:rowId xmlns:a16="http://schemas.microsoft.com/office/drawing/2014/main" val="2197397612"/>
                  </a:ext>
                </a:extLst>
              </a:tr>
              <a:tr h="1244588">
                <a:tc>
                  <a:txBody>
                    <a:bodyPr/>
                    <a:lstStyle/>
                    <a:p>
                      <a:r>
                        <a:rPr lang="en-US" sz="2400" dirty="0"/>
                        <a:t>Allen</a:t>
                      </a:r>
                    </a:p>
                  </a:txBody>
                  <a:tcPr/>
                </a:tc>
                <a:tc>
                  <a:txBody>
                    <a:bodyPr/>
                    <a:lstStyle/>
                    <a:p>
                      <a:r>
                        <a:rPr lang="en-US" sz="2400" dirty="0"/>
                        <a:t>Chad</a:t>
                      </a:r>
                    </a:p>
                  </a:txBody>
                  <a:tcPr/>
                </a:tc>
                <a:tc>
                  <a:txBody>
                    <a:bodyPr/>
                    <a:lstStyle/>
                    <a:p>
                      <a:r>
                        <a:rPr lang="en-US" sz="2400" dirty="0"/>
                        <a:t>Map Middle School </a:t>
                      </a:r>
                    </a:p>
                  </a:txBody>
                  <a:tcPr/>
                </a:tc>
                <a:tc>
                  <a:txBody>
                    <a:bodyPr/>
                    <a:lstStyle/>
                    <a:p>
                      <a:r>
                        <a:rPr lang="en-US" sz="2400" dirty="0"/>
                        <a:t>Teacher-Middle</a:t>
                      </a:r>
                    </a:p>
                  </a:txBody>
                  <a:tcPr/>
                </a:tc>
                <a:tc>
                  <a:txBody>
                    <a:bodyPr/>
                    <a:lstStyle/>
                    <a:p>
                      <a:r>
                        <a:rPr lang="en-US" sz="2400" dirty="0"/>
                        <a:t>Grade 7 English/Social Studies</a:t>
                      </a:r>
                    </a:p>
                  </a:txBody>
                  <a:tcPr/>
                </a:tc>
                <a:tc>
                  <a:txBody>
                    <a:bodyPr/>
                    <a:lstStyle/>
                    <a:p>
                      <a:r>
                        <a:rPr lang="en-US" sz="2400" dirty="0"/>
                        <a:t>Multiple Subject</a:t>
                      </a:r>
                    </a:p>
                  </a:txBody>
                  <a:tcPr/>
                </a:tc>
                <a:tc>
                  <a:txBody>
                    <a:bodyPr/>
                    <a:lstStyle/>
                    <a:p>
                      <a:r>
                        <a:rPr lang="en-US" sz="2400" dirty="0"/>
                        <a:t>N/A</a:t>
                      </a:r>
                    </a:p>
                  </a:txBody>
                  <a:tcPr/>
                </a:tc>
                <a:extLst>
                  <a:ext uri="{0D108BD9-81ED-4DB2-BD59-A6C34878D82A}">
                    <a16:rowId xmlns:a16="http://schemas.microsoft.com/office/drawing/2014/main" val="1316947696"/>
                  </a:ext>
                </a:extLst>
              </a:tr>
              <a:tr h="1244588">
                <a:tc>
                  <a:txBody>
                    <a:bodyPr/>
                    <a:lstStyle/>
                    <a:p>
                      <a:r>
                        <a:rPr lang="en-US" sz="2400" dirty="0"/>
                        <a:t>Allen</a:t>
                      </a:r>
                    </a:p>
                  </a:txBody>
                  <a:tcPr/>
                </a:tc>
                <a:tc>
                  <a:txBody>
                    <a:bodyPr/>
                    <a:lstStyle/>
                    <a:p>
                      <a:r>
                        <a:rPr lang="en-US" sz="2400" dirty="0"/>
                        <a:t>Chad</a:t>
                      </a:r>
                    </a:p>
                  </a:txBody>
                  <a:tcPr/>
                </a:tc>
                <a:tc>
                  <a:txBody>
                    <a:bodyPr/>
                    <a:lstStyle/>
                    <a:p>
                      <a:r>
                        <a:rPr lang="en-US" sz="2400" dirty="0"/>
                        <a:t>Map Middle School</a:t>
                      </a:r>
                    </a:p>
                  </a:txBody>
                  <a:tcPr/>
                </a:tc>
                <a:tc>
                  <a:txBody>
                    <a:bodyPr/>
                    <a:lstStyle/>
                    <a:p>
                      <a:r>
                        <a:rPr lang="en-US" sz="2400" dirty="0"/>
                        <a:t>Teacher-Middle</a:t>
                      </a:r>
                    </a:p>
                  </a:txBody>
                  <a:tcPr/>
                </a:tc>
                <a:tc>
                  <a:txBody>
                    <a:bodyPr/>
                    <a:lstStyle/>
                    <a:p>
                      <a:r>
                        <a:rPr lang="en-US" sz="2400" dirty="0"/>
                        <a:t>Grade 7 English/Social Studies</a:t>
                      </a:r>
                    </a:p>
                  </a:txBody>
                  <a:tcPr/>
                </a:tc>
                <a:tc>
                  <a:txBody>
                    <a:bodyPr/>
                    <a:lstStyle/>
                    <a:p>
                      <a:pPr algn="l" fontAlgn="b"/>
                      <a:r>
                        <a:rPr lang="en-US" sz="2400" kern="1200" dirty="0"/>
                        <a:t>SDAIE-SB 1969</a:t>
                      </a:r>
                      <a:endParaRPr lang="en-US" sz="2400" kern="1200" dirty="0">
                        <a:solidFill>
                          <a:schemeClr val="dk1"/>
                        </a:solidFill>
                        <a:latin typeface="+mn-lt"/>
                        <a:ea typeface="+mn-ea"/>
                        <a:cs typeface="+mn-cs"/>
                      </a:endParaRPr>
                    </a:p>
                  </a:txBody>
                  <a:tcPr marL="9525" marR="9525" marT="9525" marB="0"/>
                </a:tc>
                <a:tc>
                  <a:txBody>
                    <a:bodyPr/>
                    <a:lstStyle/>
                    <a:p>
                      <a:r>
                        <a:rPr lang="en-US" sz="2400" dirty="0"/>
                        <a:t>N/A</a:t>
                      </a:r>
                    </a:p>
                  </a:txBody>
                  <a:tcPr/>
                </a:tc>
                <a:extLst>
                  <a:ext uri="{0D108BD9-81ED-4DB2-BD59-A6C34878D82A}">
                    <a16:rowId xmlns:a16="http://schemas.microsoft.com/office/drawing/2014/main" val="2875123351"/>
                  </a:ext>
                </a:extLst>
              </a:tr>
            </a:tbl>
          </a:graphicData>
        </a:graphic>
      </p:graphicFrame>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7</a:t>
            </a:fld>
            <a:endParaRPr lang="en-US"/>
          </a:p>
        </p:txBody>
      </p:sp>
    </p:spTree>
    <p:extLst>
      <p:ext uri="{BB962C8B-B14F-4D97-AF65-F5344CB8AC3E}">
        <p14:creationId xmlns:p14="http://schemas.microsoft.com/office/powerpoint/2010/main" val="226934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FF94-2E03-4B43-8DB9-304C6F60D2C7}"/>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Staff Credentials – Question (1)</a:t>
            </a:r>
          </a:p>
        </p:txBody>
      </p:sp>
      <p:sp>
        <p:nvSpPr>
          <p:cNvPr id="3" name="Content Placeholder 2">
            <a:extLst>
              <a:ext uri="{FF2B5EF4-FFF2-40B4-BE49-F238E27FC236}">
                <a16:creationId xmlns:a16="http://schemas.microsoft.com/office/drawing/2014/main" id="{80018FF1-64F6-44EB-BEB6-59A9A994C8E5}"/>
              </a:ext>
            </a:extLst>
          </p:cNvPr>
          <p:cNvSpPr>
            <a:spLocks noGrp="1"/>
          </p:cNvSpPr>
          <p:nvPr>
            <p:ph idx="1"/>
          </p:nvPr>
        </p:nvSpPr>
        <p:spPr>
          <a:xfrm>
            <a:off x="1097279" y="1845734"/>
            <a:ext cx="6454987" cy="4023360"/>
          </a:xfrm>
        </p:spPr>
        <p:txBody>
          <a:bodyPr vert="horz" lIns="91440" tIns="45720" rIns="91440" bIns="45720" rtlCol="0">
            <a:normAutofit/>
          </a:bodyPr>
          <a:lstStyle/>
          <a:p>
            <a:pPr marL="0" indent="0">
              <a:lnSpc>
                <a:spcPct val="100000"/>
              </a:lnSpc>
              <a:spcBef>
                <a:spcPts val="0"/>
              </a:spcBef>
              <a:spcAft>
                <a:spcPts val="1200"/>
              </a:spcAft>
              <a:buNone/>
            </a:pPr>
            <a:r>
              <a:rPr lang="en-US" sz="2600" b="1" dirty="0">
                <a:solidFill>
                  <a:schemeClr val="tx1"/>
                </a:solidFill>
              </a:rPr>
              <a:t>Question: </a:t>
            </a:r>
            <a:r>
              <a:rPr lang="en-US" sz="2600" dirty="0">
                <a:solidFill>
                  <a:schemeClr val="tx1"/>
                </a:solidFill>
              </a:rPr>
              <a:t>Does the staff credential list need to include administrators and psychologists?</a:t>
            </a:r>
            <a:endParaRPr lang="en-US" sz="2600" b="1" dirty="0">
              <a:solidFill>
                <a:schemeClr val="tx1"/>
              </a:solidFill>
            </a:endParaRPr>
          </a:p>
          <a:p>
            <a:pPr marL="0" indent="0">
              <a:lnSpc>
                <a:spcPct val="100000"/>
              </a:lnSpc>
              <a:spcBef>
                <a:spcPts val="0"/>
              </a:spcBef>
              <a:spcAft>
                <a:spcPts val="1200"/>
              </a:spcAft>
              <a:buNone/>
            </a:pPr>
            <a:r>
              <a:rPr lang="en-US" sz="2600" b="1" dirty="0">
                <a:solidFill>
                  <a:schemeClr val="tx1"/>
                </a:solidFill>
              </a:rPr>
              <a:t>Answer: No</a:t>
            </a:r>
            <a:r>
              <a:rPr lang="en-US" sz="2600" dirty="0">
                <a:solidFill>
                  <a:schemeClr val="tx1"/>
                </a:solidFill>
              </a:rPr>
              <a:t>, the list only needs to include your certificated teachers. The list does not need to include custodians, psychologists, counselors, nurses, or non-teaching district personnel. </a:t>
            </a:r>
            <a:endParaRPr lang="en-US" sz="2600" b="1" dirty="0">
              <a:solidFill>
                <a:schemeClr val="tx1"/>
              </a:solidFill>
            </a:endParaRPr>
          </a:p>
        </p:txBody>
      </p:sp>
      <p:pic>
        <p:nvPicPr>
          <p:cNvPr id="8" name="Graphic 7">
            <a:extLst>
              <a:ext uri="{FF2B5EF4-FFF2-40B4-BE49-F238E27FC236}">
                <a16:creationId xmlns:a16="http://schemas.microsoft.com/office/drawing/2014/main" id="{D075B4AB-BF5E-CB00-4669-82E1DE91FE1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1D1A818F-FD5A-45F8-9A8D-61E6E13E3088}"/>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8</a:t>
            </a:fld>
            <a:endParaRPr lang="en-US"/>
          </a:p>
        </p:txBody>
      </p:sp>
    </p:spTree>
    <p:extLst>
      <p:ext uri="{BB962C8B-B14F-4D97-AF65-F5344CB8AC3E}">
        <p14:creationId xmlns:p14="http://schemas.microsoft.com/office/powerpoint/2010/main" val="20316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FF94-2E03-4B43-8DB9-304C6F60D2C7}"/>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Staff Credentials – Question (2)</a:t>
            </a:r>
          </a:p>
        </p:txBody>
      </p:sp>
      <p:sp>
        <p:nvSpPr>
          <p:cNvPr id="3" name="Content Placeholder 2">
            <a:extLst>
              <a:ext uri="{FF2B5EF4-FFF2-40B4-BE49-F238E27FC236}">
                <a16:creationId xmlns:a16="http://schemas.microsoft.com/office/drawing/2014/main" id="{80018FF1-64F6-44EB-BEB6-59A9A994C8E5}"/>
              </a:ext>
            </a:extLst>
          </p:cNvPr>
          <p:cNvSpPr>
            <a:spLocks noGrp="1"/>
          </p:cNvSpPr>
          <p:nvPr>
            <p:ph idx="1"/>
          </p:nvPr>
        </p:nvSpPr>
        <p:spPr>
          <a:xfrm>
            <a:off x="1097279" y="1845734"/>
            <a:ext cx="6454987" cy="4023360"/>
          </a:xfrm>
        </p:spPr>
        <p:txBody>
          <a:bodyPr vert="horz" lIns="91440" tIns="45720" rIns="91440" bIns="45720" rtlCol="0">
            <a:normAutofit/>
          </a:bodyPr>
          <a:lstStyle/>
          <a:p>
            <a:pPr marL="0" indent="0">
              <a:lnSpc>
                <a:spcPct val="100000"/>
              </a:lnSpc>
              <a:spcBef>
                <a:spcPts val="0"/>
              </a:spcBef>
              <a:spcAft>
                <a:spcPts val="1200"/>
              </a:spcAft>
              <a:buNone/>
            </a:pPr>
            <a:r>
              <a:rPr lang="en-US" b="1" dirty="0">
                <a:solidFill>
                  <a:schemeClr val="tx1"/>
                </a:solidFill>
              </a:rPr>
              <a:t>Question: </a:t>
            </a:r>
            <a:r>
              <a:rPr lang="en-US" dirty="0">
                <a:solidFill>
                  <a:schemeClr val="tx1"/>
                </a:solidFill>
              </a:rPr>
              <a:t>Does the staff credential list need to include all certificated staff districtwide?</a:t>
            </a:r>
            <a:endParaRPr lang="en-US" b="1" dirty="0">
              <a:solidFill>
                <a:schemeClr val="tx1"/>
              </a:solidFill>
            </a:endParaRPr>
          </a:p>
          <a:p>
            <a:pPr marL="0" indent="0">
              <a:lnSpc>
                <a:spcPct val="100000"/>
              </a:lnSpc>
              <a:spcBef>
                <a:spcPts val="0"/>
              </a:spcBef>
              <a:spcAft>
                <a:spcPts val="1200"/>
              </a:spcAft>
              <a:buNone/>
            </a:pPr>
            <a:r>
              <a:rPr lang="en-US" b="1" dirty="0">
                <a:solidFill>
                  <a:schemeClr val="tx1"/>
                </a:solidFill>
              </a:rPr>
              <a:t>Answer: Yes</a:t>
            </a:r>
            <a:r>
              <a:rPr lang="en-US" dirty="0">
                <a:solidFill>
                  <a:schemeClr val="tx1"/>
                </a:solidFill>
              </a:rPr>
              <a:t>, the list must include certificated staff districtwide. </a:t>
            </a:r>
            <a:endParaRPr lang="en-US" b="1" dirty="0">
              <a:solidFill>
                <a:schemeClr val="tx1"/>
              </a:solidFill>
            </a:endParaRPr>
          </a:p>
        </p:txBody>
      </p:sp>
      <p:pic>
        <p:nvPicPr>
          <p:cNvPr id="8" name="Graphic 7">
            <a:extLst>
              <a:ext uri="{FF2B5EF4-FFF2-40B4-BE49-F238E27FC236}">
                <a16:creationId xmlns:a16="http://schemas.microsoft.com/office/drawing/2014/main" id="{D497DAC4-86E3-4843-A58B-A024CE50F6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1D1A818F-FD5A-45F8-9A8D-61E6E13E3088}"/>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9</a:t>
            </a:fld>
            <a:endParaRPr lang="en-US"/>
          </a:p>
        </p:txBody>
      </p:sp>
    </p:spTree>
    <p:extLst>
      <p:ext uri="{BB962C8B-B14F-4D97-AF65-F5344CB8AC3E}">
        <p14:creationId xmlns:p14="http://schemas.microsoft.com/office/powerpoint/2010/main" val="3739260675"/>
      </p:ext>
    </p:extLst>
  </p:cSld>
  <p:clrMapOvr>
    <a:masterClrMapping/>
  </p:clrMapOvr>
</p:sld>
</file>

<file path=ppt/theme/theme1.xml><?xml version="1.0" encoding="utf-8"?>
<a:theme xmlns:a="http://schemas.openxmlformats.org/drawingml/2006/main" name="Retrospect">
  <a:themeElements>
    <a:clrScheme name="Custom 20">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2081</Words>
  <Application>Microsoft Office PowerPoint</Application>
  <PresentationFormat>Widescreen</PresentationFormat>
  <Paragraphs>210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Retrospect</vt:lpstr>
      <vt:lpstr>Title II, Part A Supporting Effective Instruction</vt:lpstr>
      <vt:lpstr>Agenda</vt:lpstr>
      <vt:lpstr>Title II, Part A Purpose </vt:lpstr>
      <vt:lpstr>Supporting Effective Instruction 09: Certification and Licensure</vt:lpstr>
      <vt:lpstr>Staff Credentials Evidence</vt:lpstr>
      <vt:lpstr>Example list of Staff Credentials (1)</vt:lpstr>
      <vt:lpstr>Example list of Staff Credentials (2)</vt:lpstr>
      <vt:lpstr>Staff Credentials – Question (1)</vt:lpstr>
      <vt:lpstr>Staff Credentials – Question (2)</vt:lpstr>
      <vt:lpstr>Staff Credentials – Question (3)</vt:lpstr>
      <vt:lpstr>Supporting Effective Instruction 09 – Paraprofessionals </vt:lpstr>
      <vt:lpstr>Paraprofessional Staff Authorizations Evidence</vt:lpstr>
      <vt:lpstr>Example of Paraprofessional List</vt:lpstr>
      <vt:lpstr>Paraprofessional Question (1)</vt:lpstr>
      <vt:lpstr>Paraprofessional – Question (2)</vt:lpstr>
      <vt:lpstr>Paraprofessional – Question (3)</vt:lpstr>
      <vt:lpstr>Supporting Effective Instruction 09: Findings and Resolutions</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09 Federal Program Monitoring - Professional Learning (CA Dept of Education)</dc:title>
  <dc:subject>Supporting Effective Instruction (SEI) 09: Certification and Licensure presentation reviewing instructions, criteria, guidance, and resources for LEAs to meet federal program requirements.</dc:subject>
  <dc:creator/>
  <cp:lastModifiedBy/>
  <cp:revision>1</cp:revision>
  <dcterms:created xsi:type="dcterms:W3CDTF">2024-02-08T22:31:08Z</dcterms:created>
  <dcterms:modified xsi:type="dcterms:W3CDTF">2024-02-21T01:34:02Z</dcterms:modified>
</cp:coreProperties>
</file>